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84" r:id="rId2"/>
    <p:sldId id="278" r:id="rId3"/>
    <p:sldId id="279" r:id="rId4"/>
    <p:sldId id="261" r:id="rId5"/>
    <p:sldId id="266" r:id="rId6"/>
    <p:sldId id="288" r:id="rId7"/>
    <p:sldId id="287" r:id="rId8"/>
    <p:sldId id="289" r:id="rId9"/>
    <p:sldId id="282" r:id="rId10"/>
    <p:sldId id="268" r:id="rId11"/>
    <p:sldId id="290" r:id="rId12"/>
    <p:sldId id="291" r:id="rId13"/>
    <p:sldId id="292" r:id="rId14"/>
    <p:sldId id="293" r:id="rId15"/>
    <p:sldId id="294" r:id="rId16"/>
    <p:sldId id="296" r:id="rId17"/>
    <p:sldId id="297" r:id="rId18"/>
    <p:sldId id="281" r:id="rId19"/>
    <p:sldId id="259" r:id="rId20"/>
    <p:sldId id="313" r:id="rId21"/>
    <p:sldId id="314" r:id="rId22"/>
    <p:sldId id="315" r:id="rId23"/>
    <p:sldId id="316" r:id="rId24"/>
    <p:sldId id="300" r:id="rId25"/>
    <p:sldId id="301" r:id="rId26"/>
    <p:sldId id="299" r:id="rId27"/>
    <p:sldId id="302" r:id="rId28"/>
    <p:sldId id="260" r:id="rId29"/>
    <p:sldId id="303" r:id="rId30"/>
    <p:sldId id="304" r:id="rId31"/>
    <p:sldId id="305" r:id="rId32"/>
    <p:sldId id="307" r:id="rId33"/>
    <p:sldId id="308" r:id="rId34"/>
    <p:sldId id="306" r:id="rId35"/>
    <p:sldId id="309" r:id="rId36"/>
    <p:sldId id="310" r:id="rId37"/>
    <p:sldId id="311" r:id="rId38"/>
    <p:sldId id="312" r:id="rId39"/>
    <p:sldId id="283" r:id="rId40"/>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6C74"/>
    <a:srgbClr val="FDFDFD"/>
    <a:srgbClr val="44C0BD"/>
    <a:srgbClr val="F6A667"/>
    <a:srgbClr val="4EAD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257" autoAdjust="0"/>
  </p:normalViewPr>
  <p:slideViewPr>
    <p:cSldViewPr snapToGrid="0" showGuides="1">
      <p:cViewPr>
        <p:scale>
          <a:sx n="67" d="100"/>
          <a:sy n="67" d="100"/>
        </p:scale>
        <p:origin x="1744" y="30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81B889-C9B0-455A-BB7D-BE0C403CE2A9}" type="datetimeFigureOut">
              <a:rPr lang="zh-CN" altLang="en-US" smtClean="0"/>
              <a:t>2019/11/20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07BE5F-40B3-4EA7-8AD7-8D1ABAFCB6B6}" type="slidenum">
              <a:rPr lang="zh-CN" altLang="en-US" smtClean="0"/>
              <a:t>‹#›</a:t>
            </a:fld>
            <a:endParaRPr lang="zh-CN" altLang="en-US"/>
          </a:p>
        </p:txBody>
      </p:sp>
    </p:spTree>
    <p:extLst>
      <p:ext uri="{BB962C8B-B14F-4D97-AF65-F5344CB8AC3E}">
        <p14:creationId xmlns:p14="http://schemas.microsoft.com/office/powerpoint/2010/main" val="2668247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07BE5F-40B3-4EA7-8AD7-8D1ABAFCB6B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77555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07BE5F-40B3-4EA7-8AD7-8D1ABAFCB6B6}" type="slidenum">
              <a:rPr lang="zh-CN" altLang="en-US" smtClean="0"/>
              <a:t>10</a:t>
            </a:fld>
            <a:endParaRPr lang="zh-CN" altLang="en-US"/>
          </a:p>
        </p:txBody>
      </p:sp>
    </p:spTree>
    <p:extLst>
      <p:ext uri="{BB962C8B-B14F-4D97-AF65-F5344CB8AC3E}">
        <p14:creationId xmlns:p14="http://schemas.microsoft.com/office/powerpoint/2010/main" val="1947910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07BE5F-40B3-4EA7-8AD7-8D1ABAFCB6B6}" type="slidenum">
              <a:rPr lang="zh-CN" altLang="en-US" smtClean="0"/>
              <a:t>11</a:t>
            </a:fld>
            <a:endParaRPr lang="zh-CN" altLang="en-US"/>
          </a:p>
        </p:txBody>
      </p:sp>
    </p:spTree>
    <p:extLst>
      <p:ext uri="{BB962C8B-B14F-4D97-AF65-F5344CB8AC3E}">
        <p14:creationId xmlns:p14="http://schemas.microsoft.com/office/powerpoint/2010/main" val="4028837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07BE5F-40B3-4EA7-8AD7-8D1ABAFCB6B6}" type="slidenum">
              <a:rPr lang="zh-CN" altLang="en-US" smtClean="0"/>
              <a:t>12</a:t>
            </a:fld>
            <a:endParaRPr lang="zh-CN" altLang="en-US"/>
          </a:p>
        </p:txBody>
      </p:sp>
    </p:spTree>
    <p:extLst>
      <p:ext uri="{BB962C8B-B14F-4D97-AF65-F5344CB8AC3E}">
        <p14:creationId xmlns:p14="http://schemas.microsoft.com/office/powerpoint/2010/main" val="2782119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07BE5F-40B3-4EA7-8AD7-8D1ABAFCB6B6}" type="slidenum">
              <a:rPr lang="zh-CN" altLang="en-US" smtClean="0"/>
              <a:t>13</a:t>
            </a:fld>
            <a:endParaRPr lang="zh-CN" altLang="en-US"/>
          </a:p>
        </p:txBody>
      </p:sp>
    </p:spTree>
    <p:extLst>
      <p:ext uri="{BB962C8B-B14F-4D97-AF65-F5344CB8AC3E}">
        <p14:creationId xmlns:p14="http://schemas.microsoft.com/office/powerpoint/2010/main" val="2701844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14</a:t>
            </a:fld>
            <a:endParaRPr lang="zh-CN" altLang="en-US"/>
          </a:p>
        </p:txBody>
      </p:sp>
    </p:spTree>
    <p:extLst>
      <p:ext uri="{BB962C8B-B14F-4D97-AF65-F5344CB8AC3E}">
        <p14:creationId xmlns:p14="http://schemas.microsoft.com/office/powerpoint/2010/main" val="3003342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15</a:t>
            </a:fld>
            <a:endParaRPr lang="zh-CN" altLang="en-US"/>
          </a:p>
        </p:txBody>
      </p:sp>
    </p:spTree>
    <p:extLst>
      <p:ext uri="{BB962C8B-B14F-4D97-AF65-F5344CB8AC3E}">
        <p14:creationId xmlns:p14="http://schemas.microsoft.com/office/powerpoint/2010/main" val="347921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16</a:t>
            </a:fld>
            <a:endParaRPr lang="zh-CN" altLang="en-US"/>
          </a:p>
        </p:txBody>
      </p:sp>
    </p:spTree>
    <p:extLst>
      <p:ext uri="{BB962C8B-B14F-4D97-AF65-F5344CB8AC3E}">
        <p14:creationId xmlns:p14="http://schemas.microsoft.com/office/powerpoint/2010/main" val="4023940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17</a:t>
            </a:fld>
            <a:endParaRPr lang="zh-CN" altLang="en-US"/>
          </a:p>
        </p:txBody>
      </p:sp>
    </p:spTree>
    <p:extLst>
      <p:ext uri="{BB962C8B-B14F-4D97-AF65-F5344CB8AC3E}">
        <p14:creationId xmlns:p14="http://schemas.microsoft.com/office/powerpoint/2010/main" val="1570098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07BE5F-40B3-4EA7-8AD7-8D1ABAFCB6B6}" type="slidenum">
              <a:rPr lang="zh-CN" altLang="en-US" smtClean="0"/>
              <a:t>18</a:t>
            </a:fld>
            <a:endParaRPr lang="zh-CN" altLang="en-US"/>
          </a:p>
        </p:txBody>
      </p:sp>
    </p:spTree>
    <p:extLst>
      <p:ext uri="{BB962C8B-B14F-4D97-AF65-F5344CB8AC3E}">
        <p14:creationId xmlns:p14="http://schemas.microsoft.com/office/powerpoint/2010/main" val="2340883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19</a:t>
            </a:fld>
            <a:endParaRPr lang="zh-CN" altLang="en-US"/>
          </a:p>
        </p:txBody>
      </p:sp>
    </p:spTree>
    <p:extLst>
      <p:ext uri="{BB962C8B-B14F-4D97-AF65-F5344CB8AC3E}">
        <p14:creationId xmlns:p14="http://schemas.microsoft.com/office/powerpoint/2010/main" val="3135223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2</a:t>
            </a:fld>
            <a:endParaRPr lang="zh-CN" altLang="en-US"/>
          </a:p>
        </p:txBody>
      </p:sp>
    </p:spTree>
    <p:extLst>
      <p:ext uri="{BB962C8B-B14F-4D97-AF65-F5344CB8AC3E}">
        <p14:creationId xmlns:p14="http://schemas.microsoft.com/office/powerpoint/2010/main" val="1094032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3200" b="0" i="0" u="none" strike="noStrike" kern="1200" dirty="0">
                <a:solidFill>
                  <a:schemeClr val="tx1"/>
                </a:solidFill>
                <a:effectLst/>
                <a:latin typeface="+mn-lt"/>
                <a:ea typeface="+mn-ea"/>
                <a:cs typeface="+mn-cs"/>
              </a:rPr>
              <a:t>Moving further, besides predicting whether a user used a drug or not, we’d also like to predict the drug consumption history of users. When we are talking about drug consumption history, we are talking about in how long the past the user did take the drug. Is it a decade ago, a year ago, a month ago or a day ago.</a:t>
            </a:r>
          </a:p>
          <a:p>
            <a:endParaRPr lang="en-US" sz="3200" b="0" i="0" u="none" strike="noStrike" kern="1200" dirty="0">
              <a:solidFill>
                <a:schemeClr val="tx1"/>
              </a:solidFill>
              <a:effectLst/>
              <a:latin typeface="+mn-lt"/>
              <a:ea typeface="+mn-ea"/>
              <a:cs typeface="+mn-cs"/>
            </a:endParaRPr>
          </a:p>
          <a:p>
            <a:r>
              <a:rPr lang="en-US" sz="3200" b="0" i="0" u="none" strike="noStrike" kern="1200" dirty="0">
                <a:solidFill>
                  <a:schemeClr val="tx1"/>
                </a:solidFill>
                <a:effectLst/>
                <a:latin typeface="+mn-lt"/>
                <a:ea typeface="+mn-ea"/>
                <a:cs typeface="+mn-cs"/>
              </a:rPr>
              <a:t>Because there are so many drugs in our dataset, use models on all of them is unnecessary. So we chose 3 drugs for our model analysis which are </a:t>
            </a:r>
            <a:r>
              <a:rPr lang="en-US" sz="3200" b="1" i="0" u="none" strike="noStrike" kern="1200" dirty="0">
                <a:solidFill>
                  <a:schemeClr val="tx1"/>
                </a:solidFill>
                <a:effectLst/>
                <a:latin typeface="+mn-lt"/>
                <a:ea typeface="+mn-ea"/>
                <a:cs typeface="+mn-cs"/>
              </a:rPr>
              <a:t>Alcohol</a:t>
            </a:r>
            <a:r>
              <a:rPr lang="en-US" sz="3200" b="0" i="0" u="none" strike="noStrike" kern="1200" dirty="0">
                <a:solidFill>
                  <a:schemeClr val="tx1"/>
                </a:solidFill>
                <a:effectLst/>
                <a:latin typeface="+mn-lt"/>
                <a:ea typeface="+mn-ea"/>
                <a:cs typeface="+mn-cs"/>
              </a:rPr>
              <a:t>, </a:t>
            </a:r>
            <a:r>
              <a:rPr lang="en-US" sz="3200" b="1" i="0" u="none" strike="noStrike" kern="1200" dirty="0">
                <a:solidFill>
                  <a:schemeClr val="tx1"/>
                </a:solidFill>
                <a:effectLst/>
                <a:latin typeface="+mn-lt"/>
                <a:ea typeface="+mn-ea"/>
                <a:cs typeface="+mn-cs"/>
              </a:rPr>
              <a:t>Caffeine</a:t>
            </a:r>
            <a:r>
              <a:rPr lang="en-US" sz="3200" b="0" i="0" u="none" strike="noStrike" kern="1200" dirty="0">
                <a:solidFill>
                  <a:schemeClr val="tx1"/>
                </a:solidFill>
                <a:effectLst/>
                <a:latin typeface="+mn-lt"/>
                <a:ea typeface="+mn-ea"/>
                <a:cs typeface="+mn-cs"/>
              </a:rPr>
              <a:t> and </a:t>
            </a:r>
            <a:r>
              <a:rPr lang="en-US" sz="3200" b="1" i="0" u="none" strike="noStrike" kern="1200" dirty="0">
                <a:solidFill>
                  <a:schemeClr val="tx1"/>
                </a:solidFill>
                <a:effectLst/>
                <a:latin typeface="+mn-lt"/>
                <a:ea typeface="+mn-ea"/>
                <a:cs typeface="+mn-cs"/>
              </a:rPr>
              <a:t>Cannabis</a:t>
            </a:r>
            <a:r>
              <a:rPr lang="en-US" sz="3200" b="0" i="0" u="none" strike="noStrike" kern="1200" dirty="0">
                <a:solidFill>
                  <a:schemeClr val="tx1"/>
                </a:solidFill>
                <a:effectLst/>
                <a:latin typeface="+mn-lt"/>
                <a:ea typeface="+mn-ea"/>
                <a:cs typeface="+mn-cs"/>
              </a:rPr>
              <a:t>. They are the most popular ones(right now) and have the biggest druggie numbers.</a:t>
            </a:r>
            <a:endParaRPr lang="zh-CN" altLang="en-US" sz="3200"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24</a:t>
            </a:fld>
            <a:endParaRPr lang="zh-CN" altLang="en-US"/>
          </a:p>
        </p:txBody>
      </p:sp>
    </p:spTree>
    <p:extLst>
      <p:ext uri="{BB962C8B-B14F-4D97-AF65-F5344CB8AC3E}">
        <p14:creationId xmlns:p14="http://schemas.microsoft.com/office/powerpoint/2010/main" val="2963677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When we look into the value of each drug cell by cell, we will find the drug consumption history is a degree. So In order to predict a degree we have to create a dummy variable for each these 3 drugs we chose. For Cannabis, we created a dummy variable “Can” which is a list. As we can see there are all these kind of zero and one out here, the index/position of each “1” represents the original value of the cell. For example, if we put “1” in the 3</a:t>
            </a:r>
            <a:r>
              <a:rPr lang="en-US" sz="1200" b="0" i="0" u="none" strike="noStrike" kern="1200" baseline="30000" dirty="0">
                <a:solidFill>
                  <a:schemeClr val="tx1"/>
                </a:solidFill>
                <a:effectLst/>
                <a:latin typeface="+mn-lt"/>
                <a:ea typeface="+mn-ea"/>
                <a:cs typeface="+mn-cs"/>
              </a:rPr>
              <a:t>rd</a:t>
            </a:r>
            <a:r>
              <a:rPr lang="en-US" sz="1200" b="0" i="0" u="none" strike="noStrike" kern="1200" dirty="0">
                <a:solidFill>
                  <a:schemeClr val="tx1"/>
                </a:solidFill>
                <a:effectLst/>
                <a:latin typeface="+mn-lt"/>
                <a:ea typeface="+mn-ea"/>
                <a:cs typeface="+mn-cs"/>
              </a:rPr>
              <a:t> position, the original value should be 2 which means the user used Cannabis decade ago. </a:t>
            </a:r>
          </a:p>
          <a:p>
            <a:r>
              <a:rPr lang="en-US" altLang="zh-CN" sz="1200" b="0" i="0" u="none" strike="noStrike" kern="1200" dirty="0">
                <a:solidFill>
                  <a:schemeClr val="tx1"/>
                </a:solidFill>
                <a:effectLst/>
                <a:latin typeface="+mn-lt"/>
                <a:ea typeface="+mn-ea"/>
                <a:cs typeface="+mn-cs"/>
              </a:rPr>
              <a:t>(The code for Alcohol and Caffeine are the same, so I didn’t put it here.)</a:t>
            </a:r>
            <a:endParaRPr lang="zh-CN" altLang="en-US" sz="3200"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25</a:t>
            </a:fld>
            <a:endParaRPr lang="zh-CN" altLang="en-US"/>
          </a:p>
        </p:txBody>
      </p:sp>
    </p:spTree>
    <p:extLst>
      <p:ext uri="{BB962C8B-B14F-4D97-AF65-F5344CB8AC3E}">
        <p14:creationId xmlns:p14="http://schemas.microsoft.com/office/powerpoint/2010/main" val="3696896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chose these 4 models (Because I am using dummy variable as my target variable which made my X and Y not linearly dependent on each other anymore, so all the linear models become unavailable in my case.)</a:t>
            </a:r>
            <a:endParaRPr lang="zh-CN" altLang="en-US"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26</a:t>
            </a:fld>
            <a:endParaRPr lang="zh-CN" altLang="en-US"/>
          </a:p>
        </p:txBody>
      </p:sp>
    </p:spTree>
    <p:extLst>
      <p:ext uri="{BB962C8B-B14F-4D97-AF65-F5344CB8AC3E}">
        <p14:creationId xmlns:p14="http://schemas.microsoft.com/office/powerpoint/2010/main" val="3928089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3200" dirty="0"/>
              <a:t>The first step for model training as you know, is splitting the dataset. </a:t>
            </a:r>
          </a:p>
          <a:p>
            <a:r>
              <a:rPr lang="en-US" altLang="zh-CN" sz="3200" dirty="0"/>
              <a:t>I chose all these kind of features to be my X to predict on my target and my targets are the dummy variables I created before.</a:t>
            </a:r>
            <a:endParaRPr lang="zh-CN" altLang="en-US" sz="3200"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27</a:t>
            </a:fld>
            <a:endParaRPr lang="zh-CN" altLang="en-US"/>
          </a:p>
        </p:txBody>
      </p:sp>
    </p:spTree>
    <p:extLst>
      <p:ext uri="{BB962C8B-B14F-4D97-AF65-F5344CB8AC3E}">
        <p14:creationId xmlns:p14="http://schemas.microsoft.com/office/powerpoint/2010/main" val="1188159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couple things I want to mention about</a:t>
            </a:r>
          </a:p>
          <a:p>
            <a:endParaRPr lang="zh-CN" altLang="en-US"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28</a:t>
            </a:fld>
            <a:endParaRPr lang="zh-CN" altLang="en-US"/>
          </a:p>
        </p:txBody>
      </p:sp>
    </p:spTree>
    <p:extLst>
      <p:ext uri="{BB962C8B-B14F-4D97-AF65-F5344CB8AC3E}">
        <p14:creationId xmlns:p14="http://schemas.microsoft.com/office/powerpoint/2010/main" val="2929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3200" dirty="0"/>
              <a:t>The length of bars represent its importance, the longer, the greater influence the feature has.</a:t>
            </a:r>
          </a:p>
          <a:p>
            <a:r>
              <a:rPr lang="en-US" altLang="zh-CN" sz="3200" dirty="0"/>
              <a:t>So, from this figure we can tell the country UK has the greatest influence on our model (People in UK are more likely to do cannabis)</a:t>
            </a:r>
            <a:endParaRPr lang="zh-CN" altLang="en-US" sz="3200"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29</a:t>
            </a:fld>
            <a:endParaRPr lang="zh-CN" altLang="en-US"/>
          </a:p>
        </p:txBody>
      </p:sp>
    </p:spTree>
    <p:extLst>
      <p:ext uri="{BB962C8B-B14F-4D97-AF65-F5344CB8AC3E}">
        <p14:creationId xmlns:p14="http://schemas.microsoft.com/office/powerpoint/2010/main" val="820619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3200" dirty="0"/>
              <a:t>People get high Cscore (</a:t>
            </a:r>
            <a:r>
              <a:rPr lang="en-US" sz="1200" b="0" i="0" u="none" strike="noStrike" kern="1200" dirty="0">
                <a:solidFill>
                  <a:schemeClr val="tx1"/>
                </a:solidFill>
                <a:effectLst/>
                <a:latin typeface="+mn-lt"/>
                <a:ea typeface="+mn-ea"/>
                <a:cs typeface="+mn-cs"/>
              </a:rPr>
              <a:t>Conscientiousness) are more likely to do caffeine</a:t>
            </a:r>
            <a:endParaRPr lang="en-US" altLang="zh-CN" sz="3200"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30</a:t>
            </a:fld>
            <a:endParaRPr lang="zh-CN" altLang="en-US"/>
          </a:p>
        </p:txBody>
      </p:sp>
    </p:spTree>
    <p:extLst>
      <p:ext uri="{BB962C8B-B14F-4D97-AF65-F5344CB8AC3E}">
        <p14:creationId xmlns:p14="http://schemas.microsoft.com/office/powerpoint/2010/main" val="2549160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3200" dirty="0"/>
              <a:t>People get high Oscore (openness) are more likely to do alcohol and Asian people seems like drink a lot alcohol too!</a:t>
            </a:r>
          </a:p>
        </p:txBody>
      </p:sp>
      <p:sp>
        <p:nvSpPr>
          <p:cNvPr id="4" name="灯片编号占位符 3"/>
          <p:cNvSpPr>
            <a:spLocks noGrp="1"/>
          </p:cNvSpPr>
          <p:nvPr>
            <p:ph type="sldNum" sz="quarter" idx="10"/>
          </p:nvPr>
        </p:nvSpPr>
        <p:spPr/>
        <p:txBody>
          <a:bodyPr/>
          <a:lstStyle/>
          <a:p>
            <a:fld id="{0307BE5F-40B3-4EA7-8AD7-8D1ABAFCB6B6}" type="slidenum">
              <a:rPr lang="zh-CN" altLang="en-US" smtClean="0"/>
              <a:t>31</a:t>
            </a:fld>
            <a:endParaRPr lang="zh-CN" altLang="en-US"/>
          </a:p>
        </p:txBody>
      </p:sp>
    </p:spTree>
    <p:extLst>
      <p:ext uri="{BB962C8B-B14F-4D97-AF65-F5344CB8AC3E}">
        <p14:creationId xmlns:p14="http://schemas.microsoft.com/office/powerpoint/2010/main" val="1235680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32</a:t>
            </a:fld>
            <a:endParaRPr lang="zh-CN" altLang="en-US"/>
          </a:p>
        </p:txBody>
      </p:sp>
    </p:spTree>
    <p:extLst>
      <p:ext uri="{BB962C8B-B14F-4D97-AF65-F5344CB8AC3E}">
        <p14:creationId xmlns:p14="http://schemas.microsoft.com/office/powerpoint/2010/main" val="39409232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I chose the sequential as my classifier which means I will build my whole neural network by adding layers sequentially like one by one.</a:t>
            </a:r>
            <a:endParaRPr lang="zh-CN" altLang="en-US"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33</a:t>
            </a:fld>
            <a:endParaRPr lang="zh-CN" altLang="en-US"/>
          </a:p>
        </p:txBody>
      </p:sp>
    </p:spTree>
    <p:extLst>
      <p:ext uri="{BB962C8B-B14F-4D97-AF65-F5344CB8AC3E}">
        <p14:creationId xmlns:p14="http://schemas.microsoft.com/office/powerpoint/2010/main" val="901556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07BE5F-40B3-4EA7-8AD7-8D1ABAFCB6B6}" type="slidenum">
              <a:rPr lang="zh-CN" altLang="en-US" smtClean="0"/>
              <a:t>3</a:t>
            </a:fld>
            <a:endParaRPr lang="zh-CN" altLang="en-US"/>
          </a:p>
        </p:txBody>
      </p:sp>
    </p:spTree>
    <p:extLst>
      <p:ext uri="{BB962C8B-B14F-4D97-AF65-F5344CB8AC3E}">
        <p14:creationId xmlns:p14="http://schemas.microsoft.com/office/powerpoint/2010/main" val="2001565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3200" dirty="0"/>
              <a:t>The left one is the epoch verse error rate, as we can see as the epoch increasing, the error rate of our model will decrease like dramatically. And when the epoch reaches a bar or a number, our error rate remains the same at a very low level. The right one is how our neural network looks like.</a:t>
            </a:r>
          </a:p>
        </p:txBody>
      </p:sp>
      <p:sp>
        <p:nvSpPr>
          <p:cNvPr id="4" name="灯片编号占位符 3"/>
          <p:cNvSpPr>
            <a:spLocks noGrp="1"/>
          </p:cNvSpPr>
          <p:nvPr>
            <p:ph type="sldNum" sz="quarter" idx="10"/>
          </p:nvPr>
        </p:nvSpPr>
        <p:spPr/>
        <p:txBody>
          <a:bodyPr/>
          <a:lstStyle/>
          <a:p>
            <a:fld id="{0307BE5F-40B3-4EA7-8AD7-8D1ABAFCB6B6}" type="slidenum">
              <a:rPr lang="zh-CN" altLang="en-US" smtClean="0"/>
              <a:t>34</a:t>
            </a:fld>
            <a:endParaRPr lang="zh-CN" altLang="en-US"/>
          </a:p>
        </p:txBody>
      </p:sp>
    </p:spTree>
    <p:extLst>
      <p:ext uri="{BB962C8B-B14F-4D97-AF65-F5344CB8AC3E}">
        <p14:creationId xmlns:p14="http://schemas.microsoft.com/office/powerpoint/2010/main" val="1423521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35</a:t>
            </a:fld>
            <a:endParaRPr lang="zh-CN" altLang="en-US"/>
          </a:p>
        </p:txBody>
      </p:sp>
    </p:spTree>
    <p:extLst>
      <p:ext uri="{BB962C8B-B14F-4D97-AF65-F5344CB8AC3E}">
        <p14:creationId xmlns:p14="http://schemas.microsoft.com/office/powerpoint/2010/main" val="14327767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From all these number above, we can tell Neural Network is the best model for our dataset.</a:t>
            </a:r>
            <a:endParaRPr lang="zh-CN" altLang="en-US"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36</a:t>
            </a:fld>
            <a:endParaRPr lang="zh-CN" altLang="en-US"/>
          </a:p>
        </p:txBody>
      </p:sp>
    </p:spTree>
    <p:extLst>
      <p:ext uri="{BB962C8B-B14F-4D97-AF65-F5344CB8AC3E}">
        <p14:creationId xmlns:p14="http://schemas.microsoft.com/office/powerpoint/2010/main" val="4091855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 think we not only need to get the accuracy and pick out the best model, we also need to do some prediction by using our best model in order to make our whole project more practical. When we meet a new person, we can ask them for all the information about their age, country, ethnicity, education background and etc. For all these score number, we can ask them to fill out some questionnaire and we calculate their results and get those numbers. After we get all the data we need, we can put our best model on it and do the prediction like get to know in how long the past this person did drug.</a:t>
            </a:r>
          </a:p>
          <a:p>
            <a:endParaRPr lang="zh-CN" altLang="en-US"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37</a:t>
            </a:fld>
            <a:endParaRPr lang="zh-CN" altLang="en-US"/>
          </a:p>
        </p:txBody>
      </p:sp>
    </p:spTree>
    <p:extLst>
      <p:ext uri="{BB962C8B-B14F-4D97-AF65-F5344CB8AC3E}">
        <p14:creationId xmlns:p14="http://schemas.microsoft.com/office/powerpoint/2010/main" val="23547357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classifier in this case is the classifier we trained on the drug cannabis. </a:t>
            </a:r>
          </a:p>
          <a:p>
            <a:r>
              <a:rPr lang="en-US" altLang="zh-CN" dirty="0"/>
              <a:t>The “output” is an np array, each element within this np array represents the possibility of “1” occurs on its position. “Index” returns the index/position of the maximum possibility of one occurs which in this case is zero. So, we can say the “one” will most likely appear at the index zero which mean Lisa never used Cannabis before.</a:t>
            </a:r>
            <a:endParaRPr lang="zh-CN" altLang="en-US"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38</a:t>
            </a:fld>
            <a:endParaRPr lang="zh-CN" altLang="en-US"/>
          </a:p>
        </p:txBody>
      </p:sp>
    </p:spTree>
    <p:extLst>
      <p:ext uri="{BB962C8B-B14F-4D97-AF65-F5344CB8AC3E}">
        <p14:creationId xmlns:p14="http://schemas.microsoft.com/office/powerpoint/2010/main" val="988828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07BE5F-40B3-4EA7-8AD7-8D1ABAFCB6B6}" type="slidenum">
              <a:rPr lang="zh-CN" altLang="en-US" smtClean="0"/>
              <a:t>39</a:t>
            </a:fld>
            <a:endParaRPr lang="zh-CN" altLang="en-US"/>
          </a:p>
        </p:txBody>
      </p:sp>
    </p:spTree>
    <p:extLst>
      <p:ext uri="{BB962C8B-B14F-4D97-AF65-F5344CB8AC3E}">
        <p14:creationId xmlns:p14="http://schemas.microsoft.com/office/powerpoint/2010/main" val="1875595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07BE5F-40B3-4EA7-8AD7-8D1ABAFCB6B6}" type="slidenum">
              <a:rPr lang="zh-CN" altLang="en-US" smtClean="0"/>
              <a:t>4</a:t>
            </a:fld>
            <a:endParaRPr lang="zh-CN" altLang="en-US"/>
          </a:p>
        </p:txBody>
      </p:sp>
    </p:spTree>
    <p:extLst>
      <p:ext uri="{BB962C8B-B14F-4D97-AF65-F5344CB8AC3E}">
        <p14:creationId xmlns:p14="http://schemas.microsoft.com/office/powerpoint/2010/main" val="3052354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50000"/>
                    <a:lumOff val="50000"/>
                  </a:schemeClr>
                </a:solidFill>
              </a:rPr>
              <a:t>what causes a person to become addicted to drugs in the first place?</a:t>
            </a:r>
            <a:endParaRPr lang="zh-CN" altLang="en-US" sz="1200" dirty="0">
              <a:solidFill>
                <a:schemeClr val="tx1">
                  <a:lumMod val="50000"/>
                  <a:lumOff val="50000"/>
                </a:schemeClr>
              </a:solidFill>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50000"/>
                    <a:lumOff val="50000"/>
                  </a:schemeClr>
                </a:solidFill>
              </a:rPr>
              <a:t>Elaine </a:t>
            </a:r>
            <a:r>
              <a:rPr lang="en-US" altLang="zh-CN" sz="1200" dirty="0" err="1">
                <a:solidFill>
                  <a:schemeClr val="tx1">
                    <a:lumMod val="50000"/>
                    <a:lumOff val="50000"/>
                  </a:schemeClr>
                </a:solidFill>
              </a:rPr>
              <a:t>Fehrman</a:t>
            </a:r>
            <a:r>
              <a:rPr lang="en-US" altLang="zh-CN" sz="1200" dirty="0">
                <a:solidFill>
                  <a:schemeClr val="tx1">
                    <a:lumMod val="50000"/>
                    <a:lumOff val="50000"/>
                  </a:schemeClr>
                </a:solidFill>
              </a:rPr>
              <a:t>, Vincent Egan, and </a:t>
            </a:r>
            <a:r>
              <a:rPr lang="en-US" altLang="zh-CN" sz="1200" dirty="0" err="1">
                <a:solidFill>
                  <a:schemeClr val="tx1">
                    <a:lumMod val="50000"/>
                    <a:lumOff val="50000"/>
                  </a:schemeClr>
                </a:solidFill>
              </a:rPr>
              <a:t>Evgeny</a:t>
            </a:r>
            <a:r>
              <a:rPr lang="en-US" altLang="zh-CN" sz="1200" dirty="0">
                <a:solidFill>
                  <a:schemeClr val="tx1">
                    <a:lumMod val="50000"/>
                    <a:lumOff val="50000"/>
                  </a:schemeClr>
                </a:solidFill>
              </a:rPr>
              <a:t> M. </a:t>
            </a:r>
            <a:r>
              <a:rPr lang="en-US" altLang="zh-CN" sz="1200" dirty="0" err="1">
                <a:solidFill>
                  <a:schemeClr val="tx1">
                    <a:lumMod val="50000"/>
                    <a:lumOff val="50000"/>
                  </a:schemeClr>
                </a:solidFill>
              </a:rPr>
              <a:t>Mirkes</a:t>
            </a:r>
            <a:r>
              <a:rPr lang="en-US" altLang="zh-CN" sz="1200" dirty="0">
                <a:solidFill>
                  <a:schemeClr val="tx1">
                    <a:lumMod val="50000"/>
                    <a:lumOff val="50000"/>
                  </a:schemeClr>
                </a:solidFill>
              </a:rPr>
              <a:t> viewed this question from a psychological standpoint and collected data from 1885 respondents from over seven countries to evaluate how personality traits and demographics affect drug consumption.</a:t>
            </a:r>
            <a:endParaRPr lang="zh-CN" altLang="en-US" sz="1200" dirty="0">
              <a:solidFill>
                <a:schemeClr val="tx1">
                  <a:lumMod val="50000"/>
                  <a:lumOff val="50000"/>
                </a:schemeClr>
              </a:solidFill>
            </a:endParaRPr>
          </a:p>
          <a:p>
            <a:endParaRPr lang="zh-CN" altLang="en-US"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5</a:t>
            </a:fld>
            <a:endParaRPr lang="zh-CN" altLang="en-US"/>
          </a:p>
        </p:txBody>
      </p:sp>
    </p:spTree>
    <p:extLst>
      <p:ext uri="{BB962C8B-B14F-4D97-AF65-F5344CB8AC3E}">
        <p14:creationId xmlns:p14="http://schemas.microsoft.com/office/powerpoint/2010/main" val="3155326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50000"/>
                    <a:lumOff val="50000"/>
                  </a:schemeClr>
                </a:solidFill>
              </a:rPr>
              <a:t>what causes a person to become addicted to drugs in the first place?</a:t>
            </a:r>
            <a:endParaRPr lang="zh-CN" altLang="en-US" sz="1200" dirty="0">
              <a:solidFill>
                <a:schemeClr val="tx1">
                  <a:lumMod val="50000"/>
                  <a:lumOff val="50000"/>
                </a:schemeClr>
              </a:solidFill>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50000"/>
                    <a:lumOff val="50000"/>
                  </a:schemeClr>
                </a:solidFill>
              </a:rPr>
              <a:t>Elaine </a:t>
            </a:r>
            <a:r>
              <a:rPr lang="en-US" altLang="zh-CN" sz="1200" dirty="0" err="1">
                <a:solidFill>
                  <a:schemeClr val="tx1">
                    <a:lumMod val="50000"/>
                    <a:lumOff val="50000"/>
                  </a:schemeClr>
                </a:solidFill>
              </a:rPr>
              <a:t>Fehrman</a:t>
            </a:r>
            <a:r>
              <a:rPr lang="en-US" altLang="zh-CN" sz="1200" dirty="0">
                <a:solidFill>
                  <a:schemeClr val="tx1">
                    <a:lumMod val="50000"/>
                    <a:lumOff val="50000"/>
                  </a:schemeClr>
                </a:solidFill>
              </a:rPr>
              <a:t>, Vincent Egan, and </a:t>
            </a:r>
            <a:r>
              <a:rPr lang="en-US" altLang="zh-CN" sz="1200" dirty="0" err="1">
                <a:solidFill>
                  <a:schemeClr val="tx1">
                    <a:lumMod val="50000"/>
                    <a:lumOff val="50000"/>
                  </a:schemeClr>
                </a:solidFill>
              </a:rPr>
              <a:t>Evgeny</a:t>
            </a:r>
            <a:r>
              <a:rPr lang="en-US" altLang="zh-CN" sz="1200" dirty="0">
                <a:solidFill>
                  <a:schemeClr val="tx1">
                    <a:lumMod val="50000"/>
                    <a:lumOff val="50000"/>
                  </a:schemeClr>
                </a:solidFill>
              </a:rPr>
              <a:t> M. </a:t>
            </a:r>
            <a:r>
              <a:rPr lang="en-US" altLang="zh-CN" sz="1200" dirty="0" err="1">
                <a:solidFill>
                  <a:schemeClr val="tx1">
                    <a:lumMod val="50000"/>
                    <a:lumOff val="50000"/>
                  </a:schemeClr>
                </a:solidFill>
              </a:rPr>
              <a:t>Mirkes</a:t>
            </a:r>
            <a:r>
              <a:rPr lang="en-US" altLang="zh-CN" sz="1200" dirty="0">
                <a:solidFill>
                  <a:schemeClr val="tx1">
                    <a:lumMod val="50000"/>
                    <a:lumOff val="50000"/>
                  </a:schemeClr>
                </a:solidFill>
              </a:rPr>
              <a:t> viewed this question from a psychological standpoint and collected data from 1885 respondents from over seven countries to evaluate how personality traits and demographics affect drug consumption.</a:t>
            </a:r>
            <a:endParaRPr lang="zh-CN" altLang="en-US" sz="1200" dirty="0">
              <a:solidFill>
                <a:schemeClr val="tx1">
                  <a:lumMod val="50000"/>
                  <a:lumOff val="50000"/>
                </a:schemeClr>
              </a:solidFill>
            </a:endParaRPr>
          </a:p>
          <a:p>
            <a:endParaRPr lang="zh-CN" altLang="en-US"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6</a:t>
            </a:fld>
            <a:endParaRPr lang="zh-CN" altLang="en-US"/>
          </a:p>
        </p:txBody>
      </p:sp>
    </p:spTree>
    <p:extLst>
      <p:ext uri="{BB962C8B-B14F-4D97-AF65-F5344CB8AC3E}">
        <p14:creationId xmlns:p14="http://schemas.microsoft.com/office/powerpoint/2010/main" val="3109488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7</a:t>
            </a:fld>
            <a:endParaRPr lang="zh-CN" altLang="en-US"/>
          </a:p>
        </p:txBody>
      </p:sp>
    </p:spTree>
    <p:extLst>
      <p:ext uri="{BB962C8B-B14F-4D97-AF65-F5344CB8AC3E}">
        <p14:creationId xmlns:p14="http://schemas.microsoft.com/office/powerpoint/2010/main" val="3703629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8</a:t>
            </a:fld>
            <a:endParaRPr lang="zh-CN" altLang="en-US"/>
          </a:p>
        </p:txBody>
      </p:sp>
    </p:spTree>
    <p:extLst>
      <p:ext uri="{BB962C8B-B14F-4D97-AF65-F5344CB8AC3E}">
        <p14:creationId xmlns:p14="http://schemas.microsoft.com/office/powerpoint/2010/main" val="2525992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307BE5F-40B3-4EA7-8AD7-8D1ABAFCB6B6}" type="slidenum">
              <a:rPr lang="zh-CN" altLang="en-US" smtClean="0"/>
              <a:t>9</a:t>
            </a:fld>
            <a:endParaRPr lang="zh-CN" altLang="en-US"/>
          </a:p>
        </p:txBody>
      </p:sp>
    </p:spTree>
    <p:extLst>
      <p:ext uri="{BB962C8B-B14F-4D97-AF65-F5344CB8AC3E}">
        <p14:creationId xmlns:p14="http://schemas.microsoft.com/office/powerpoint/2010/main" val="2622602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124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243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433657" y="1636713"/>
            <a:ext cx="4262811" cy="4305300"/>
          </a:xfrm>
          <a:custGeom>
            <a:avLst/>
            <a:gdLst>
              <a:gd name="connsiteX0" fmla="*/ 0 w 4262811"/>
              <a:gd name="connsiteY0" fmla="*/ 0 h 4305300"/>
              <a:gd name="connsiteX1" fmla="*/ 4262811 w 4262811"/>
              <a:gd name="connsiteY1" fmla="*/ 0 h 4305300"/>
              <a:gd name="connsiteX2" fmla="*/ 4262811 w 4262811"/>
              <a:gd name="connsiteY2" fmla="*/ 4305300 h 4305300"/>
              <a:gd name="connsiteX3" fmla="*/ 0 w 4262811"/>
              <a:gd name="connsiteY3" fmla="*/ 4305300 h 4305300"/>
            </a:gdLst>
            <a:ahLst/>
            <a:cxnLst>
              <a:cxn ang="0">
                <a:pos x="connsiteX0" y="connsiteY0"/>
              </a:cxn>
              <a:cxn ang="0">
                <a:pos x="connsiteX1" y="connsiteY1"/>
              </a:cxn>
              <a:cxn ang="0">
                <a:pos x="connsiteX2" y="connsiteY2"/>
              </a:cxn>
              <a:cxn ang="0">
                <a:pos x="connsiteX3" y="connsiteY3"/>
              </a:cxn>
            </a:cxnLst>
            <a:rect l="l" t="t" r="r" b="b"/>
            <a:pathLst>
              <a:path w="4262811" h="4305300">
                <a:moveTo>
                  <a:pt x="0" y="0"/>
                </a:moveTo>
                <a:lnTo>
                  <a:pt x="4262811" y="0"/>
                </a:lnTo>
                <a:lnTo>
                  <a:pt x="4262811" y="4305300"/>
                </a:lnTo>
                <a:lnTo>
                  <a:pt x="0" y="4305300"/>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5916756" y="1636714"/>
            <a:ext cx="4865544" cy="2008187"/>
          </a:xfrm>
          <a:custGeom>
            <a:avLst/>
            <a:gdLst>
              <a:gd name="connsiteX0" fmla="*/ 0 w 4865544"/>
              <a:gd name="connsiteY0" fmla="*/ 0 h 2008187"/>
              <a:gd name="connsiteX1" fmla="*/ 4865544 w 4865544"/>
              <a:gd name="connsiteY1" fmla="*/ 0 h 2008187"/>
              <a:gd name="connsiteX2" fmla="*/ 4865544 w 4865544"/>
              <a:gd name="connsiteY2" fmla="*/ 2008187 h 2008187"/>
              <a:gd name="connsiteX3" fmla="*/ 0 w 4865544"/>
              <a:gd name="connsiteY3" fmla="*/ 2008187 h 2008187"/>
            </a:gdLst>
            <a:ahLst/>
            <a:cxnLst>
              <a:cxn ang="0">
                <a:pos x="connsiteX0" y="connsiteY0"/>
              </a:cxn>
              <a:cxn ang="0">
                <a:pos x="connsiteX1" y="connsiteY1"/>
              </a:cxn>
              <a:cxn ang="0">
                <a:pos x="connsiteX2" y="connsiteY2"/>
              </a:cxn>
              <a:cxn ang="0">
                <a:pos x="connsiteX3" y="connsiteY3"/>
              </a:cxn>
            </a:cxnLst>
            <a:rect l="l" t="t" r="r" b="b"/>
            <a:pathLst>
              <a:path w="4865544" h="2008187">
                <a:moveTo>
                  <a:pt x="0" y="0"/>
                </a:moveTo>
                <a:lnTo>
                  <a:pt x="4865544" y="0"/>
                </a:lnTo>
                <a:lnTo>
                  <a:pt x="4865544" y="2008187"/>
                </a:lnTo>
                <a:lnTo>
                  <a:pt x="0" y="2008187"/>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5916756" y="3883027"/>
            <a:ext cx="2287444" cy="2058987"/>
          </a:xfrm>
          <a:custGeom>
            <a:avLst/>
            <a:gdLst>
              <a:gd name="connsiteX0" fmla="*/ 0 w 2287444"/>
              <a:gd name="connsiteY0" fmla="*/ 0 h 2058987"/>
              <a:gd name="connsiteX1" fmla="*/ 2287444 w 2287444"/>
              <a:gd name="connsiteY1" fmla="*/ 0 h 2058987"/>
              <a:gd name="connsiteX2" fmla="*/ 2287444 w 2287444"/>
              <a:gd name="connsiteY2" fmla="*/ 2058987 h 2058987"/>
              <a:gd name="connsiteX3" fmla="*/ 0 w 2287444"/>
              <a:gd name="connsiteY3" fmla="*/ 2058987 h 2058987"/>
            </a:gdLst>
            <a:ahLst/>
            <a:cxnLst>
              <a:cxn ang="0">
                <a:pos x="connsiteX0" y="connsiteY0"/>
              </a:cxn>
              <a:cxn ang="0">
                <a:pos x="connsiteX1" y="connsiteY1"/>
              </a:cxn>
              <a:cxn ang="0">
                <a:pos x="connsiteX2" y="connsiteY2"/>
              </a:cxn>
              <a:cxn ang="0">
                <a:pos x="connsiteX3" y="connsiteY3"/>
              </a:cxn>
            </a:cxnLst>
            <a:rect l="l" t="t" r="r" b="b"/>
            <a:pathLst>
              <a:path w="2287444" h="2058987">
                <a:moveTo>
                  <a:pt x="0" y="0"/>
                </a:moveTo>
                <a:lnTo>
                  <a:pt x="2287444" y="0"/>
                </a:lnTo>
                <a:lnTo>
                  <a:pt x="2287444" y="2058987"/>
                </a:lnTo>
                <a:lnTo>
                  <a:pt x="0" y="205898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835852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1497157" y="1816100"/>
            <a:ext cx="4262811" cy="1714500"/>
          </a:xfrm>
          <a:custGeom>
            <a:avLst/>
            <a:gdLst>
              <a:gd name="connsiteX0" fmla="*/ 0 w 4262811"/>
              <a:gd name="connsiteY0" fmla="*/ 0 h 1714500"/>
              <a:gd name="connsiteX1" fmla="*/ 4262811 w 4262811"/>
              <a:gd name="connsiteY1" fmla="*/ 0 h 1714500"/>
              <a:gd name="connsiteX2" fmla="*/ 4262811 w 4262811"/>
              <a:gd name="connsiteY2" fmla="*/ 1714500 h 1714500"/>
              <a:gd name="connsiteX3" fmla="*/ 0 w 4262811"/>
              <a:gd name="connsiteY3" fmla="*/ 1714500 h 1714500"/>
            </a:gdLst>
            <a:ahLst/>
            <a:cxnLst>
              <a:cxn ang="0">
                <a:pos x="connsiteX0" y="connsiteY0"/>
              </a:cxn>
              <a:cxn ang="0">
                <a:pos x="connsiteX1" y="connsiteY1"/>
              </a:cxn>
              <a:cxn ang="0">
                <a:pos x="connsiteX2" y="connsiteY2"/>
              </a:cxn>
              <a:cxn ang="0">
                <a:pos x="connsiteX3" y="connsiteY3"/>
              </a:cxn>
            </a:cxnLst>
            <a:rect l="l" t="t" r="r" b="b"/>
            <a:pathLst>
              <a:path w="4262811" h="1714500">
                <a:moveTo>
                  <a:pt x="0" y="0"/>
                </a:moveTo>
                <a:lnTo>
                  <a:pt x="4262811" y="0"/>
                </a:lnTo>
                <a:lnTo>
                  <a:pt x="4262811" y="1714500"/>
                </a:lnTo>
                <a:lnTo>
                  <a:pt x="0" y="1714500"/>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6399357" y="1816100"/>
            <a:ext cx="4262811" cy="1714500"/>
          </a:xfrm>
          <a:custGeom>
            <a:avLst/>
            <a:gdLst>
              <a:gd name="connsiteX0" fmla="*/ 0 w 4262811"/>
              <a:gd name="connsiteY0" fmla="*/ 0 h 1714500"/>
              <a:gd name="connsiteX1" fmla="*/ 4262811 w 4262811"/>
              <a:gd name="connsiteY1" fmla="*/ 0 h 1714500"/>
              <a:gd name="connsiteX2" fmla="*/ 4262811 w 4262811"/>
              <a:gd name="connsiteY2" fmla="*/ 1714500 h 1714500"/>
              <a:gd name="connsiteX3" fmla="*/ 0 w 4262811"/>
              <a:gd name="connsiteY3" fmla="*/ 1714500 h 1714500"/>
            </a:gdLst>
            <a:ahLst/>
            <a:cxnLst>
              <a:cxn ang="0">
                <a:pos x="connsiteX0" y="connsiteY0"/>
              </a:cxn>
              <a:cxn ang="0">
                <a:pos x="connsiteX1" y="connsiteY1"/>
              </a:cxn>
              <a:cxn ang="0">
                <a:pos x="connsiteX2" y="connsiteY2"/>
              </a:cxn>
              <a:cxn ang="0">
                <a:pos x="connsiteX3" y="connsiteY3"/>
              </a:cxn>
            </a:cxnLst>
            <a:rect l="l" t="t" r="r" b="b"/>
            <a:pathLst>
              <a:path w="4262811" h="1714500">
                <a:moveTo>
                  <a:pt x="0" y="0"/>
                </a:moveTo>
                <a:lnTo>
                  <a:pt x="4262811" y="0"/>
                </a:lnTo>
                <a:lnTo>
                  <a:pt x="4262811" y="1714500"/>
                </a:lnTo>
                <a:lnTo>
                  <a:pt x="0" y="1714500"/>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1497157" y="4076700"/>
            <a:ext cx="4262811" cy="1714500"/>
          </a:xfrm>
          <a:custGeom>
            <a:avLst/>
            <a:gdLst>
              <a:gd name="connsiteX0" fmla="*/ 0 w 4262811"/>
              <a:gd name="connsiteY0" fmla="*/ 0 h 1714500"/>
              <a:gd name="connsiteX1" fmla="*/ 4262811 w 4262811"/>
              <a:gd name="connsiteY1" fmla="*/ 0 h 1714500"/>
              <a:gd name="connsiteX2" fmla="*/ 4262811 w 4262811"/>
              <a:gd name="connsiteY2" fmla="*/ 1714500 h 1714500"/>
              <a:gd name="connsiteX3" fmla="*/ 0 w 4262811"/>
              <a:gd name="connsiteY3" fmla="*/ 1714500 h 1714500"/>
            </a:gdLst>
            <a:ahLst/>
            <a:cxnLst>
              <a:cxn ang="0">
                <a:pos x="connsiteX0" y="connsiteY0"/>
              </a:cxn>
              <a:cxn ang="0">
                <a:pos x="connsiteX1" y="connsiteY1"/>
              </a:cxn>
              <a:cxn ang="0">
                <a:pos x="connsiteX2" y="connsiteY2"/>
              </a:cxn>
              <a:cxn ang="0">
                <a:pos x="connsiteX3" y="connsiteY3"/>
              </a:cxn>
            </a:cxnLst>
            <a:rect l="l" t="t" r="r" b="b"/>
            <a:pathLst>
              <a:path w="4262811" h="1714500">
                <a:moveTo>
                  <a:pt x="0" y="0"/>
                </a:moveTo>
                <a:lnTo>
                  <a:pt x="4262811" y="0"/>
                </a:lnTo>
                <a:lnTo>
                  <a:pt x="4262811" y="1714500"/>
                </a:lnTo>
                <a:lnTo>
                  <a:pt x="0" y="1714500"/>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399357" y="4076700"/>
            <a:ext cx="4262811" cy="1714500"/>
          </a:xfrm>
          <a:custGeom>
            <a:avLst/>
            <a:gdLst>
              <a:gd name="connsiteX0" fmla="*/ 0 w 4262811"/>
              <a:gd name="connsiteY0" fmla="*/ 0 h 1714500"/>
              <a:gd name="connsiteX1" fmla="*/ 4262811 w 4262811"/>
              <a:gd name="connsiteY1" fmla="*/ 0 h 1714500"/>
              <a:gd name="connsiteX2" fmla="*/ 4262811 w 4262811"/>
              <a:gd name="connsiteY2" fmla="*/ 1714500 h 1714500"/>
              <a:gd name="connsiteX3" fmla="*/ 0 w 4262811"/>
              <a:gd name="connsiteY3" fmla="*/ 1714500 h 1714500"/>
            </a:gdLst>
            <a:ahLst/>
            <a:cxnLst>
              <a:cxn ang="0">
                <a:pos x="connsiteX0" y="connsiteY0"/>
              </a:cxn>
              <a:cxn ang="0">
                <a:pos x="connsiteX1" y="connsiteY1"/>
              </a:cxn>
              <a:cxn ang="0">
                <a:pos x="connsiteX2" y="connsiteY2"/>
              </a:cxn>
              <a:cxn ang="0">
                <a:pos x="connsiteX3" y="connsiteY3"/>
              </a:cxn>
            </a:cxnLst>
            <a:rect l="l" t="t" r="r" b="b"/>
            <a:pathLst>
              <a:path w="4262811" h="1714500">
                <a:moveTo>
                  <a:pt x="0" y="0"/>
                </a:moveTo>
                <a:lnTo>
                  <a:pt x="4262811" y="0"/>
                </a:lnTo>
                <a:lnTo>
                  <a:pt x="4262811" y="1714500"/>
                </a:lnTo>
                <a:lnTo>
                  <a:pt x="0" y="17145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126041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7" name="图片占位符 16"/>
          <p:cNvSpPr>
            <a:spLocks noGrp="1"/>
          </p:cNvSpPr>
          <p:nvPr>
            <p:ph type="pic" sz="quarter" idx="10"/>
          </p:nvPr>
        </p:nvSpPr>
        <p:spPr>
          <a:xfrm>
            <a:off x="2620192" y="1612902"/>
            <a:ext cx="1949210" cy="1949210"/>
          </a:xfrm>
          <a:custGeom>
            <a:avLst/>
            <a:gdLst>
              <a:gd name="connsiteX0" fmla="*/ 974605 w 1949210"/>
              <a:gd name="connsiteY0" fmla="*/ 0 h 1949210"/>
              <a:gd name="connsiteX1" fmla="*/ 1949210 w 1949210"/>
              <a:gd name="connsiteY1" fmla="*/ 974605 h 1949210"/>
              <a:gd name="connsiteX2" fmla="*/ 974605 w 1949210"/>
              <a:gd name="connsiteY2" fmla="*/ 1949210 h 1949210"/>
              <a:gd name="connsiteX3" fmla="*/ 0 w 1949210"/>
              <a:gd name="connsiteY3" fmla="*/ 974605 h 1949210"/>
            </a:gdLst>
            <a:ahLst/>
            <a:cxnLst>
              <a:cxn ang="0">
                <a:pos x="connsiteX0" y="connsiteY0"/>
              </a:cxn>
              <a:cxn ang="0">
                <a:pos x="connsiteX1" y="connsiteY1"/>
              </a:cxn>
              <a:cxn ang="0">
                <a:pos x="connsiteX2" y="connsiteY2"/>
              </a:cxn>
              <a:cxn ang="0">
                <a:pos x="connsiteX3" y="connsiteY3"/>
              </a:cxn>
            </a:cxnLst>
            <a:rect l="l" t="t" r="r" b="b"/>
            <a:pathLst>
              <a:path w="1949210" h="1949210">
                <a:moveTo>
                  <a:pt x="974605" y="0"/>
                </a:moveTo>
                <a:lnTo>
                  <a:pt x="1949210" y="974605"/>
                </a:lnTo>
                <a:lnTo>
                  <a:pt x="974605" y="1949210"/>
                </a:lnTo>
                <a:lnTo>
                  <a:pt x="0" y="974605"/>
                </a:lnTo>
                <a:close/>
              </a:path>
            </a:pathLst>
          </a:custGeom>
        </p:spPr>
        <p:txBody>
          <a:bodyPr wrap="square">
            <a:noAutofit/>
          </a:bodyPr>
          <a:lstStyle/>
          <a:p>
            <a:endParaRPr lang="zh-CN" altLang="en-US"/>
          </a:p>
        </p:txBody>
      </p:sp>
      <p:sp>
        <p:nvSpPr>
          <p:cNvPr id="18" name="图片占位符 17"/>
          <p:cNvSpPr>
            <a:spLocks noGrp="1"/>
          </p:cNvSpPr>
          <p:nvPr>
            <p:ph type="pic" sz="quarter" idx="11"/>
          </p:nvPr>
        </p:nvSpPr>
        <p:spPr>
          <a:xfrm>
            <a:off x="3851798" y="2961575"/>
            <a:ext cx="1949210" cy="1949210"/>
          </a:xfrm>
          <a:custGeom>
            <a:avLst/>
            <a:gdLst>
              <a:gd name="connsiteX0" fmla="*/ 974605 w 1949210"/>
              <a:gd name="connsiteY0" fmla="*/ 0 h 1949210"/>
              <a:gd name="connsiteX1" fmla="*/ 1949210 w 1949210"/>
              <a:gd name="connsiteY1" fmla="*/ 974605 h 1949210"/>
              <a:gd name="connsiteX2" fmla="*/ 974605 w 1949210"/>
              <a:gd name="connsiteY2" fmla="*/ 1949210 h 1949210"/>
              <a:gd name="connsiteX3" fmla="*/ 0 w 1949210"/>
              <a:gd name="connsiteY3" fmla="*/ 974605 h 1949210"/>
            </a:gdLst>
            <a:ahLst/>
            <a:cxnLst>
              <a:cxn ang="0">
                <a:pos x="connsiteX0" y="connsiteY0"/>
              </a:cxn>
              <a:cxn ang="0">
                <a:pos x="connsiteX1" y="connsiteY1"/>
              </a:cxn>
              <a:cxn ang="0">
                <a:pos x="connsiteX2" y="connsiteY2"/>
              </a:cxn>
              <a:cxn ang="0">
                <a:pos x="connsiteX3" y="connsiteY3"/>
              </a:cxn>
            </a:cxnLst>
            <a:rect l="l" t="t" r="r" b="b"/>
            <a:pathLst>
              <a:path w="1949210" h="1949210">
                <a:moveTo>
                  <a:pt x="974605" y="0"/>
                </a:moveTo>
                <a:lnTo>
                  <a:pt x="1949210" y="974605"/>
                </a:lnTo>
                <a:lnTo>
                  <a:pt x="974605" y="1949210"/>
                </a:lnTo>
                <a:lnTo>
                  <a:pt x="0" y="974605"/>
                </a:lnTo>
                <a:close/>
              </a:path>
            </a:pathLst>
          </a:custGeom>
        </p:spPr>
        <p:txBody>
          <a:bodyPr wrap="square">
            <a:noAutofit/>
          </a:bodyPr>
          <a:lstStyle/>
          <a:p>
            <a:endParaRPr lang="zh-CN" altLang="en-US" dirty="0"/>
          </a:p>
        </p:txBody>
      </p:sp>
      <p:sp>
        <p:nvSpPr>
          <p:cNvPr id="19" name="图片占位符 18"/>
          <p:cNvSpPr>
            <a:spLocks noGrp="1"/>
          </p:cNvSpPr>
          <p:nvPr>
            <p:ph type="pic" sz="quarter" idx="12"/>
          </p:nvPr>
        </p:nvSpPr>
        <p:spPr>
          <a:xfrm>
            <a:off x="6371995" y="2961576"/>
            <a:ext cx="1949210" cy="1949210"/>
          </a:xfrm>
          <a:custGeom>
            <a:avLst/>
            <a:gdLst>
              <a:gd name="connsiteX0" fmla="*/ 974605 w 1949210"/>
              <a:gd name="connsiteY0" fmla="*/ 0 h 1949210"/>
              <a:gd name="connsiteX1" fmla="*/ 1949210 w 1949210"/>
              <a:gd name="connsiteY1" fmla="*/ 974605 h 1949210"/>
              <a:gd name="connsiteX2" fmla="*/ 974605 w 1949210"/>
              <a:gd name="connsiteY2" fmla="*/ 1949210 h 1949210"/>
              <a:gd name="connsiteX3" fmla="*/ 0 w 1949210"/>
              <a:gd name="connsiteY3" fmla="*/ 974605 h 1949210"/>
            </a:gdLst>
            <a:ahLst/>
            <a:cxnLst>
              <a:cxn ang="0">
                <a:pos x="connsiteX0" y="connsiteY0"/>
              </a:cxn>
              <a:cxn ang="0">
                <a:pos x="connsiteX1" y="connsiteY1"/>
              </a:cxn>
              <a:cxn ang="0">
                <a:pos x="connsiteX2" y="connsiteY2"/>
              </a:cxn>
              <a:cxn ang="0">
                <a:pos x="connsiteX3" y="connsiteY3"/>
              </a:cxn>
            </a:cxnLst>
            <a:rect l="l" t="t" r="r" b="b"/>
            <a:pathLst>
              <a:path w="1949210" h="1949210">
                <a:moveTo>
                  <a:pt x="974605" y="0"/>
                </a:moveTo>
                <a:lnTo>
                  <a:pt x="1949210" y="974605"/>
                </a:lnTo>
                <a:lnTo>
                  <a:pt x="974605" y="1949210"/>
                </a:lnTo>
                <a:lnTo>
                  <a:pt x="0" y="974605"/>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5121395" y="1612901"/>
            <a:ext cx="1949210" cy="1949210"/>
          </a:xfrm>
          <a:custGeom>
            <a:avLst/>
            <a:gdLst>
              <a:gd name="connsiteX0" fmla="*/ 974605 w 1949210"/>
              <a:gd name="connsiteY0" fmla="*/ 0 h 1949210"/>
              <a:gd name="connsiteX1" fmla="*/ 1949210 w 1949210"/>
              <a:gd name="connsiteY1" fmla="*/ 974605 h 1949210"/>
              <a:gd name="connsiteX2" fmla="*/ 974605 w 1949210"/>
              <a:gd name="connsiteY2" fmla="*/ 1949210 h 1949210"/>
              <a:gd name="connsiteX3" fmla="*/ 0 w 1949210"/>
              <a:gd name="connsiteY3" fmla="*/ 974605 h 1949210"/>
            </a:gdLst>
            <a:ahLst/>
            <a:cxnLst>
              <a:cxn ang="0">
                <a:pos x="connsiteX0" y="connsiteY0"/>
              </a:cxn>
              <a:cxn ang="0">
                <a:pos x="connsiteX1" y="connsiteY1"/>
              </a:cxn>
              <a:cxn ang="0">
                <a:pos x="connsiteX2" y="connsiteY2"/>
              </a:cxn>
              <a:cxn ang="0">
                <a:pos x="connsiteX3" y="connsiteY3"/>
              </a:cxn>
            </a:cxnLst>
            <a:rect l="l" t="t" r="r" b="b"/>
            <a:pathLst>
              <a:path w="1949210" h="1949210">
                <a:moveTo>
                  <a:pt x="974605" y="0"/>
                </a:moveTo>
                <a:lnTo>
                  <a:pt x="1949210" y="974605"/>
                </a:lnTo>
                <a:lnTo>
                  <a:pt x="974605" y="1949210"/>
                </a:lnTo>
                <a:lnTo>
                  <a:pt x="0" y="974605"/>
                </a:lnTo>
                <a:close/>
              </a:path>
            </a:pathLst>
          </a:custGeom>
        </p:spPr>
        <p:txBody>
          <a:bodyPr wrap="square">
            <a:noAutofit/>
          </a:bodyPr>
          <a:lstStyle/>
          <a:p>
            <a:endParaRPr lang="zh-CN" altLang="en-US"/>
          </a:p>
        </p:txBody>
      </p:sp>
      <p:sp>
        <p:nvSpPr>
          <p:cNvPr id="15" name="图片占位符 14"/>
          <p:cNvSpPr>
            <a:spLocks noGrp="1"/>
          </p:cNvSpPr>
          <p:nvPr>
            <p:ph type="pic" sz="quarter" idx="14"/>
          </p:nvPr>
        </p:nvSpPr>
        <p:spPr>
          <a:xfrm>
            <a:off x="7622598" y="1612900"/>
            <a:ext cx="1949210" cy="1949210"/>
          </a:xfrm>
          <a:custGeom>
            <a:avLst/>
            <a:gdLst>
              <a:gd name="connsiteX0" fmla="*/ 974605 w 1949210"/>
              <a:gd name="connsiteY0" fmla="*/ 0 h 1949210"/>
              <a:gd name="connsiteX1" fmla="*/ 1949210 w 1949210"/>
              <a:gd name="connsiteY1" fmla="*/ 974605 h 1949210"/>
              <a:gd name="connsiteX2" fmla="*/ 974605 w 1949210"/>
              <a:gd name="connsiteY2" fmla="*/ 1949210 h 1949210"/>
              <a:gd name="connsiteX3" fmla="*/ 0 w 1949210"/>
              <a:gd name="connsiteY3" fmla="*/ 974605 h 1949210"/>
            </a:gdLst>
            <a:ahLst/>
            <a:cxnLst>
              <a:cxn ang="0">
                <a:pos x="connsiteX0" y="connsiteY0"/>
              </a:cxn>
              <a:cxn ang="0">
                <a:pos x="connsiteX1" y="connsiteY1"/>
              </a:cxn>
              <a:cxn ang="0">
                <a:pos x="connsiteX2" y="connsiteY2"/>
              </a:cxn>
              <a:cxn ang="0">
                <a:pos x="connsiteX3" y="connsiteY3"/>
              </a:cxn>
            </a:cxnLst>
            <a:rect l="l" t="t" r="r" b="b"/>
            <a:pathLst>
              <a:path w="1949210" h="1949210">
                <a:moveTo>
                  <a:pt x="974605" y="0"/>
                </a:moveTo>
                <a:lnTo>
                  <a:pt x="1949210" y="974605"/>
                </a:lnTo>
                <a:lnTo>
                  <a:pt x="974605" y="1949210"/>
                </a:lnTo>
                <a:lnTo>
                  <a:pt x="0" y="97460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024271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608529" y="1989538"/>
            <a:ext cx="1562784" cy="1562782"/>
          </a:xfrm>
          <a:custGeom>
            <a:avLst/>
            <a:gdLst>
              <a:gd name="connsiteX0" fmla="*/ 798235 w 1562784"/>
              <a:gd name="connsiteY0" fmla="*/ 0 h 1562782"/>
              <a:gd name="connsiteX1" fmla="*/ 815680 w 1562784"/>
              <a:gd name="connsiteY1" fmla="*/ 602 h 1562782"/>
              <a:gd name="connsiteX2" fmla="*/ 819289 w 1562784"/>
              <a:gd name="connsiteY2" fmla="*/ 3008 h 1562782"/>
              <a:gd name="connsiteX3" fmla="*/ 827109 w 1562784"/>
              <a:gd name="connsiteY3" fmla="*/ 25264 h 1562782"/>
              <a:gd name="connsiteX4" fmla="*/ 830718 w 1562784"/>
              <a:gd name="connsiteY4" fmla="*/ 27671 h 1562782"/>
              <a:gd name="connsiteX5" fmla="*/ 847561 w 1562784"/>
              <a:gd name="connsiteY5" fmla="*/ 28874 h 1562782"/>
              <a:gd name="connsiteX6" fmla="*/ 851170 w 1562784"/>
              <a:gd name="connsiteY6" fmla="*/ 27069 h 1562782"/>
              <a:gd name="connsiteX7" fmla="*/ 862599 w 1562784"/>
              <a:gd name="connsiteY7" fmla="*/ 6617 h 1562782"/>
              <a:gd name="connsiteX8" fmla="*/ 866208 w 1562784"/>
              <a:gd name="connsiteY8" fmla="*/ 4812 h 1562782"/>
              <a:gd name="connsiteX9" fmla="*/ 883653 w 1562784"/>
              <a:gd name="connsiteY9" fmla="*/ 6617 h 1562782"/>
              <a:gd name="connsiteX10" fmla="*/ 886661 w 1562784"/>
              <a:gd name="connsiteY10" fmla="*/ 9625 h 1562782"/>
              <a:gd name="connsiteX11" fmla="*/ 893277 w 1562784"/>
              <a:gd name="connsiteY11" fmla="*/ 31881 h 1562782"/>
              <a:gd name="connsiteX12" fmla="*/ 896285 w 1562784"/>
              <a:gd name="connsiteY12" fmla="*/ 34889 h 1562782"/>
              <a:gd name="connsiteX13" fmla="*/ 913128 w 1562784"/>
              <a:gd name="connsiteY13" fmla="*/ 37897 h 1562782"/>
              <a:gd name="connsiteX14" fmla="*/ 916737 w 1562784"/>
              <a:gd name="connsiteY14" fmla="*/ 36092 h 1562782"/>
              <a:gd name="connsiteX15" fmla="*/ 929971 w 1562784"/>
              <a:gd name="connsiteY15" fmla="*/ 16242 h 1562782"/>
              <a:gd name="connsiteX16" fmla="*/ 933580 w 1562784"/>
              <a:gd name="connsiteY16" fmla="*/ 15038 h 1562782"/>
              <a:gd name="connsiteX17" fmla="*/ 951025 w 1562784"/>
              <a:gd name="connsiteY17" fmla="*/ 18648 h 1562782"/>
              <a:gd name="connsiteX18" fmla="*/ 954032 w 1562784"/>
              <a:gd name="connsiteY18" fmla="*/ 21655 h 1562782"/>
              <a:gd name="connsiteX19" fmla="*/ 957641 w 1562784"/>
              <a:gd name="connsiteY19" fmla="*/ 44514 h 1562782"/>
              <a:gd name="connsiteX20" fmla="*/ 960649 w 1562784"/>
              <a:gd name="connsiteY20" fmla="*/ 47521 h 1562782"/>
              <a:gd name="connsiteX21" fmla="*/ 977492 w 1562784"/>
              <a:gd name="connsiteY21" fmla="*/ 51732 h 1562782"/>
              <a:gd name="connsiteX22" fmla="*/ 981101 w 1562784"/>
              <a:gd name="connsiteY22" fmla="*/ 50529 h 1562782"/>
              <a:gd name="connsiteX23" fmla="*/ 996140 w 1562784"/>
              <a:gd name="connsiteY23" fmla="*/ 32483 h 1562782"/>
              <a:gd name="connsiteX24" fmla="*/ 999749 w 1562784"/>
              <a:gd name="connsiteY24" fmla="*/ 31280 h 1562782"/>
              <a:gd name="connsiteX25" fmla="*/ 1016592 w 1562784"/>
              <a:gd name="connsiteY25" fmla="*/ 36694 h 1562782"/>
              <a:gd name="connsiteX26" fmla="*/ 1019599 w 1562784"/>
              <a:gd name="connsiteY26" fmla="*/ 39701 h 1562782"/>
              <a:gd name="connsiteX27" fmla="*/ 1021404 w 1562784"/>
              <a:gd name="connsiteY27" fmla="*/ 63161 h 1562782"/>
              <a:gd name="connsiteX28" fmla="*/ 1023810 w 1562784"/>
              <a:gd name="connsiteY28" fmla="*/ 66169 h 1562782"/>
              <a:gd name="connsiteX29" fmla="*/ 1040052 w 1562784"/>
              <a:gd name="connsiteY29" fmla="*/ 71582 h 1562782"/>
              <a:gd name="connsiteX30" fmla="*/ 1044262 w 1562784"/>
              <a:gd name="connsiteY30" fmla="*/ 70981 h 1562782"/>
              <a:gd name="connsiteX31" fmla="*/ 1060504 w 1562784"/>
              <a:gd name="connsiteY31" fmla="*/ 54138 h 1562782"/>
              <a:gd name="connsiteX32" fmla="*/ 1064113 w 1562784"/>
              <a:gd name="connsiteY32" fmla="*/ 52935 h 1562782"/>
              <a:gd name="connsiteX33" fmla="*/ 1080956 w 1562784"/>
              <a:gd name="connsiteY33" fmla="*/ 59552 h 1562782"/>
              <a:gd name="connsiteX34" fmla="*/ 1083362 w 1562784"/>
              <a:gd name="connsiteY34" fmla="*/ 63161 h 1562782"/>
              <a:gd name="connsiteX35" fmla="*/ 1083362 w 1562784"/>
              <a:gd name="connsiteY35" fmla="*/ 86621 h 1562782"/>
              <a:gd name="connsiteX36" fmla="*/ 1085167 w 1562784"/>
              <a:gd name="connsiteY36" fmla="*/ 90230 h 1562782"/>
              <a:gd name="connsiteX37" fmla="*/ 1100806 w 1562784"/>
              <a:gd name="connsiteY37" fmla="*/ 96847 h 1562782"/>
              <a:gd name="connsiteX38" fmla="*/ 1105017 w 1562784"/>
              <a:gd name="connsiteY38" fmla="*/ 96245 h 1562782"/>
              <a:gd name="connsiteX39" fmla="*/ 1122462 w 1562784"/>
              <a:gd name="connsiteY39" fmla="*/ 81207 h 1562782"/>
              <a:gd name="connsiteX40" fmla="*/ 1126672 w 1562784"/>
              <a:gd name="connsiteY40" fmla="*/ 80606 h 1562782"/>
              <a:gd name="connsiteX41" fmla="*/ 1142914 w 1562784"/>
              <a:gd name="connsiteY41" fmla="*/ 88425 h 1562782"/>
              <a:gd name="connsiteX42" fmla="*/ 1144718 w 1562784"/>
              <a:gd name="connsiteY42" fmla="*/ 92035 h 1562782"/>
              <a:gd name="connsiteX43" fmla="*/ 1142914 w 1562784"/>
              <a:gd name="connsiteY43" fmla="*/ 115494 h 1562782"/>
              <a:gd name="connsiteX44" fmla="*/ 1144718 w 1562784"/>
              <a:gd name="connsiteY44" fmla="*/ 119104 h 1562782"/>
              <a:gd name="connsiteX45" fmla="*/ 1159757 w 1562784"/>
              <a:gd name="connsiteY45" fmla="*/ 127525 h 1562782"/>
              <a:gd name="connsiteX46" fmla="*/ 1163366 w 1562784"/>
              <a:gd name="connsiteY46" fmla="*/ 127525 h 1562782"/>
              <a:gd name="connsiteX47" fmla="*/ 1182615 w 1562784"/>
              <a:gd name="connsiteY47" fmla="*/ 113690 h 1562782"/>
              <a:gd name="connsiteX48" fmla="*/ 1186224 w 1562784"/>
              <a:gd name="connsiteY48" fmla="*/ 113088 h 1562782"/>
              <a:gd name="connsiteX49" fmla="*/ 1201864 w 1562784"/>
              <a:gd name="connsiteY49" fmla="*/ 122713 h 1562782"/>
              <a:gd name="connsiteX50" fmla="*/ 1203067 w 1562784"/>
              <a:gd name="connsiteY50" fmla="*/ 126322 h 1562782"/>
              <a:gd name="connsiteX51" fmla="*/ 1199458 w 1562784"/>
              <a:gd name="connsiteY51" fmla="*/ 149782 h 1562782"/>
              <a:gd name="connsiteX52" fmla="*/ 1200661 w 1562784"/>
              <a:gd name="connsiteY52" fmla="*/ 153391 h 1562782"/>
              <a:gd name="connsiteX53" fmla="*/ 1215098 w 1562784"/>
              <a:gd name="connsiteY53" fmla="*/ 163015 h 1562782"/>
              <a:gd name="connsiteX54" fmla="*/ 1219309 w 1562784"/>
              <a:gd name="connsiteY54" fmla="*/ 163015 h 1562782"/>
              <a:gd name="connsiteX55" fmla="*/ 1239159 w 1562784"/>
              <a:gd name="connsiteY55" fmla="*/ 150985 h 1562782"/>
              <a:gd name="connsiteX56" fmla="*/ 1243370 w 1562784"/>
              <a:gd name="connsiteY56" fmla="*/ 150985 h 1562782"/>
              <a:gd name="connsiteX57" fmla="*/ 1257807 w 1562784"/>
              <a:gd name="connsiteY57" fmla="*/ 161812 h 1562782"/>
              <a:gd name="connsiteX58" fmla="*/ 1259010 w 1562784"/>
              <a:gd name="connsiteY58" fmla="*/ 165422 h 1562782"/>
              <a:gd name="connsiteX59" fmla="*/ 1252994 w 1562784"/>
              <a:gd name="connsiteY59" fmla="*/ 188280 h 1562782"/>
              <a:gd name="connsiteX60" fmla="*/ 1254198 w 1562784"/>
              <a:gd name="connsiteY60" fmla="*/ 192491 h 1562782"/>
              <a:gd name="connsiteX61" fmla="*/ 1267431 w 1562784"/>
              <a:gd name="connsiteY61" fmla="*/ 203318 h 1562782"/>
              <a:gd name="connsiteX62" fmla="*/ 1271040 w 1562784"/>
              <a:gd name="connsiteY62" fmla="*/ 203318 h 1562782"/>
              <a:gd name="connsiteX63" fmla="*/ 1292696 w 1562784"/>
              <a:gd name="connsiteY63" fmla="*/ 193092 h 1562782"/>
              <a:gd name="connsiteX64" fmla="*/ 1296305 w 1562784"/>
              <a:gd name="connsiteY64" fmla="*/ 193694 h 1562782"/>
              <a:gd name="connsiteX65" fmla="*/ 1309539 w 1562784"/>
              <a:gd name="connsiteY65" fmla="*/ 205724 h 1562782"/>
              <a:gd name="connsiteX66" fmla="*/ 1310742 w 1562784"/>
              <a:gd name="connsiteY66" fmla="*/ 209334 h 1562782"/>
              <a:gd name="connsiteX67" fmla="*/ 1302922 w 1562784"/>
              <a:gd name="connsiteY67" fmla="*/ 231590 h 1562782"/>
              <a:gd name="connsiteX68" fmla="*/ 1303523 w 1562784"/>
              <a:gd name="connsiteY68" fmla="*/ 235801 h 1562782"/>
              <a:gd name="connsiteX69" fmla="*/ 1316155 w 1562784"/>
              <a:gd name="connsiteY69" fmla="*/ 247832 h 1562782"/>
              <a:gd name="connsiteX70" fmla="*/ 1319765 w 1562784"/>
              <a:gd name="connsiteY70" fmla="*/ 248433 h 1562782"/>
              <a:gd name="connsiteX71" fmla="*/ 1342021 w 1562784"/>
              <a:gd name="connsiteY71" fmla="*/ 240012 h 1562782"/>
              <a:gd name="connsiteX72" fmla="*/ 1345631 w 1562784"/>
              <a:gd name="connsiteY72" fmla="*/ 240613 h 1562782"/>
              <a:gd name="connsiteX73" fmla="*/ 1357661 w 1562784"/>
              <a:gd name="connsiteY73" fmla="*/ 253847 h 1562782"/>
              <a:gd name="connsiteX74" fmla="*/ 1358263 w 1562784"/>
              <a:gd name="connsiteY74" fmla="*/ 258058 h 1562782"/>
              <a:gd name="connsiteX75" fmla="*/ 1348638 w 1562784"/>
              <a:gd name="connsiteY75" fmla="*/ 279111 h 1562782"/>
              <a:gd name="connsiteX76" fmla="*/ 1349240 w 1562784"/>
              <a:gd name="connsiteY76" fmla="*/ 283322 h 1562782"/>
              <a:gd name="connsiteX77" fmla="*/ 1360669 w 1562784"/>
              <a:gd name="connsiteY77" fmla="*/ 295954 h 1562782"/>
              <a:gd name="connsiteX78" fmla="*/ 1364278 w 1562784"/>
              <a:gd name="connsiteY78" fmla="*/ 297157 h 1562782"/>
              <a:gd name="connsiteX79" fmla="*/ 1387136 w 1562784"/>
              <a:gd name="connsiteY79" fmla="*/ 291142 h 1562782"/>
              <a:gd name="connsiteX80" fmla="*/ 1390746 w 1562784"/>
              <a:gd name="connsiteY80" fmla="*/ 292345 h 1562782"/>
              <a:gd name="connsiteX81" fmla="*/ 1401573 w 1562784"/>
              <a:gd name="connsiteY81" fmla="*/ 306180 h 1562782"/>
              <a:gd name="connsiteX82" fmla="*/ 1402175 w 1562784"/>
              <a:gd name="connsiteY82" fmla="*/ 310391 h 1562782"/>
              <a:gd name="connsiteX83" fmla="*/ 1390144 w 1562784"/>
              <a:gd name="connsiteY83" fmla="*/ 330843 h 1562782"/>
              <a:gd name="connsiteX84" fmla="*/ 1390746 w 1562784"/>
              <a:gd name="connsiteY84" fmla="*/ 334452 h 1562782"/>
              <a:gd name="connsiteX85" fmla="*/ 1400370 w 1562784"/>
              <a:gd name="connsiteY85" fmla="*/ 348288 h 1562782"/>
              <a:gd name="connsiteX86" fmla="*/ 1403979 w 1562784"/>
              <a:gd name="connsiteY86" fmla="*/ 350092 h 1562782"/>
              <a:gd name="connsiteX87" fmla="*/ 1427439 w 1562784"/>
              <a:gd name="connsiteY87" fmla="*/ 345280 h 1562782"/>
              <a:gd name="connsiteX88" fmla="*/ 1431048 w 1562784"/>
              <a:gd name="connsiteY88" fmla="*/ 347085 h 1562782"/>
              <a:gd name="connsiteX89" fmla="*/ 1440673 w 1562784"/>
              <a:gd name="connsiteY89" fmla="*/ 362123 h 1562782"/>
              <a:gd name="connsiteX90" fmla="*/ 1440673 w 1562784"/>
              <a:gd name="connsiteY90" fmla="*/ 365732 h 1562782"/>
              <a:gd name="connsiteX91" fmla="*/ 1427439 w 1562784"/>
              <a:gd name="connsiteY91" fmla="*/ 385583 h 1562782"/>
              <a:gd name="connsiteX92" fmla="*/ 1426838 w 1562784"/>
              <a:gd name="connsiteY92" fmla="*/ 389192 h 1562782"/>
              <a:gd name="connsiteX93" fmla="*/ 1435861 w 1562784"/>
              <a:gd name="connsiteY93" fmla="*/ 404230 h 1562782"/>
              <a:gd name="connsiteX94" fmla="*/ 1439470 w 1562784"/>
              <a:gd name="connsiteY94" fmla="*/ 406035 h 1562782"/>
              <a:gd name="connsiteX95" fmla="*/ 1462930 w 1562784"/>
              <a:gd name="connsiteY95" fmla="*/ 403629 h 1562782"/>
              <a:gd name="connsiteX96" fmla="*/ 1466539 w 1562784"/>
              <a:gd name="connsiteY96" fmla="*/ 405433 h 1562782"/>
              <a:gd name="connsiteX97" fmla="*/ 1474960 w 1562784"/>
              <a:gd name="connsiteY97" fmla="*/ 421073 h 1562782"/>
              <a:gd name="connsiteX98" fmla="*/ 1474359 w 1562784"/>
              <a:gd name="connsiteY98" fmla="*/ 425284 h 1562782"/>
              <a:gd name="connsiteX99" fmla="*/ 1459320 w 1562784"/>
              <a:gd name="connsiteY99" fmla="*/ 443330 h 1562782"/>
              <a:gd name="connsiteX100" fmla="*/ 1458719 w 1562784"/>
              <a:gd name="connsiteY100" fmla="*/ 446939 h 1562782"/>
              <a:gd name="connsiteX101" fmla="*/ 1466539 w 1562784"/>
              <a:gd name="connsiteY101" fmla="*/ 462579 h 1562782"/>
              <a:gd name="connsiteX102" fmla="*/ 1469546 w 1562784"/>
              <a:gd name="connsiteY102" fmla="*/ 464985 h 1562782"/>
              <a:gd name="connsiteX103" fmla="*/ 1493006 w 1562784"/>
              <a:gd name="connsiteY103" fmla="*/ 464383 h 1562782"/>
              <a:gd name="connsiteX104" fmla="*/ 1496616 w 1562784"/>
              <a:gd name="connsiteY104" fmla="*/ 466188 h 1562782"/>
              <a:gd name="connsiteX105" fmla="*/ 1503834 w 1562784"/>
              <a:gd name="connsiteY105" fmla="*/ 483031 h 1562782"/>
              <a:gd name="connsiteX106" fmla="*/ 1502631 w 1562784"/>
              <a:gd name="connsiteY106" fmla="*/ 486640 h 1562782"/>
              <a:gd name="connsiteX107" fmla="*/ 1486389 w 1562784"/>
              <a:gd name="connsiteY107" fmla="*/ 503483 h 1562782"/>
              <a:gd name="connsiteX108" fmla="*/ 1485186 w 1562784"/>
              <a:gd name="connsiteY108" fmla="*/ 507694 h 1562782"/>
              <a:gd name="connsiteX109" fmla="*/ 1491202 w 1562784"/>
              <a:gd name="connsiteY109" fmla="*/ 523334 h 1562782"/>
              <a:gd name="connsiteX110" fmla="*/ 1494811 w 1562784"/>
              <a:gd name="connsiteY110" fmla="*/ 525740 h 1562782"/>
              <a:gd name="connsiteX111" fmla="*/ 1518271 w 1562784"/>
              <a:gd name="connsiteY111" fmla="*/ 527544 h 1562782"/>
              <a:gd name="connsiteX112" fmla="*/ 1521278 w 1562784"/>
              <a:gd name="connsiteY112" fmla="*/ 529950 h 1562782"/>
              <a:gd name="connsiteX113" fmla="*/ 1526692 w 1562784"/>
              <a:gd name="connsiteY113" fmla="*/ 546793 h 1562782"/>
              <a:gd name="connsiteX114" fmla="*/ 1526091 w 1562784"/>
              <a:gd name="connsiteY114" fmla="*/ 551004 h 1562782"/>
              <a:gd name="connsiteX115" fmla="*/ 1508045 w 1562784"/>
              <a:gd name="connsiteY115" fmla="*/ 566042 h 1562782"/>
              <a:gd name="connsiteX116" fmla="*/ 1506842 w 1562784"/>
              <a:gd name="connsiteY116" fmla="*/ 569652 h 1562782"/>
              <a:gd name="connsiteX117" fmla="*/ 1511052 w 1562784"/>
              <a:gd name="connsiteY117" fmla="*/ 586495 h 1562782"/>
              <a:gd name="connsiteX118" fmla="*/ 1514060 w 1562784"/>
              <a:gd name="connsiteY118" fmla="*/ 588901 h 1562782"/>
              <a:gd name="connsiteX119" fmla="*/ 1537520 w 1562784"/>
              <a:gd name="connsiteY119" fmla="*/ 592510 h 1562782"/>
              <a:gd name="connsiteX120" fmla="*/ 1540527 w 1562784"/>
              <a:gd name="connsiteY120" fmla="*/ 595518 h 1562782"/>
              <a:gd name="connsiteX121" fmla="*/ 1544738 w 1562784"/>
              <a:gd name="connsiteY121" fmla="*/ 612962 h 1562782"/>
              <a:gd name="connsiteX122" fmla="*/ 1542934 w 1562784"/>
              <a:gd name="connsiteY122" fmla="*/ 616571 h 1562782"/>
              <a:gd name="connsiteX123" fmla="*/ 1523685 w 1562784"/>
              <a:gd name="connsiteY123" fmla="*/ 630406 h 1562782"/>
              <a:gd name="connsiteX124" fmla="*/ 1522481 w 1562784"/>
              <a:gd name="connsiteY124" fmla="*/ 634016 h 1562782"/>
              <a:gd name="connsiteX125" fmla="*/ 1525489 w 1562784"/>
              <a:gd name="connsiteY125" fmla="*/ 650859 h 1562782"/>
              <a:gd name="connsiteX126" fmla="*/ 1528497 w 1562784"/>
              <a:gd name="connsiteY126" fmla="*/ 653866 h 1562782"/>
              <a:gd name="connsiteX127" fmla="*/ 1551355 w 1562784"/>
              <a:gd name="connsiteY127" fmla="*/ 659280 h 1562782"/>
              <a:gd name="connsiteX128" fmla="*/ 1553761 w 1562784"/>
              <a:gd name="connsiteY128" fmla="*/ 662288 h 1562782"/>
              <a:gd name="connsiteX129" fmla="*/ 1556167 w 1562784"/>
              <a:gd name="connsiteY129" fmla="*/ 679732 h 1562782"/>
              <a:gd name="connsiteX130" fmla="*/ 1554363 w 1562784"/>
              <a:gd name="connsiteY130" fmla="*/ 683341 h 1562782"/>
              <a:gd name="connsiteX131" fmla="*/ 1534512 w 1562784"/>
              <a:gd name="connsiteY131" fmla="*/ 695372 h 1562782"/>
              <a:gd name="connsiteX132" fmla="*/ 1532106 w 1562784"/>
              <a:gd name="connsiteY132" fmla="*/ 698981 h 1562782"/>
              <a:gd name="connsiteX133" fmla="*/ 1533911 w 1562784"/>
              <a:gd name="connsiteY133" fmla="*/ 715824 h 1562782"/>
              <a:gd name="connsiteX134" fmla="*/ 1536317 w 1562784"/>
              <a:gd name="connsiteY134" fmla="*/ 719433 h 1562782"/>
              <a:gd name="connsiteX135" fmla="*/ 1559175 w 1562784"/>
              <a:gd name="connsiteY135" fmla="*/ 726652 h 1562782"/>
              <a:gd name="connsiteX136" fmla="*/ 1561581 w 1562784"/>
              <a:gd name="connsiteY136" fmla="*/ 730261 h 1562782"/>
              <a:gd name="connsiteX137" fmla="*/ 1562183 w 1562784"/>
              <a:gd name="connsiteY137" fmla="*/ 747705 h 1562782"/>
              <a:gd name="connsiteX138" fmla="*/ 1560378 w 1562784"/>
              <a:gd name="connsiteY138" fmla="*/ 751315 h 1562782"/>
              <a:gd name="connsiteX139" fmla="*/ 1538723 w 1562784"/>
              <a:gd name="connsiteY139" fmla="*/ 761541 h 1562782"/>
              <a:gd name="connsiteX140" fmla="*/ 1536918 w 1562784"/>
              <a:gd name="connsiteY140" fmla="*/ 764548 h 1562782"/>
              <a:gd name="connsiteX141" fmla="*/ 1536918 w 1562784"/>
              <a:gd name="connsiteY141" fmla="*/ 781993 h 1562782"/>
              <a:gd name="connsiteX142" fmla="*/ 1539324 w 1562784"/>
              <a:gd name="connsiteY142" fmla="*/ 785000 h 1562782"/>
              <a:gd name="connsiteX143" fmla="*/ 1560980 w 1562784"/>
              <a:gd name="connsiteY143" fmla="*/ 794625 h 1562782"/>
              <a:gd name="connsiteX144" fmla="*/ 1562784 w 1562784"/>
              <a:gd name="connsiteY144" fmla="*/ 798234 h 1562782"/>
              <a:gd name="connsiteX145" fmla="*/ 1562183 w 1562784"/>
              <a:gd name="connsiteY145" fmla="*/ 816280 h 1562782"/>
              <a:gd name="connsiteX146" fmla="*/ 1559777 w 1562784"/>
              <a:gd name="connsiteY146" fmla="*/ 819288 h 1562782"/>
              <a:gd name="connsiteX147" fmla="*/ 1537520 w 1562784"/>
              <a:gd name="connsiteY147" fmla="*/ 827709 h 1562782"/>
              <a:gd name="connsiteX148" fmla="*/ 1535114 w 1562784"/>
              <a:gd name="connsiteY148" fmla="*/ 830717 h 1562782"/>
              <a:gd name="connsiteX149" fmla="*/ 1533911 w 1562784"/>
              <a:gd name="connsiteY149" fmla="*/ 847560 h 1562782"/>
              <a:gd name="connsiteX150" fmla="*/ 1535715 w 1562784"/>
              <a:gd name="connsiteY150" fmla="*/ 851169 h 1562782"/>
              <a:gd name="connsiteX151" fmla="*/ 1556769 w 1562784"/>
              <a:gd name="connsiteY151" fmla="*/ 862598 h 1562782"/>
              <a:gd name="connsiteX152" fmla="*/ 1558573 w 1562784"/>
              <a:gd name="connsiteY152" fmla="*/ 866207 h 1562782"/>
              <a:gd name="connsiteX153" fmla="*/ 1556167 w 1562784"/>
              <a:gd name="connsiteY153" fmla="*/ 884253 h 1562782"/>
              <a:gd name="connsiteX154" fmla="*/ 1553761 w 1562784"/>
              <a:gd name="connsiteY154" fmla="*/ 887261 h 1562782"/>
              <a:gd name="connsiteX155" fmla="*/ 1530903 w 1562784"/>
              <a:gd name="connsiteY155" fmla="*/ 893276 h 1562782"/>
              <a:gd name="connsiteX156" fmla="*/ 1528497 w 1562784"/>
              <a:gd name="connsiteY156" fmla="*/ 896284 h 1562782"/>
              <a:gd name="connsiteX157" fmla="*/ 1525489 w 1562784"/>
              <a:gd name="connsiteY157" fmla="*/ 913127 h 1562782"/>
              <a:gd name="connsiteX158" fmla="*/ 1527294 w 1562784"/>
              <a:gd name="connsiteY158" fmla="*/ 916736 h 1562782"/>
              <a:gd name="connsiteX159" fmla="*/ 1546543 w 1562784"/>
              <a:gd name="connsiteY159" fmla="*/ 929970 h 1562782"/>
              <a:gd name="connsiteX160" fmla="*/ 1548347 w 1562784"/>
              <a:gd name="connsiteY160" fmla="*/ 933579 h 1562782"/>
              <a:gd name="connsiteX161" fmla="*/ 1544137 w 1562784"/>
              <a:gd name="connsiteY161" fmla="*/ 951023 h 1562782"/>
              <a:gd name="connsiteX162" fmla="*/ 1541731 w 1562784"/>
              <a:gd name="connsiteY162" fmla="*/ 954031 h 1562782"/>
              <a:gd name="connsiteX163" fmla="*/ 1518271 w 1562784"/>
              <a:gd name="connsiteY163" fmla="*/ 958242 h 1562782"/>
              <a:gd name="connsiteX164" fmla="*/ 1515263 w 1562784"/>
              <a:gd name="connsiteY164" fmla="*/ 960648 h 1562782"/>
              <a:gd name="connsiteX165" fmla="*/ 1511052 w 1562784"/>
              <a:gd name="connsiteY165" fmla="*/ 977491 h 1562782"/>
              <a:gd name="connsiteX166" fmla="*/ 1512255 w 1562784"/>
              <a:gd name="connsiteY166" fmla="*/ 981100 h 1562782"/>
              <a:gd name="connsiteX167" fmla="*/ 1530903 w 1562784"/>
              <a:gd name="connsiteY167" fmla="*/ 996138 h 1562782"/>
              <a:gd name="connsiteX168" fmla="*/ 1532106 w 1562784"/>
              <a:gd name="connsiteY168" fmla="*/ 999748 h 1562782"/>
              <a:gd name="connsiteX169" fmla="*/ 1526692 w 1562784"/>
              <a:gd name="connsiteY169" fmla="*/ 1017192 h 1562782"/>
              <a:gd name="connsiteX170" fmla="*/ 1523685 w 1562784"/>
              <a:gd name="connsiteY170" fmla="*/ 1019598 h 1562782"/>
              <a:gd name="connsiteX171" fmla="*/ 1500225 w 1562784"/>
              <a:gd name="connsiteY171" fmla="*/ 1021403 h 1562782"/>
              <a:gd name="connsiteX172" fmla="*/ 1497217 w 1562784"/>
              <a:gd name="connsiteY172" fmla="*/ 1023809 h 1562782"/>
              <a:gd name="connsiteX173" fmla="*/ 1491202 w 1562784"/>
              <a:gd name="connsiteY173" fmla="*/ 1040050 h 1562782"/>
              <a:gd name="connsiteX174" fmla="*/ 1492405 w 1562784"/>
              <a:gd name="connsiteY174" fmla="*/ 1044261 h 1562782"/>
              <a:gd name="connsiteX175" fmla="*/ 1509248 w 1562784"/>
              <a:gd name="connsiteY175" fmla="*/ 1060502 h 1562782"/>
              <a:gd name="connsiteX176" fmla="*/ 1509849 w 1562784"/>
              <a:gd name="connsiteY176" fmla="*/ 1064713 h 1562782"/>
              <a:gd name="connsiteX177" fmla="*/ 1503232 w 1562784"/>
              <a:gd name="connsiteY177" fmla="*/ 1080954 h 1562782"/>
              <a:gd name="connsiteX178" fmla="*/ 1500225 w 1562784"/>
              <a:gd name="connsiteY178" fmla="*/ 1083361 h 1562782"/>
              <a:gd name="connsiteX179" fmla="*/ 1476765 w 1562784"/>
              <a:gd name="connsiteY179" fmla="*/ 1083361 h 1562782"/>
              <a:gd name="connsiteX180" fmla="*/ 1473156 w 1562784"/>
              <a:gd name="connsiteY180" fmla="*/ 1085767 h 1562782"/>
              <a:gd name="connsiteX181" fmla="*/ 1465937 w 1562784"/>
              <a:gd name="connsiteY181" fmla="*/ 1101407 h 1562782"/>
              <a:gd name="connsiteX182" fmla="*/ 1466539 w 1562784"/>
              <a:gd name="connsiteY182" fmla="*/ 1105016 h 1562782"/>
              <a:gd name="connsiteX183" fmla="*/ 1482179 w 1562784"/>
              <a:gd name="connsiteY183" fmla="*/ 1123062 h 1562782"/>
              <a:gd name="connsiteX184" fmla="*/ 1482780 w 1562784"/>
              <a:gd name="connsiteY184" fmla="*/ 1126671 h 1562782"/>
              <a:gd name="connsiteX185" fmla="*/ 1474359 w 1562784"/>
              <a:gd name="connsiteY185" fmla="*/ 1142912 h 1562782"/>
              <a:gd name="connsiteX186" fmla="*/ 1470750 w 1562784"/>
              <a:gd name="connsiteY186" fmla="*/ 1144717 h 1562782"/>
              <a:gd name="connsiteX187" fmla="*/ 1447290 w 1562784"/>
              <a:gd name="connsiteY187" fmla="*/ 1142912 h 1562782"/>
              <a:gd name="connsiteX188" fmla="*/ 1444282 w 1562784"/>
              <a:gd name="connsiteY188" fmla="*/ 1144717 h 1562782"/>
              <a:gd name="connsiteX189" fmla="*/ 1435861 w 1562784"/>
              <a:gd name="connsiteY189" fmla="*/ 1159755 h 1562782"/>
              <a:gd name="connsiteX190" fmla="*/ 1435861 w 1562784"/>
              <a:gd name="connsiteY190" fmla="*/ 1163364 h 1562782"/>
              <a:gd name="connsiteX191" fmla="*/ 1449696 w 1562784"/>
              <a:gd name="connsiteY191" fmla="*/ 1182614 h 1562782"/>
              <a:gd name="connsiteX192" fmla="*/ 1449696 w 1562784"/>
              <a:gd name="connsiteY192" fmla="*/ 1186824 h 1562782"/>
              <a:gd name="connsiteX193" fmla="*/ 1440673 w 1562784"/>
              <a:gd name="connsiteY193" fmla="*/ 1201863 h 1562782"/>
              <a:gd name="connsiteX194" fmla="*/ 1436462 w 1562784"/>
              <a:gd name="connsiteY194" fmla="*/ 1203667 h 1562782"/>
              <a:gd name="connsiteX195" fmla="*/ 1413604 w 1562784"/>
              <a:gd name="connsiteY195" fmla="*/ 1199456 h 1562782"/>
              <a:gd name="connsiteX196" fmla="*/ 1409995 w 1562784"/>
              <a:gd name="connsiteY196" fmla="*/ 1201261 h 1562782"/>
              <a:gd name="connsiteX197" fmla="*/ 1400370 w 1562784"/>
              <a:gd name="connsiteY197" fmla="*/ 1215096 h 1562782"/>
              <a:gd name="connsiteX198" fmla="*/ 1399769 w 1562784"/>
              <a:gd name="connsiteY198" fmla="*/ 1219307 h 1562782"/>
              <a:gd name="connsiteX199" fmla="*/ 1412401 w 1562784"/>
              <a:gd name="connsiteY199" fmla="*/ 1239158 h 1562782"/>
              <a:gd name="connsiteX200" fmla="*/ 1411799 w 1562784"/>
              <a:gd name="connsiteY200" fmla="*/ 1243368 h 1562782"/>
              <a:gd name="connsiteX201" fmla="*/ 1400972 w 1562784"/>
              <a:gd name="connsiteY201" fmla="*/ 1257805 h 1562782"/>
              <a:gd name="connsiteX202" fmla="*/ 1397362 w 1562784"/>
              <a:gd name="connsiteY202" fmla="*/ 1259008 h 1562782"/>
              <a:gd name="connsiteX203" fmla="*/ 1374504 w 1562784"/>
              <a:gd name="connsiteY203" fmla="*/ 1252993 h 1562782"/>
              <a:gd name="connsiteX204" fmla="*/ 1370895 w 1562784"/>
              <a:gd name="connsiteY204" fmla="*/ 1254196 h 1562782"/>
              <a:gd name="connsiteX205" fmla="*/ 1360067 w 1562784"/>
              <a:gd name="connsiteY205" fmla="*/ 1267430 h 1562782"/>
              <a:gd name="connsiteX206" fmla="*/ 1359466 w 1562784"/>
              <a:gd name="connsiteY206" fmla="*/ 1271640 h 1562782"/>
              <a:gd name="connsiteX207" fmla="*/ 1369692 w 1562784"/>
              <a:gd name="connsiteY207" fmla="*/ 1292694 h 1562782"/>
              <a:gd name="connsiteX208" fmla="*/ 1369090 w 1562784"/>
              <a:gd name="connsiteY208" fmla="*/ 1296303 h 1562782"/>
              <a:gd name="connsiteX209" fmla="*/ 1357661 w 1562784"/>
              <a:gd name="connsiteY209" fmla="*/ 1310138 h 1562782"/>
              <a:gd name="connsiteX210" fmla="*/ 1353451 w 1562784"/>
              <a:gd name="connsiteY210" fmla="*/ 1310740 h 1562782"/>
              <a:gd name="connsiteX211" fmla="*/ 1331194 w 1562784"/>
              <a:gd name="connsiteY211" fmla="*/ 1302920 h 1562782"/>
              <a:gd name="connsiteX212" fmla="*/ 1327585 w 1562784"/>
              <a:gd name="connsiteY212" fmla="*/ 1303522 h 1562782"/>
              <a:gd name="connsiteX213" fmla="*/ 1315554 w 1562784"/>
              <a:gd name="connsiteY213" fmla="*/ 1316154 h 1562782"/>
              <a:gd name="connsiteX214" fmla="*/ 1314351 w 1562784"/>
              <a:gd name="connsiteY214" fmla="*/ 1319763 h 1562782"/>
              <a:gd name="connsiteX215" fmla="*/ 1323374 w 1562784"/>
              <a:gd name="connsiteY215" fmla="*/ 1342020 h 1562782"/>
              <a:gd name="connsiteX216" fmla="*/ 1322171 w 1562784"/>
              <a:gd name="connsiteY216" fmla="*/ 1345629 h 1562782"/>
              <a:gd name="connsiteX217" fmla="*/ 1308937 w 1562784"/>
              <a:gd name="connsiteY217" fmla="*/ 1358261 h 1562782"/>
              <a:gd name="connsiteX218" fmla="*/ 1305328 w 1562784"/>
              <a:gd name="connsiteY218" fmla="*/ 1358863 h 1562782"/>
              <a:gd name="connsiteX219" fmla="*/ 1283673 w 1562784"/>
              <a:gd name="connsiteY219" fmla="*/ 1348637 h 1562782"/>
              <a:gd name="connsiteX220" fmla="*/ 1280063 w 1562784"/>
              <a:gd name="connsiteY220" fmla="*/ 1349238 h 1562782"/>
              <a:gd name="connsiteX221" fmla="*/ 1266830 w 1562784"/>
              <a:gd name="connsiteY221" fmla="*/ 1360667 h 1562782"/>
              <a:gd name="connsiteX222" fmla="*/ 1265627 w 1562784"/>
              <a:gd name="connsiteY222" fmla="*/ 1364276 h 1562782"/>
              <a:gd name="connsiteX223" fmla="*/ 1272244 w 1562784"/>
              <a:gd name="connsiteY223" fmla="*/ 1387135 h 1562782"/>
              <a:gd name="connsiteX224" fmla="*/ 1271040 w 1562784"/>
              <a:gd name="connsiteY224" fmla="*/ 1390744 h 1562782"/>
              <a:gd name="connsiteX225" fmla="*/ 1257205 w 1562784"/>
              <a:gd name="connsiteY225" fmla="*/ 1401571 h 1562782"/>
              <a:gd name="connsiteX226" fmla="*/ 1252994 w 1562784"/>
              <a:gd name="connsiteY226" fmla="*/ 1402173 h 1562782"/>
              <a:gd name="connsiteX227" fmla="*/ 1232542 w 1562784"/>
              <a:gd name="connsiteY227" fmla="*/ 1390142 h 1562782"/>
              <a:gd name="connsiteX228" fmla="*/ 1228332 w 1562784"/>
              <a:gd name="connsiteY228" fmla="*/ 1390744 h 1562782"/>
              <a:gd name="connsiteX229" fmla="*/ 1214496 w 1562784"/>
              <a:gd name="connsiteY229" fmla="*/ 1400368 h 1562782"/>
              <a:gd name="connsiteX230" fmla="*/ 1213293 w 1562784"/>
              <a:gd name="connsiteY230" fmla="*/ 1404579 h 1562782"/>
              <a:gd name="connsiteX231" fmla="*/ 1217504 w 1562784"/>
              <a:gd name="connsiteY231" fmla="*/ 1427437 h 1562782"/>
              <a:gd name="connsiteX232" fmla="*/ 1216301 w 1562784"/>
              <a:gd name="connsiteY232" fmla="*/ 1431047 h 1562782"/>
              <a:gd name="connsiteX233" fmla="*/ 1201263 w 1562784"/>
              <a:gd name="connsiteY233" fmla="*/ 1440671 h 1562782"/>
              <a:gd name="connsiteX234" fmla="*/ 1197052 w 1562784"/>
              <a:gd name="connsiteY234" fmla="*/ 1440671 h 1562782"/>
              <a:gd name="connsiteX235" fmla="*/ 1177803 w 1562784"/>
              <a:gd name="connsiteY235" fmla="*/ 1427437 h 1562782"/>
              <a:gd name="connsiteX236" fmla="*/ 1173592 w 1562784"/>
              <a:gd name="connsiteY236" fmla="*/ 1427437 h 1562782"/>
              <a:gd name="connsiteX237" fmla="*/ 1159155 w 1562784"/>
              <a:gd name="connsiteY237" fmla="*/ 1435859 h 1562782"/>
              <a:gd name="connsiteX238" fmla="*/ 1157351 w 1562784"/>
              <a:gd name="connsiteY238" fmla="*/ 1439468 h 1562782"/>
              <a:gd name="connsiteX239" fmla="*/ 1159757 w 1562784"/>
              <a:gd name="connsiteY239" fmla="*/ 1462928 h 1562782"/>
              <a:gd name="connsiteX240" fmla="*/ 1157952 w 1562784"/>
              <a:gd name="connsiteY240" fmla="*/ 1466537 h 1562782"/>
              <a:gd name="connsiteX241" fmla="*/ 1141711 w 1562784"/>
              <a:gd name="connsiteY241" fmla="*/ 1474958 h 1562782"/>
              <a:gd name="connsiteX242" fmla="*/ 1138102 w 1562784"/>
              <a:gd name="connsiteY242" fmla="*/ 1474357 h 1562782"/>
              <a:gd name="connsiteX243" fmla="*/ 1120056 w 1562784"/>
              <a:gd name="connsiteY243" fmla="*/ 1459319 h 1562782"/>
              <a:gd name="connsiteX244" fmla="*/ 1115845 w 1562784"/>
              <a:gd name="connsiteY244" fmla="*/ 1458717 h 1562782"/>
              <a:gd name="connsiteX245" fmla="*/ 1100205 w 1562784"/>
              <a:gd name="connsiteY245" fmla="*/ 1466537 h 1562782"/>
              <a:gd name="connsiteX246" fmla="*/ 1098400 w 1562784"/>
              <a:gd name="connsiteY246" fmla="*/ 1470146 h 1562782"/>
              <a:gd name="connsiteX247" fmla="*/ 1099002 w 1562784"/>
              <a:gd name="connsiteY247" fmla="*/ 1493606 h 1562782"/>
              <a:gd name="connsiteX248" fmla="*/ 1096596 w 1562784"/>
              <a:gd name="connsiteY248" fmla="*/ 1496614 h 1562782"/>
              <a:gd name="connsiteX249" fmla="*/ 1080354 w 1562784"/>
              <a:gd name="connsiteY249" fmla="*/ 1503832 h 1562782"/>
              <a:gd name="connsiteX250" fmla="*/ 1076144 w 1562784"/>
              <a:gd name="connsiteY250" fmla="*/ 1503230 h 1562782"/>
              <a:gd name="connsiteX251" fmla="*/ 1059902 w 1562784"/>
              <a:gd name="connsiteY251" fmla="*/ 1486388 h 1562782"/>
              <a:gd name="connsiteX252" fmla="*/ 1055691 w 1562784"/>
              <a:gd name="connsiteY252" fmla="*/ 1485786 h 1562782"/>
              <a:gd name="connsiteX253" fmla="*/ 1039450 w 1562784"/>
              <a:gd name="connsiteY253" fmla="*/ 1491801 h 1562782"/>
              <a:gd name="connsiteX254" fmla="*/ 1037044 w 1562784"/>
              <a:gd name="connsiteY254" fmla="*/ 1494809 h 1562782"/>
              <a:gd name="connsiteX255" fmla="*/ 1035841 w 1562784"/>
              <a:gd name="connsiteY255" fmla="*/ 1518269 h 1562782"/>
              <a:gd name="connsiteX256" fmla="*/ 1033435 w 1562784"/>
              <a:gd name="connsiteY256" fmla="*/ 1521276 h 1562782"/>
              <a:gd name="connsiteX257" fmla="*/ 1015990 w 1562784"/>
              <a:gd name="connsiteY257" fmla="*/ 1527292 h 1562782"/>
              <a:gd name="connsiteX258" fmla="*/ 1012381 w 1562784"/>
              <a:gd name="connsiteY258" fmla="*/ 1526089 h 1562782"/>
              <a:gd name="connsiteX259" fmla="*/ 997343 w 1562784"/>
              <a:gd name="connsiteY259" fmla="*/ 1508043 h 1562782"/>
              <a:gd name="connsiteX260" fmla="*/ 993132 w 1562784"/>
              <a:gd name="connsiteY260" fmla="*/ 1506840 h 1562782"/>
              <a:gd name="connsiteX261" fmla="*/ 976891 w 1562784"/>
              <a:gd name="connsiteY261" fmla="*/ 1511652 h 1562782"/>
              <a:gd name="connsiteX262" fmla="*/ 973883 w 1562784"/>
              <a:gd name="connsiteY262" fmla="*/ 1514660 h 1562782"/>
              <a:gd name="connsiteX263" fmla="*/ 970274 w 1562784"/>
              <a:gd name="connsiteY263" fmla="*/ 1537518 h 1562782"/>
              <a:gd name="connsiteX264" fmla="*/ 967868 w 1562784"/>
              <a:gd name="connsiteY264" fmla="*/ 1540525 h 1562782"/>
              <a:gd name="connsiteX265" fmla="*/ 950423 w 1562784"/>
              <a:gd name="connsiteY265" fmla="*/ 1544736 h 1562782"/>
              <a:gd name="connsiteX266" fmla="*/ 946814 w 1562784"/>
              <a:gd name="connsiteY266" fmla="*/ 1543533 h 1562782"/>
              <a:gd name="connsiteX267" fmla="*/ 932979 w 1562784"/>
              <a:gd name="connsiteY267" fmla="*/ 1524284 h 1562782"/>
              <a:gd name="connsiteX268" fmla="*/ 929369 w 1562784"/>
              <a:gd name="connsiteY268" fmla="*/ 1522479 h 1562782"/>
              <a:gd name="connsiteX269" fmla="*/ 912526 w 1562784"/>
              <a:gd name="connsiteY269" fmla="*/ 1525487 h 1562782"/>
              <a:gd name="connsiteX270" fmla="*/ 909519 w 1562784"/>
              <a:gd name="connsiteY270" fmla="*/ 1528495 h 1562782"/>
              <a:gd name="connsiteX271" fmla="*/ 904105 w 1562784"/>
              <a:gd name="connsiteY271" fmla="*/ 1551353 h 1562782"/>
              <a:gd name="connsiteX272" fmla="*/ 901097 w 1562784"/>
              <a:gd name="connsiteY272" fmla="*/ 1553759 h 1562782"/>
              <a:gd name="connsiteX273" fmla="*/ 883051 w 1562784"/>
              <a:gd name="connsiteY273" fmla="*/ 1556767 h 1562782"/>
              <a:gd name="connsiteX274" fmla="*/ 879442 w 1562784"/>
              <a:gd name="connsiteY274" fmla="*/ 1554962 h 1562782"/>
              <a:gd name="connsiteX275" fmla="*/ 868013 w 1562784"/>
              <a:gd name="connsiteY275" fmla="*/ 1534510 h 1562782"/>
              <a:gd name="connsiteX276" fmla="*/ 864404 w 1562784"/>
              <a:gd name="connsiteY276" fmla="*/ 1532706 h 1562782"/>
              <a:gd name="connsiteX277" fmla="*/ 846959 w 1562784"/>
              <a:gd name="connsiteY277" fmla="*/ 1534510 h 1562782"/>
              <a:gd name="connsiteX278" fmla="*/ 843952 w 1562784"/>
              <a:gd name="connsiteY278" fmla="*/ 1536916 h 1562782"/>
              <a:gd name="connsiteX279" fmla="*/ 836132 w 1562784"/>
              <a:gd name="connsiteY279" fmla="*/ 1559173 h 1562782"/>
              <a:gd name="connsiteX280" fmla="*/ 833124 w 1562784"/>
              <a:gd name="connsiteY280" fmla="*/ 1561579 h 1562782"/>
              <a:gd name="connsiteX281" fmla="*/ 815078 w 1562784"/>
              <a:gd name="connsiteY281" fmla="*/ 1562181 h 1562782"/>
              <a:gd name="connsiteX282" fmla="*/ 812070 w 1562784"/>
              <a:gd name="connsiteY282" fmla="*/ 1560376 h 1562782"/>
              <a:gd name="connsiteX283" fmla="*/ 801844 w 1562784"/>
              <a:gd name="connsiteY283" fmla="*/ 1539322 h 1562782"/>
              <a:gd name="connsiteX284" fmla="*/ 798235 w 1562784"/>
              <a:gd name="connsiteY284" fmla="*/ 1536916 h 1562782"/>
              <a:gd name="connsiteX285" fmla="*/ 781392 w 1562784"/>
              <a:gd name="connsiteY285" fmla="*/ 1536916 h 1562782"/>
              <a:gd name="connsiteX286" fmla="*/ 777783 w 1562784"/>
              <a:gd name="connsiteY286" fmla="*/ 1539322 h 1562782"/>
              <a:gd name="connsiteX287" fmla="*/ 768158 w 1562784"/>
              <a:gd name="connsiteY287" fmla="*/ 1560978 h 1562782"/>
              <a:gd name="connsiteX288" fmla="*/ 765151 w 1562784"/>
              <a:gd name="connsiteY288" fmla="*/ 1562782 h 1562782"/>
              <a:gd name="connsiteX289" fmla="*/ 747105 w 1562784"/>
              <a:gd name="connsiteY289" fmla="*/ 1562181 h 1562782"/>
              <a:gd name="connsiteX290" fmla="*/ 743496 w 1562784"/>
              <a:gd name="connsiteY290" fmla="*/ 1559775 h 1562782"/>
              <a:gd name="connsiteX291" fmla="*/ 735676 w 1562784"/>
              <a:gd name="connsiteY291" fmla="*/ 1538119 h 1562782"/>
              <a:gd name="connsiteX292" fmla="*/ 732668 w 1562784"/>
              <a:gd name="connsiteY292" fmla="*/ 1535713 h 1562782"/>
              <a:gd name="connsiteX293" fmla="*/ 715223 w 1562784"/>
              <a:gd name="connsiteY293" fmla="*/ 1533909 h 1562782"/>
              <a:gd name="connsiteX294" fmla="*/ 711614 w 1562784"/>
              <a:gd name="connsiteY294" fmla="*/ 1536315 h 1562782"/>
              <a:gd name="connsiteX295" fmla="*/ 700185 w 1562784"/>
              <a:gd name="connsiteY295" fmla="*/ 1556767 h 1562782"/>
              <a:gd name="connsiteX296" fmla="*/ 697177 w 1562784"/>
              <a:gd name="connsiteY296" fmla="*/ 1558571 h 1562782"/>
              <a:gd name="connsiteX297" fmla="*/ 679131 w 1562784"/>
              <a:gd name="connsiteY297" fmla="*/ 1556165 h 1562782"/>
              <a:gd name="connsiteX298" fmla="*/ 676124 w 1562784"/>
              <a:gd name="connsiteY298" fmla="*/ 1553759 h 1562782"/>
              <a:gd name="connsiteX299" fmla="*/ 670108 w 1562784"/>
              <a:gd name="connsiteY299" fmla="*/ 1530901 h 1562782"/>
              <a:gd name="connsiteX300" fmla="*/ 667101 w 1562784"/>
              <a:gd name="connsiteY300" fmla="*/ 1528495 h 1562782"/>
              <a:gd name="connsiteX301" fmla="*/ 650258 w 1562784"/>
              <a:gd name="connsiteY301" fmla="*/ 1525487 h 1562782"/>
              <a:gd name="connsiteX302" fmla="*/ 646047 w 1562784"/>
              <a:gd name="connsiteY302" fmla="*/ 1527292 h 1562782"/>
              <a:gd name="connsiteX303" fmla="*/ 633415 w 1562784"/>
              <a:gd name="connsiteY303" fmla="*/ 1546541 h 1562782"/>
              <a:gd name="connsiteX304" fmla="*/ 629204 w 1562784"/>
              <a:gd name="connsiteY304" fmla="*/ 1548345 h 1562782"/>
              <a:gd name="connsiteX305" fmla="*/ 611760 w 1562784"/>
              <a:gd name="connsiteY305" fmla="*/ 1544736 h 1562782"/>
              <a:gd name="connsiteX306" fmla="*/ 609354 w 1562784"/>
              <a:gd name="connsiteY306" fmla="*/ 1541729 h 1562782"/>
              <a:gd name="connsiteX307" fmla="*/ 605143 w 1562784"/>
              <a:gd name="connsiteY307" fmla="*/ 1518269 h 1562782"/>
              <a:gd name="connsiteX308" fmla="*/ 602135 w 1562784"/>
              <a:gd name="connsiteY308" fmla="*/ 1515261 h 1562782"/>
              <a:gd name="connsiteX309" fmla="*/ 585894 w 1562784"/>
              <a:gd name="connsiteY309" fmla="*/ 1511050 h 1562782"/>
              <a:gd name="connsiteX310" fmla="*/ 581683 w 1562784"/>
              <a:gd name="connsiteY310" fmla="*/ 1512253 h 1562782"/>
              <a:gd name="connsiteX311" fmla="*/ 567246 w 1562784"/>
              <a:gd name="connsiteY311" fmla="*/ 1530901 h 1562782"/>
              <a:gd name="connsiteX312" fmla="*/ 563036 w 1562784"/>
              <a:gd name="connsiteY312" fmla="*/ 1532104 h 1562782"/>
              <a:gd name="connsiteX313" fmla="*/ 546193 w 1562784"/>
              <a:gd name="connsiteY313" fmla="*/ 1526690 h 1562782"/>
              <a:gd name="connsiteX314" fmla="*/ 543786 w 1562784"/>
              <a:gd name="connsiteY314" fmla="*/ 1523683 h 1562782"/>
              <a:gd name="connsiteX315" fmla="*/ 541380 w 1562784"/>
              <a:gd name="connsiteY315" fmla="*/ 1500223 h 1562782"/>
              <a:gd name="connsiteX316" fmla="*/ 538974 w 1562784"/>
              <a:gd name="connsiteY316" fmla="*/ 1497215 h 1562782"/>
              <a:gd name="connsiteX317" fmla="*/ 522733 w 1562784"/>
              <a:gd name="connsiteY317" fmla="*/ 1491200 h 1562782"/>
              <a:gd name="connsiteX318" fmla="*/ 519124 w 1562784"/>
              <a:gd name="connsiteY318" fmla="*/ 1492403 h 1562782"/>
              <a:gd name="connsiteX319" fmla="*/ 502882 w 1562784"/>
              <a:gd name="connsiteY319" fmla="*/ 1509246 h 1562782"/>
              <a:gd name="connsiteX320" fmla="*/ 498671 w 1562784"/>
              <a:gd name="connsiteY320" fmla="*/ 1510449 h 1562782"/>
              <a:gd name="connsiteX321" fmla="*/ 481828 w 1562784"/>
              <a:gd name="connsiteY321" fmla="*/ 1503230 h 1562782"/>
              <a:gd name="connsiteX322" fmla="*/ 480024 w 1562784"/>
              <a:gd name="connsiteY322" fmla="*/ 1500223 h 1562782"/>
              <a:gd name="connsiteX323" fmla="*/ 480024 w 1562784"/>
              <a:gd name="connsiteY323" fmla="*/ 1476763 h 1562782"/>
              <a:gd name="connsiteX324" fmla="*/ 477618 w 1562784"/>
              <a:gd name="connsiteY324" fmla="*/ 1473154 h 1562782"/>
              <a:gd name="connsiteX325" fmla="*/ 461978 w 1562784"/>
              <a:gd name="connsiteY325" fmla="*/ 1465935 h 1562782"/>
              <a:gd name="connsiteX326" fmla="*/ 457767 w 1562784"/>
              <a:gd name="connsiteY326" fmla="*/ 1466537 h 1562782"/>
              <a:gd name="connsiteX327" fmla="*/ 440323 w 1562784"/>
              <a:gd name="connsiteY327" fmla="*/ 1482177 h 1562782"/>
              <a:gd name="connsiteX328" fmla="*/ 436112 w 1562784"/>
              <a:gd name="connsiteY328" fmla="*/ 1482778 h 1562782"/>
              <a:gd name="connsiteX329" fmla="*/ 420472 w 1562784"/>
              <a:gd name="connsiteY329" fmla="*/ 1474357 h 1562782"/>
              <a:gd name="connsiteX330" fmla="*/ 418066 w 1562784"/>
              <a:gd name="connsiteY330" fmla="*/ 1471349 h 1562782"/>
              <a:gd name="connsiteX331" fmla="*/ 420472 w 1562784"/>
              <a:gd name="connsiteY331" fmla="*/ 1447889 h 1562782"/>
              <a:gd name="connsiteX332" fmla="*/ 418667 w 1562784"/>
              <a:gd name="connsiteY332" fmla="*/ 1444280 h 1562782"/>
              <a:gd name="connsiteX333" fmla="*/ 403629 w 1562784"/>
              <a:gd name="connsiteY333" fmla="*/ 1435859 h 1562782"/>
              <a:gd name="connsiteX334" fmla="*/ 399418 w 1562784"/>
              <a:gd name="connsiteY334" fmla="*/ 1435859 h 1562782"/>
              <a:gd name="connsiteX335" fmla="*/ 380169 w 1562784"/>
              <a:gd name="connsiteY335" fmla="*/ 1449694 h 1562782"/>
              <a:gd name="connsiteX336" fmla="*/ 376560 w 1562784"/>
              <a:gd name="connsiteY336" fmla="*/ 1450296 h 1562782"/>
              <a:gd name="connsiteX337" fmla="*/ 361522 w 1562784"/>
              <a:gd name="connsiteY337" fmla="*/ 1440671 h 1562782"/>
              <a:gd name="connsiteX338" fmla="*/ 359717 w 1562784"/>
              <a:gd name="connsiteY338" fmla="*/ 1437062 h 1562782"/>
              <a:gd name="connsiteX339" fmla="*/ 363928 w 1562784"/>
              <a:gd name="connsiteY339" fmla="*/ 1413602 h 1562782"/>
              <a:gd name="connsiteX340" fmla="*/ 362123 w 1562784"/>
              <a:gd name="connsiteY340" fmla="*/ 1409993 h 1562782"/>
              <a:gd name="connsiteX341" fmla="*/ 347687 w 1562784"/>
              <a:gd name="connsiteY341" fmla="*/ 1400368 h 1562782"/>
              <a:gd name="connsiteX342" fmla="*/ 344077 w 1562784"/>
              <a:gd name="connsiteY342" fmla="*/ 1400368 h 1562782"/>
              <a:gd name="connsiteX343" fmla="*/ 323625 w 1562784"/>
              <a:gd name="connsiteY343" fmla="*/ 1412399 h 1562782"/>
              <a:gd name="connsiteX344" fmla="*/ 320016 w 1562784"/>
              <a:gd name="connsiteY344" fmla="*/ 1412399 h 1562782"/>
              <a:gd name="connsiteX345" fmla="*/ 305579 w 1562784"/>
              <a:gd name="connsiteY345" fmla="*/ 1401571 h 1562782"/>
              <a:gd name="connsiteX346" fmla="*/ 304376 w 1562784"/>
              <a:gd name="connsiteY346" fmla="*/ 1397361 h 1562782"/>
              <a:gd name="connsiteX347" fmla="*/ 310391 w 1562784"/>
              <a:gd name="connsiteY347" fmla="*/ 1375104 h 1562782"/>
              <a:gd name="connsiteX348" fmla="*/ 309188 w 1562784"/>
              <a:gd name="connsiteY348" fmla="*/ 1370893 h 1562782"/>
              <a:gd name="connsiteX349" fmla="*/ 295955 w 1562784"/>
              <a:gd name="connsiteY349" fmla="*/ 1360066 h 1562782"/>
              <a:gd name="connsiteX350" fmla="*/ 291744 w 1562784"/>
              <a:gd name="connsiteY350" fmla="*/ 1359464 h 1562782"/>
              <a:gd name="connsiteX351" fmla="*/ 270690 w 1562784"/>
              <a:gd name="connsiteY351" fmla="*/ 1370292 h 1562782"/>
              <a:gd name="connsiteX352" fmla="*/ 266479 w 1562784"/>
              <a:gd name="connsiteY352" fmla="*/ 1369690 h 1562782"/>
              <a:gd name="connsiteX353" fmla="*/ 253246 w 1562784"/>
              <a:gd name="connsiteY353" fmla="*/ 1357660 h 1562782"/>
              <a:gd name="connsiteX354" fmla="*/ 252043 w 1562784"/>
              <a:gd name="connsiteY354" fmla="*/ 1353449 h 1562782"/>
              <a:gd name="connsiteX355" fmla="*/ 260464 w 1562784"/>
              <a:gd name="connsiteY355" fmla="*/ 1331794 h 1562782"/>
              <a:gd name="connsiteX356" fmla="*/ 259261 w 1562784"/>
              <a:gd name="connsiteY356" fmla="*/ 1327583 h 1562782"/>
              <a:gd name="connsiteX357" fmla="*/ 247230 w 1562784"/>
              <a:gd name="connsiteY357" fmla="*/ 1315552 h 1562782"/>
              <a:gd name="connsiteX358" fmla="*/ 243020 w 1562784"/>
              <a:gd name="connsiteY358" fmla="*/ 1314951 h 1562782"/>
              <a:gd name="connsiteX359" fmla="*/ 221364 w 1562784"/>
              <a:gd name="connsiteY359" fmla="*/ 1323372 h 1562782"/>
              <a:gd name="connsiteX360" fmla="*/ 217154 w 1562784"/>
              <a:gd name="connsiteY360" fmla="*/ 1322169 h 1562782"/>
              <a:gd name="connsiteX361" fmla="*/ 205123 w 1562784"/>
              <a:gd name="connsiteY361" fmla="*/ 1309537 h 1562782"/>
              <a:gd name="connsiteX362" fmla="*/ 204522 w 1562784"/>
              <a:gd name="connsiteY362" fmla="*/ 1305326 h 1562782"/>
              <a:gd name="connsiteX363" fmla="*/ 214146 w 1562784"/>
              <a:gd name="connsiteY363" fmla="*/ 1284273 h 1562782"/>
              <a:gd name="connsiteX364" fmla="*/ 213545 w 1562784"/>
              <a:gd name="connsiteY364" fmla="*/ 1280062 h 1562782"/>
              <a:gd name="connsiteX365" fmla="*/ 202717 w 1562784"/>
              <a:gd name="connsiteY365" fmla="*/ 1266828 h 1562782"/>
              <a:gd name="connsiteX366" fmla="*/ 198506 w 1562784"/>
              <a:gd name="connsiteY366" fmla="*/ 1265625 h 1562782"/>
              <a:gd name="connsiteX367" fmla="*/ 176249 w 1562784"/>
              <a:gd name="connsiteY367" fmla="*/ 1272242 h 1562782"/>
              <a:gd name="connsiteX368" fmla="*/ 172039 w 1562784"/>
              <a:gd name="connsiteY368" fmla="*/ 1271039 h 1562782"/>
              <a:gd name="connsiteX369" fmla="*/ 161211 w 1562784"/>
              <a:gd name="connsiteY369" fmla="*/ 1257204 h 1562782"/>
              <a:gd name="connsiteX370" fmla="*/ 161211 w 1562784"/>
              <a:gd name="connsiteY370" fmla="*/ 1252993 h 1562782"/>
              <a:gd name="connsiteX371" fmla="*/ 172640 w 1562784"/>
              <a:gd name="connsiteY371" fmla="*/ 1232541 h 1562782"/>
              <a:gd name="connsiteX372" fmla="*/ 172640 w 1562784"/>
              <a:gd name="connsiteY372" fmla="*/ 1228932 h 1562782"/>
              <a:gd name="connsiteX373" fmla="*/ 162414 w 1562784"/>
              <a:gd name="connsiteY373" fmla="*/ 1214495 h 1562782"/>
              <a:gd name="connsiteX374" fmla="*/ 158805 w 1562784"/>
              <a:gd name="connsiteY374" fmla="*/ 1213292 h 1562782"/>
              <a:gd name="connsiteX375" fmla="*/ 135345 w 1562784"/>
              <a:gd name="connsiteY375" fmla="*/ 1217502 h 1562782"/>
              <a:gd name="connsiteX376" fmla="*/ 131736 w 1562784"/>
              <a:gd name="connsiteY376" fmla="*/ 1216299 h 1562782"/>
              <a:gd name="connsiteX377" fmla="*/ 122111 w 1562784"/>
              <a:gd name="connsiteY377" fmla="*/ 1201261 h 1562782"/>
              <a:gd name="connsiteX378" fmla="*/ 122111 w 1562784"/>
              <a:gd name="connsiteY378" fmla="*/ 1197050 h 1562782"/>
              <a:gd name="connsiteX379" fmla="*/ 135947 w 1562784"/>
              <a:gd name="connsiteY379" fmla="*/ 1177801 h 1562782"/>
              <a:gd name="connsiteX380" fmla="*/ 135947 w 1562784"/>
              <a:gd name="connsiteY380" fmla="*/ 1173591 h 1562782"/>
              <a:gd name="connsiteX381" fmla="*/ 126924 w 1562784"/>
              <a:gd name="connsiteY381" fmla="*/ 1159154 h 1562782"/>
              <a:gd name="connsiteX382" fmla="*/ 123315 w 1562784"/>
              <a:gd name="connsiteY382" fmla="*/ 1157349 h 1562782"/>
              <a:gd name="connsiteX383" fmla="*/ 99855 w 1562784"/>
              <a:gd name="connsiteY383" fmla="*/ 1159755 h 1562782"/>
              <a:gd name="connsiteX384" fmla="*/ 96847 w 1562784"/>
              <a:gd name="connsiteY384" fmla="*/ 1157951 h 1562782"/>
              <a:gd name="connsiteX385" fmla="*/ 87824 w 1562784"/>
              <a:gd name="connsiteY385" fmla="*/ 1142311 h 1562782"/>
              <a:gd name="connsiteX386" fmla="*/ 88426 w 1562784"/>
              <a:gd name="connsiteY386" fmla="*/ 1138100 h 1562782"/>
              <a:gd name="connsiteX387" fmla="*/ 103464 w 1562784"/>
              <a:gd name="connsiteY387" fmla="*/ 1120054 h 1562782"/>
              <a:gd name="connsiteX388" fmla="*/ 104065 w 1562784"/>
              <a:gd name="connsiteY388" fmla="*/ 1115843 h 1562782"/>
              <a:gd name="connsiteX389" fmla="*/ 96847 w 1562784"/>
              <a:gd name="connsiteY389" fmla="*/ 1100805 h 1562782"/>
              <a:gd name="connsiteX390" fmla="*/ 93238 w 1562784"/>
              <a:gd name="connsiteY390" fmla="*/ 1098399 h 1562782"/>
              <a:gd name="connsiteX391" fmla="*/ 69778 w 1562784"/>
              <a:gd name="connsiteY391" fmla="*/ 1099000 h 1562782"/>
              <a:gd name="connsiteX392" fmla="*/ 66169 w 1562784"/>
              <a:gd name="connsiteY392" fmla="*/ 1096594 h 1562782"/>
              <a:gd name="connsiteX393" fmla="*/ 59552 w 1562784"/>
              <a:gd name="connsiteY393" fmla="*/ 1080353 h 1562782"/>
              <a:gd name="connsiteX394" fmla="*/ 60154 w 1562784"/>
              <a:gd name="connsiteY394" fmla="*/ 1076142 h 1562782"/>
              <a:gd name="connsiteX395" fmla="*/ 76395 w 1562784"/>
              <a:gd name="connsiteY395" fmla="*/ 1059901 h 1562782"/>
              <a:gd name="connsiteX396" fmla="*/ 77598 w 1562784"/>
              <a:gd name="connsiteY396" fmla="*/ 1055690 h 1562782"/>
              <a:gd name="connsiteX397" fmla="*/ 71583 w 1562784"/>
              <a:gd name="connsiteY397" fmla="*/ 1039449 h 1562782"/>
              <a:gd name="connsiteX398" fmla="*/ 67973 w 1562784"/>
              <a:gd name="connsiteY398" fmla="*/ 1037043 h 1562782"/>
              <a:gd name="connsiteX399" fmla="*/ 44514 w 1562784"/>
              <a:gd name="connsiteY399" fmla="*/ 1035839 h 1562782"/>
              <a:gd name="connsiteX400" fmla="*/ 41506 w 1562784"/>
              <a:gd name="connsiteY400" fmla="*/ 1033433 h 1562782"/>
              <a:gd name="connsiteX401" fmla="*/ 36092 w 1562784"/>
              <a:gd name="connsiteY401" fmla="*/ 1015989 h 1562782"/>
              <a:gd name="connsiteX402" fmla="*/ 37295 w 1562784"/>
              <a:gd name="connsiteY402" fmla="*/ 1012380 h 1562782"/>
              <a:gd name="connsiteX403" fmla="*/ 55341 w 1562784"/>
              <a:gd name="connsiteY403" fmla="*/ 997341 h 1562782"/>
              <a:gd name="connsiteX404" fmla="*/ 56544 w 1562784"/>
              <a:gd name="connsiteY404" fmla="*/ 993131 h 1562782"/>
              <a:gd name="connsiteX405" fmla="*/ 51732 w 1562784"/>
              <a:gd name="connsiteY405" fmla="*/ 976889 h 1562782"/>
              <a:gd name="connsiteX406" fmla="*/ 48724 w 1562784"/>
              <a:gd name="connsiteY406" fmla="*/ 974483 h 1562782"/>
              <a:gd name="connsiteX407" fmla="*/ 25265 w 1562784"/>
              <a:gd name="connsiteY407" fmla="*/ 970272 h 1562782"/>
              <a:gd name="connsiteX408" fmla="*/ 22257 w 1562784"/>
              <a:gd name="connsiteY408" fmla="*/ 967866 h 1562782"/>
              <a:gd name="connsiteX409" fmla="*/ 18648 w 1562784"/>
              <a:gd name="connsiteY409" fmla="*/ 950422 h 1562782"/>
              <a:gd name="connsiteX410" fmla="*/ 19851 w 1562784"/>
              <a:gd name="connsiteY410" fmla="*/ 946813 h 1562782"/>
              <a:gd name="connsiteX411" fmla="*/ 39100 w 1562784"/>
              <a:gd name="connsiteY411" fmla="*/ 932977 h 1562782"/>
              <a:gd name="connsiteX412" fmla="*/ 40904 w 1562784"/>
              <a:gd name="connsiteY412" fmla="*/ 929368 h 1562782"/>
              <a:gd name="connsiteX413" fmla="*/ 37295 w 1562784"/>
              <a:gd name="connsiteY413" fmla="*/ 912525 h 1562782"/>
              <a:gd name="connsiteX414" fmla="*/ 34889 w 1562784"/>
              <a:gd name="connsiteY414" fmla="*/ 909518 h 1562782"/>
              <a:gd name="connsiteX415" fmla="*/ 12031 w 1562784"/>
              <a:gd name="connsiteY415" fmla="*/ 904104 h 1562782"/>
              <a:gd name="connsiteX416" fmla="*/ 9023 w 1562784"/>
              <a:gd name="connsiteY416" fmla="*/ 901096 h 1562782"/>
              <a:gd name="connsiteX417" fmla="*/ 6617 w 1562784"/>
              <a:gd name="connsiteY417" fmla="*/ 883050 h 1562782"/>
              <a:gd name="connsiteX418" fmla="*/ 8422 w 1562784"/>
              <a:gd name="connsiteY418" fmla="*/ 879441 h 1562782"/>
              <a:gd name="connsiteX419" fmla="*/ 28874 w 1562784"/>
              <a:gd name="connsiteY419" fmla="*/ 868012 h 1562782"/>
              <a:gd name="connsiteX420" fmla="*/ 30678 w 1562784"/>
              <a:gd name="connsiteY420" fmla="*/ 864403 h 1562782"/>
              <a:gd name="connsiteX421" fmla="*/ 28874 w 1562784"/>
              <a:gd name="connsiteY421" fmla="*/ 846958 h 1562782"/>
              <a:gd name="connsiteX422" fmla="*/ 26468 w 1562784"/>
              <a:gd name="connsiteY422" fmla="*/ 843951 h 1562782"/>
              <a:gd name="connsiteX423" fmla="*/ 4211 w 1562784"/>
              <a:gd name="connsiteY423" fmla="*/ 836131 h 1562782"/>
              <a:gd name="connsiteX424" fmla="*/ 1805 w 1562784"/>
              <a:gd name="connsiteY424" fmla="*/ 833123 h 1562782"/>
              <a:gd name="connsiteX425" fmla="*/ 602 w 1562784"/>
              <a:gd name="connsiteY425" fmla="*/ 815077 h 1562782"/>
              <a:gd name="connsiteX426" fmla="*/ 3008 w 1562784"/>
              <a:gd name="connsiteY426" fmla="*/ 812069 h 1562782"/>
              <a:gd name="connsiteX427" fmla="*/ 24062 w 1562784"/>
              <a:gd name="connsiteY427" fmla="*/ 801843 h 1562782"/>
              <a:gd name="connsiteX428" fmla="*/ 26468 w 1562784"/>
              <a:gd name="connsiteY428" fmla="*/ 798234 h 1562782"/>
              <a:gd name="connsiteX429" fmla="*/ 25866 w 1562784"/>
              <a:gd name="connsiteY429" fmla="*/ 781391 h 1562782"/>
              <a:gd name="connsiteX430" fmla="*/ 24062 w 1562784"/>
              <a:gd name="connsiteY430" fmla="*/ 777782 h 1562782"/>
              <a:gd name="connsiteX431" fmla="*/ 2406 w 1562784"/>
              <a:gd name="connsiteY431" fmla="*/ 768157 h 1562782"/>
              <a:gd name="connsiteX432" fmla="*/ 0 w 1562784"/>
              <a:gd name="connsiteY432" fmla="*/ 765150 h 1562782"/>
              <a:gd name="connsiteX433" fmla="*/ 602 w 1562784"/>
              <a:gd name="connsiteY433" fmla="*/ 747104 h 1562782"/>
              <a:gd name="connsiteX434" fmla="*/ 3008 w 1562784"/>
              <a:gd name="connsiteY434" fmla="*/ 744096 h 1562782"/>
              <a:gd name="connsiteX435" fmla="*/ 25265 w 1562784"/>
              <a:gd name="connsiteY435" fmla="*/ 735675 h 1562782"/>
              <a:gd name="connsiteX436" fmla="*/ 27671 w 1562784"/>
              <a:gd name="connsiteY436" fmla="*/ 732667 h 1562782"/>
              <a:gd name="connsiteX437" fmla="*/ 28874 w 1562784"/>
              <a:gd name="connsiteY437" fmla="*/ 715223 h 1562782"/>
              <a:gd name="connsiteX438" fmla="*/ 27069 w 1562784"/>
              <a:gd name="connsiteY438" fmla="*/ 712215 h 1562782"/>
              <a:gd name="connsiteX439" fmla="*/ 6617 w 1562784"/>
              <a:gd name="connsiteY439" fmla="*/ 700786 h 1562782"/>
              <a:gd name="connsiteX440" fmla="*/ 4812 w 1562784"/>
              <a:gd name="connsiteY440" fmla="*/ 697177 h 1562782"/>
              <a:gd name="connsiteX441" fmla="*/ 6617 w 1562784"/>
              <a:gd name="connsiteY441" fmla="*/ 679131 h 1562782"/>
              <a:gd name="connsiteX442" fmla="*/ 9625 w 1562784"/>
              <a:gd name="connsiteY442" fmla="*/ 676123 h 1562782"/>
              <a:gd name="connsiteX443" fmla="*/ 31881 w 1562784"/>
              <a:gd name="connsiteY443" fmla="*/ 670108 h 1562782"/>
              <a:gd name="connsiteX444" fmla="*/ 34889 w 1562784"/>
              <a:gd name="connsiteY444" fmla="*/ 667100 h 1562782"/>
              <a:gd name="connsiteX445" fmla="*/ 37295 w 1562784"/>
              <a:gd name="connsiteY445" fmla="*/ 650257 h 1562782"/>
              <a:gd name="connsiteX446" fmla="*/ 36092 w 1562784"/>
              <a:gd name="connsiteY446" fmla="*/ 646648 h 1562782"/>
              <a:gd name="connsiteX447" fmla="*/ 16241 w 1562784"/>
              <a:gd name="connsiteY447" fmla="*/ 633414 h 1562782"/>
              <a:gd name="connsiteX448" fmla="*/ 15039 w 1562784"/>
              <a:gd name="connsiteY448" fmla="*/ 629805 h 1562782"/>
              <a:gd name="connsiteX449" fmla="*/ 18648 w 1562784"/>
              <a:gd name="connsiteY449" fmla="*/ 612360 h 1562782"/>
              <a:gd name="connsiteX450" fmla="*/ 21655 w 1562784"/>
              <a:gd name="connsiteY450" fmla="*/ 609353 h 1562782"/>
              <a:gd name="connsiteX451" fmla="*/ 44514 w 1562784"/>
              <a:gd name="connsiteY451" fmla="*/ 605142 h 1562782"/>
              <a:gd name="connsiteX452" fmla="*/ 47521 w 1562784"/>
              <a:gd name="connsiteY452" fmla="*/ 602736 h 1562782"/>
              <a:gd name="connsiteX453" fmla="*/ 51732 w 1562784"/>
              <a:gd name="connsiteY453" fmla="*/ 585893 h 1562782"/>
              <a:gd name="connsiteX454" fmla="*/ 50529 w 1562784"/>
              <a:gd name="connsiteY454" fmla="*/ 581682 h 1562782"/>
              <a:gd name="connsiteX455" fmla="*/ 32483 w 1562784"/>
              <a:gd name="connsiteY455" fmla="*/ 567246 h 1562782"/>
              <a:gd name="connsiteX456" fmla="*/ 31280 w 1562784"/>
              <a:gd name="connsiteY456" fmla="*/ 563636 h 1562782"/>
              <a:gd name="connsiteX457" fmla="*/ 36092 w 1562784"/>
              <a:gd name="connsiteY457" fmla="*/ 546192 h 1562782"/>
              <a:gd name="connsiteX458" fmla="*/ 39100 w 1562784"/>
              <a:gd name="connsiteY458" fmla="*/ 543786 h 1562782"/>
              <a:gd name="connsiteX459" fmla="*/ 62560 w 1562784"/>
              <a:gd name="connsiteY459" fmla="*/ 541380 h 1562782"/>
              <a:gd name="connsiteX460" fmla="*/ 66169 w 1562784"/>
              <a:gd name="connsiteY460" fmla="*/ 538973 h 1562782"/>
              <a:gd name="connsiteX461" fmla="*/ 71583 w 1562784"/>
              <a:gd name="connsiteY461" fmla="*/ 522732 h 1562782"/>
              <a:gd name="connsiteX462" fmla="*/ 70981 w 1562784"/>
              <a:gd name="connsiteY462" fmla="*/ 519123 h 1562782"/>
              <a:gd name="connsiteX463" fmla="*/ 53537 w 1562784"/>
              <a:gd name="connsiteY463" fmla="*/ 502881 h 1562782"/>
              <a:gd name="connsiteX464" fmla="*/ 52935 w 1562784"/>
              <a:gd name="connsiteY464" fmla="*/ 498671 h 1562782"/>
              <a:gd name="connsiteX465" fmla="*/ 59552 w 1562784"/>
              <a:gd name="connsiteY465" fmla="*/ 482429 h 1562782"/>
              <a:gd name="connsiteX466" fmla="*/ 63161 w 1562784"/>
              <a:gd name="connsiteY466" fmla="*/ 480023 h 1562782"/>
              <a:gd name="connsiteX467" fmla="*/ 86621 w 1562784"/>
              <a:gd name="connsiteY467" fmla="*/ 480023 h 1562782"/>
              <a:gd name="connsiteX468" fmla="*/ 89629 w 1562784"/>
              <a:gd name="connsiteY468" fmla="*/ 477617 h 1562782"/>
              <a:gd name="connsiteX469" fmla="*/ 96847 w 1562784"/>
              <a:gd name="connsiteY469" fmla="*/ 461977 h 1562782"/>
              <a:gd name="connsiteX470" fmla="*/ 96245 w 1562784"/>
              <a:gd name="connsiteY470" fmla="*/ 458368 h 1562782"/>
              <a:gd name="connsiteX471" fmla="*/ 80606 w 1562784"/>
              <a:gd name="connsiteY471" fmla="*/ 440322 h 1562782"/>
              <a:gd name="connsiteX472" fmla="*/ 80606 w 1562784"/>
              <a:gd name="connsiteY472" fmla="*/ 436111 h 1562782"/>
              <a:gd name="connsiteX473" fmla="*/ 88426 w 1562784"/>
              <a:gd name="connsiteY473" fmla="*/ 420472 h 1562782"/>
              <a:gd name="connsiteX474" fmla="*/ 92035 w 1562784"/>
              <a:gd name="connsiteY474" fmla="*/ 418667 h 1562782"/>
              <a:gd name="connsiteX475" fmla="*/ 115494 w 1562784"/>
              <a:gd name="connsiteY475" fmla="*/ 420472 h 1562782"/>
              <a:gd name="connsiteX476" fmla="*/ 119104 w 1562784"/>
              <a:gd name="connsiteY476" fmla="*/ 418667 h 1562782"/>
              <a:gd name="connsiteX477" fmla="*/ 127525 w 1562784"/>
              <a:gd name="connsiteY477" fmla="*/ 403629 h 1562782"/>
              <a:gd name="connsiteX478" fmla="*/ 126924 w 1562784"/>
              <a:gd name="connsiteY478" fmla="*/ 399418 h 1562782"/>
              <a:gd name="connsiteX479" fmla="*/ 113088 w 1562784"/>
              <a:gd name="connsiteY479" fmla="*/ 380770 h 1562782"/>
              <a:gd name="connsiteX480" fmla="*/ 113088 w 1562784"/>
              <a:gd name="connsiteY480" fmla="*/ 376560 h 1562782"/>
              <a:gd name="connsiteX481" fmla="*/ 122713 w 1562784"/>
              <a:gd name="connsiteY481" fmla="*/ 361521 h 1562782"/>
              <a:gd name="connsiteX482" fmla="*/ 126322 w 1562784"/>
              <a:gd name="connsiteY482" fmla="*/ 359717 h 1562782"/>
              <a:gd name="connsiteX483" fmla="*/ 149180 w 1562784"/>
              <a:gd name="connsiteY483" fmla="*/ 363927 h 1562782"/>
              <a:gd name="connsiteX484" fmla="*/ 153391 w 1562784"/>
              <a:gd name="connsiteY484" fmla="*/ 362123 h 1562782"/>
              <a:gd name="connsiteX485" fmla="*/ 163016 w 1562784"/>
              <a:gd name="connsiteY485" fmla="*/ 348288 h 1562782"/>
              <a:gd name="connsiteX486" fmla="*/ 163016 w 1562784"/>
              <a:gd name="connsiteY486" fmla="*/ 344077 h 1562782"/>
              <a:gd name="connsiteX487" fmla="*/ 150985 w 1562784"/>
              <a:gd name="connsiteY487" fmla="*/ 323625 h 1562782"/>
              <a:gd name="connsiteX488" fmla="*/ 150985 w 1562784"/>
              <a:gd name="connsiteY488" fmla="*/ 320016 h 1562782"/>
              <a:gd name="connsiteX489" fmla="*/ 161813 w 1562784"/>
              <a:gd name="connsiteY489" fmla="*/ 305579 h 1562782"/>
              <a:gd name="connsiteX490" fmla="*/ 165422 w 1562784"/>
              <a:gd name="connsiteY490" fmla="*/ 304376 h 1562782"/>
              <a:gd name="connsiteX491" fmla="*/ 188280 w 1562784"/>
              <a:gd name="connsiteY491" fmla="*/ 310391 h 1562782"/>
              <a:gd name="connsiteX492" fmla="*/ 191889 w 1562784"/>
              <a:gd name="connsiteY492" fmla="*/ 309188 h 1562782"/>
              <a:gd name="connsiteX493" fmla="*/ 202717 w 1562784"/>
              <a:gd name="connsiteY493" fmla="*/ 295954 h 1562782"/>
              <a:gd name="connsiteX494" fmla="*/ 203318 w 1562784"/>
              <a:gd name="connsiteY494" fmla="*/ 291744 h 1562782"/>
              <a:gd name="connsiteX495" fmla="*/ 193092 w 1562784"/>
              <a:gd name="connsiteY495" fmla="*/ 270690 h 1562782"/>
              <a:gd name="connsiteX496" fmla="*/ 193694 w 1562784"/>
              <a:gd name="connsiteY496" fmla="*/ 266479 h 1562782"/>
              <a:gd name="connsiteX497" fmla="*/ 205725 w 1562784"/>
              <a:gd name="connsiteY497" fmla="*/ 253245 h 1562782"/>
              <a:gd name="connsiteX498" fmla="*/ 209334 w 1562784"/>
              <a:gd name="connsiteY498" fmla="*/ 252644 h 1562782"/>
              <a:gd name="connsiteX499" fmla="*/ 231590 w 1562784"/>
              <a:gd name="connsiteY499" fmla="*/ 260464 h 1562782"/>
              <a:gd name="connsiteX500" fmla="*/ 235801 w 1562784"/>
              <a:gd name="connsiteY500" fmla="*/ 259261 h 1562782"/>
              <a:gd name="connsiteX501" fmla="*/ 247230 w 1562784"/>
              <a:gd name="connsiteY501" fmla="*/ 247230 h 1562782"/>
              <a:gd name="connsiteX502" fmla="*/ 248434 w 1562784"/>
              <a:gd name="connsiteY502" fmla="*/ 243019 h 1562782"/>
              <a:gd name="connsiteX503" fmla="*/ 240012 w 1562784"/>
              <a:gd name="connsiteY503" fmla="*/ 221364 h 1562782"/>
              <a:gd name="connsiteX504" fmla="*/ 240613 w 1562784"/>
              <a:gd name="connsiteY504" fmla="*/ 217153 h 1562782"/>
              <a:gd name="connsiteX505" fmla="*/ 253847 w 1562784"/>
              <a:gd name="connsiteY505" fmla="*/ 205123 h 1562782"/>
              <a:gd name="connsiteX506" fmla="*/ 257457 w 1562784"/>
              <a:gd name="connsiteY506" fmla="*/ 204521 h 1562782"/>
              <a:gd name="connsiteX507" fmla="*/ 279112 w 1562784"/>
              <a:gd name="connsiteY507" fmla="*/ 214747 h 1562782"/>
              <a:gd name="connsiteX508" fmla="*/ 283322 w 1562784"/>
              <a:gd name="connsiteY508" fmla="*/ 214146 h 1562782"/>
              <a:gd name="connsiteX509" fmla="*/ 295955 w 1562784"/>
              <a:gd name="connsiteY509" fmla="*/ 202717 h 1562782"/>
              <a:gd name="connsiteX510" fmla="*/ 297158 w 1562784"/>
              <a:gd name="connsiteY510" fmla="*/ 199107 h 1562782"/>
              <a:gd name="connsiteX511" fmla="*/ 290541 w 1562784"/>
              <a:gd name="connsiteY511" fmla="*/ 176249 h 1562782"/>
              <a:gd name="connsiteX512" fmla="*/ 291744 w 1562784"/>
              <a:gd name="connsiteY512" fmla="*/ 172640 h 1562782"/>
              <a:gd name="connsiteX513" fmla="*/ 306181 w 1562784"/>
              <a:gd name="connsiteY513" fmla="*/ 161211 h 1562782"/>
              <a:gd name="connsiteX514" fmla="*/ 309790 w 1562784"/>
              <a:gd name="connsiteY514" fmla="*/ 161211 h 1562782"/>
              <a:gd name="connsiteX515" fmla="*/ 330242 w 1562784"/>
              <a:gd name="connsiteY515" fmla="*/ 172640 h 1562782"/>
              <a:gd name="connsiteX516" fmla="*/ 334453 w 1562784"/>
              <a:gd name="connsiteY516" fmla="*/ 172640 h 1562782"/>
              <a:gd name="connsiteX517" fmla="*/ 348288 w 1562784"/>
              <a:gd name="connsiteY517" fmla="*/ 162414 h 1562782"/>
              <a:gd name="connsiteX518" fmla="*/ 350093 w 1562784"/>
              <a:gd name="connsiteY518" fmla="*/ 158805 h 1562782"/>
              <a:gd name="connsiteX519" fmla="*/ 345280 w 1562784"/>
              <a:gd name="connsiteY519" fmla="*/ 135947 h 1562782"/>
              <a:gd name="connsiteX520" fmla="*/ 347085 w 1562784"/>
              <a:gd name="connsiteY520" fmla="*/ 132337 h 1562782"/>
              <a:gd name="connsiteX521" fmla="*/ 362123 w 1562784"/>
              <a:gd name="connsiteY521" fmla="*/ 122111 h 1562782"/>
              <a:gd name="connsiteX522" fmla="*/ 365732 w 1562784"/>
              <a:gd name="connsiteY522" fmla="*/ 122111 h 1562782"/>
              <a:gd name="connsiteX523" fmla="*/ 384982 w 1562784"/>
              <a:gd name="connsiteY523" fmla="*/ 135947 h 1562782"/>
              <a:gd name="connsiteX524" fmla="*/ 389192 w 1562784"/>
              <a:gd name="connsiteY524" fmla="*/ 135947 h 1562782"/>
              <a:gd name="connsiteX525" fmla="*/ 404231 w 1562784"/>
              <a:gd name="connsiteY525" fmla="*/ 127525 h 1562782"/>
              <a:gd name="connsiteX526" fmla="*/ 406035 w 1562784"/>
              <a:gd name="connsiteY526" fmla="*/ 123916 h 1562782"/>
              <a:gd name="connsiteX527" fmla="*/ 403028 w 1562784"/>
              <a:gd name="connsiteY527" fmla="*/ 100456 h 1562782"/>
              <a:gd name="connsiteX528" fmla="*/ 405434 w 1562784"/>
              <a:gd name="connsiteY528" fmla="*/ 96847 h 1562782"/>
              <a:gd name="connsiteX529" fmla="*/ 421074 w 1562784"/>
              <a:gd name="connsiteY529" fmla="*/ 88425 h 1562782"/>
              <a:gd name="connsiteX530" fmla="*/ 424683 w 1562784"/>
              <a:gd name="connsiteY530" fmla="*/ 88425 h 1562782"/>
              <a:gd name="connsiteX531" fmla="*/ 442729 w 1562784"/>
              <a:gd name="connsiteY531" fmla="*/ 103464 h 1562782"/>
              <a:gd name="connsiteX532" fmla="*/ 446940 w 1562784"/>
              <a:gd name="connsiteY532" fmla="*/ 104065 h 1562782"/>
              <a:gd name="connsiteX533" fmla="*/ 462579 w 1562784"/>
              <a:gd name="connsiteY533" fmla="*/ 96847 h 1562782"/>
              <a:gd name="connsiteX534" fmla="*/ 464384 w 1562784"/>
              <a:gd name="connsiteY534" fmla="*/ 93238 h 1562782"/>
              <a:gd name="connsiteX535" fmla="*/ 464384 w 1562784"/>
              <a:gd name="connsiteY535" fmla="*/ 69778 h 1562782"/>
              <a:gd name="connsiteX536" fmla="*/ 466189 w 1562784"/>
              <a:gd name="connsiteY536" fmla="*/ 66770 h 1562782"/>
              <a:gd name="connsiteX537" fmla="*/ 483032 w 1562784"/>
              <a:gd name="connsiteY537" fmla="*/ 59552 h 1562782"/>
              <a:gd name="connsiteX538" fmla="*/ 486641 w 1562784"/>
              <a:gd name="connsiteY538" fmla="*/ 60153 h 1562782"/>
              <a:gd name="connsiteX539" fmla="*/ 503484 w 1562784"/>
              <a:gd name="connsiteY539" fmla="*/ 76996 h 1562782"/>
              <a:gd name="connsiteX540" fmla="*/ 507093 w 1562784"/>
              <a:gd name="connsiteY540" fmla="*/ 77598 h 1562782"/>
              <a:gd name="connsiteX541" fmla="*/ 523334 w 1562784"/>
              <a:gd name="connsiteY541" fmla="*/ 71582 h 1562782"/>
              <a:gd name="connsiteX542" fmla="*/ 525740 w 1562784"/>
              <a:gd name="connsiteY542" fmla="*/ 68575 h 1562782"/>
              <a:gd name="connsiteX543" fmla="*/ 527545 w 1562784"/>
              <a:gd name="connsiteY543" fmla="*/ 45115 h 1562782"/>
              <a:gd name="connsiteX544" fmla="*/ 529951 w 1562784"/>
              <a:gd name="connsiteY544" fmla="*/ 41506 h 1562782"/>
              <a:gd name="connsiteX545" fmla="*/ 546794 w 1562784"/>
              <a:gd name="connsiteY545" fmla="*/ 36092 h 1562782"/>
              <a:gd name="connsiteX546" fmla="*/ 550403 w 1562784"/>
              <a:gd name="connsiteY546" fmla="*/ 37295 h 1562782"/>
              <a:gd name="connsiteX547" fmla="*/ 566043 w 1562784"/>
              <a:gd name="connsiteY547" fmla="*/ 55341 h 1562782"/>
              <a:gd name="connsiteX548" fmla="*/ 569652 w 1562784"/>
              <a:gd name="connsiteY548" fmla="*/ 56544 h 1562782"/>
              <a:gd name="connsiteX549" fmla="*/ 586495 w 1562784"/>
              <a:gd name="connsiteY549" fmla="*/ 51732 h 1562782"/>
              <a:gd name="connsiteX550" fmla="*/ 588901 w 1562784"/>
              <a:gd name="connsiteY550" fmla="*/ 48724 h 1562782"/>
              <a:gd name="connsiteX551" fmla="*/ 592511 w 1562784"/>
              <a:gd name="connsiteY551" fmla="*/ 25264 h 1562782"/>
              <a:gd name="connsiteX552" fmla="*/ 595518 w 1562784"/>
              <a:gd name="connsiteY552" fmla="*/ 22858 h 1562782"/>
              <a:gd name="connsiteX553" fmla="*/ 612963 w 1562784"/>
              <a:gd name="connsiteY553" fmla="*/ 18648 h 1562782"/>
              <a:gd name="connsiteX554" fmla="*/ 616572 w 1562784"/>
              <a:gd name="connsiteY554" fmla="*/ 19851 h 1562782"/>
              <a:gd name="connsiteX555" fmla="*/ 629806 w 1562784"/>
              <a:gd name="connsiteY555" fmla="*/ 39100 h 1562782"/>
              <a:gd name="connsiteX556" fmla="*/ 634016 w 1562784"/>
              <a:gd name="connsiteY556" fmla="*/ 40904 h 1562782"/>
              <a:gd name="connsiteX557" fmla="*/ 650859 w 1562784"/>
              <a:gd name="connsiteY557" fmla="*/ 37295 h 1562782"/>
              <a:gd name="connsiteX558" fmla="*/ 653266 w 1562784"/>
              <a:gd name="connsiteY558" fmla="*/ 34889 h 1562782"/>
              <a:gd name="connsiteX559" fmla="*/ 659281 w 1562784"/>
              <a:gd name="connsiteY559" fmla="*/ 12031 h 1562782"/>
              <a:gd name="connsiteX560" fmla="*/ 662289 w 1562784"/>
              <a:gd name="connsiteY560" fmla="*/ 9023 h 1562782"/>
              <a:gd name="connsiteX561" fmla="*/ 679733 w 1562784"/>
              <a:gd name="connsiteY561" fmla="*/ 6617 h 1562782"/>
              <a:gd name="connsiteX562" fmla="*/ 683342 w 1562784"/>
              <a:gd name="connsiteY562" fmla="*/ 8422 h 1562782"/>
              <a:gd name="connsiteX563" fmla="*/ 695373 w 1562784"/>
              <a:gd name="connsiteY563" fmla="*/ 28874 h 1562782"/>
              <a:gd name="connsiteX564" fmla="*/ 698982 w 1562784"/>
              <a:gd name="connsiteY564" fmla="*/ 30678 h 1562782"/>
              <a:gd name="connsiteX565" fmla="*/ 715825 w 1562784"/>
              <a:gd name="connsiteY565" fmla="*/ 28874 h 1562782"/>
              <a:gd name="connsiteX566" fmla="*/ 718833 w 1562784"/>
              <a:gd name="connsiteY566" fmla="*/ 26468 h 1562782"/>
              <a:gd name="connsiteX567" fmla="*/ 726653 w 1562784"/>
              <a:gd name="connsiteY567" fmla="*/ 4211 h 1562782"/>
              <a:gd name="connsiteX568" fmla="*/ 729660 w 1562784"/>
              <a:gd name="connsiteY568" fmla="*/ 1805 h 1562782"/>
              <a:gd name="connsiteX569" fmla="*/ 747706 w 1562784"/>
              <a:gd name="connsiteY569" fmla="*/ 602 h 1562782"/>
              <a:gd name="connsiteX570" fmla="*/ 751315 w 1562784"/>
              <a:gd name="connsiteY570" fmla="*/ 3008 h 1562782"/>
              <a:gd name="connsiteX571" fmla="*/ 760940 w 1562784"/>
              <a:gd name="connsiteY571" fmla="*/ 24061 h 1562782"/>
              <a:gd name="connsiteX572" fmla="*/ 764549 w 1562784"/>
              <a:gd name="connsiteY572" fmla="*/ 26468 h 1562782"/>
              <a:gd name="connsiteX573" fmla="*/ 781994 w 1562784"/>
              <a:gd name="connsiteY573" fmla="*/ 25866 h 1562782"/>
              <a:gd name="connsiteX574" fmla="*/ 785001 w 1562784"/>
              <a:gd name="connsiteY574" fmla="*/ 24061 h 1562782"/>
              <a:gd name="connsiteX575" fmla="*/ 794626 w 1562784"/>
              <a:gd name="connsiteY575" fmla="*/ 2406 h 1562782"/>
              <a:gd name="connsiteX576" fmla="*/ 798235 w 1562784"/>
              <a:gd name="connsiteY576" fmla="*/ 0 h 156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1562784" h="1562782">
                <a:moveTo>
                  <a:pt x="798235" y="0"/>
                </a:moveTo>
                <a:cubicBezTo>
                  <a:pt x="798235" y="0"/>
                  <a:pt x="798235" y="0"/>
                  <a:pt x="815680" y="602"/>
                </a:cubicBezTo>
                <a:cubicBezTo>
                  <a:pt x="817484" y="1203"/>
                  <a:pt x="818687" y="1805"/>
                  <a:pt x="819289" y="3008"/>
                </a:cubicBezTo>
                <a:cubicBezTo>
                  <a:pt x="819289" y="3008"/>
                  <a:pt x="819289" y="3008"/>
                  <a:pt x="827109" y="25264"/>
                </a:cubicBezTo>
                <a:cubicBezTo>
                  <a:pt x="827710" y="26468"/>
                  <a:pt x="828913" y="27671"/>
                  <a:pt x="830718" y="27671"/>
                </a:cubicBezTo>
                <a:cubicBezTo>
                  <a:pt x="830718" y="27671"/>
                  <a:pt x="830718" y="27671"/>
                  <a:pt x="847561" y="28874"/>
                </a:cubicBezTo>
                <a:cubicBezTo>
                  <a:pt x="848764" y="28874"/>
                  <a:pt x="850569" y="28272"/>
                  <a:pt x="851170" y="27069"/>
                </a:cubicBezTo>
                <a:cubicBezTo>
                  <a:pt x="851170" y="27069"/>
                  <a:pt x="851170" y="27069"/>
                  <a:pt x="862599" y="6617"/>
                </a:cubicBezTo>
                <a:cubicBezTo>
                  <a:pt x="863201" y="5414"/>
                  <a:pt x="865005" y="4812"/>
                  <a:pt x="866208" y="4812"/>
                </a:cubicBezTo>
                <a:cubicBezTo>
                  <a:pt x="866208" y="4812"/>
                  <a:pt x="866208" y="4812"/>
                  <a:pt x="883653" y="6617"/>
                </a:cubicBezTo>
                <a:cubicBezTo>
                  <a:pt x="885457" y="7219"/>
                  <a:pt x="886661" y="8422"/>
                  <a:pt x="886661" y="9625"/>
                </a:cubicBezTo>
                <a:cubicBezTo>
                  <a:pt x="886661" y="9625"/>
                  <a:pt x="886661" y="9625"/>
                  <a:pt x="893277" y="31881"/>
                </a:cubicBezTo>
                <a:cubicBezTo>
                  <a:pt x="893277" y="33686"/>
                  <a:pt x="894480" y="34889"/>
                  <a:pt x="896285" y="34889"/>
                </a:cubicBezTo>
                <a:cubicBezTo>
                  <a:pt x="896285" y="34889"/>
                  <a:pt x="896285" y="34889"/>
                  <a:pt x="913128" y="37897"/>
                </a:cubicBezTo>
                <a:cubicBezTo>
                  <a:pt x="914331" y="37897"/>
                  <a:pt x="916136" y="37295"/>
                  <a:pt x="916737" y="36092"/>
                </a:cubicBezTo>
                <a:cubicBezTo>
                  <a:pt x="916737" y="36092"/>
                  <a:pt x="916737" y="36092"/>
                  <a:pt x="929971" y="16242"/>
                </a:cubicBezTo>
                <a:cubicBezTo>
                  <a:pt x="930572" y="15640"/>
                  <a:pt x="932377" y="15038"/>
                  <a:pt x="933580" y="15038"/>
                </a:cubicBezTo>
                <a:cubicBezTo>
                  <a:pt x="933580" y="15038"/>
                  <a:pt x="933580" y="15038"/>
                  <a:pt x="951025" y="18648"/>
                </a:cubicBezTo>
                <a:cubicBezTo>
                  <a:pt x="952228" y="19249"/>
                  <a:pt x="953431" y="20452"/>
                  <a:pt x="954032" y="21655"/>
                </a:cubicBezTo>
                <a:cubicBezTo>
                  <a:pt x="954032" y="21655"/>
                  <a:pt x="954032" y="21655"/>
                  <a:pt x="957641" y="44514"/>
                </a:cubicBezTo>
                <a:cubicBezTo>
                  <a:pt x="958243" y="46318"/>
                  <a:pt x="959446" y="47521"/>
                  <a:pt x="960649" y="47521"/>
                </a:cubicBezTo>
                <a:cubicBezTo>
                  <a:pt x="960649" y="47521"/>
                  <a:pt x="960649" y="47521"/>
                  <a:pt x="977492" y="51732"/>
                </a:cubicBezTo>
                <a:cubicBezTo>
                  <a:pt x="978695" y="52333"/>
                  <a:pt x="980500" y="51732"/>
                  <a:pt x="981101" y="50529"/>
                </a:cubicBezTo>
                <a:cubicBezTo>
                  <a:pt x="981101" y="50529"/>
                  <a:pt x="981101" y="50529"/>
                  <a:pt x="996140" y="32483"/>
                </a:cubicBezTo>
                <a:cubicBezTo>
                  <a:pt x="996741" y="31280"/>
                  <a:pt x="998546" y="30678"/>
                  <a:pt x="999749" y="31280"/>
                </a:cubicBezTo>
                <a:cubicBezTo>
                  <a:pt x="999749" y="31280"/>
                  <a:pt x="999749" y="31280"/>
                  <a:pt x="1016592" y="36694"/>
                </a:cubicBezTo>
                <a:cubicBezTo>
                  <a:pt x="1018396" y="36694"/>
                  <a:pt x="1018998" y="37897"/>
                  <a:pt x="1019599" y="39701"/>
                </a:cubicBezTo>
                <a:cubicBezTo>
                  <a:pt x="1019599" y="39701"/>
                  <a:pt x="1019599" y="39701"/>
                  <a:pt x="1021404" y="63161"/>
                </a:cubicBezTo>
                <a:cubicBezTo>
                  <a:pt x="1021404" y="64364"/>
                  <a:pt x="1022607" y="65567"/>
                  <a:pt x="1023810" y="66169"/>
                </a:cubicBezTo>
                <a:cubicBezTo>
                  <a:pt x="1023810" y="66169"/>
                  <a:pt x="1023810" y="66169"/>
                  <a:pt x="1040052" y="71582"/>
                </a:cubicBezTo>
                <a:cubicBezTo>
                  <a:pt x="1041255" y="72184"/>
                  <a:pt x="1043059" y="71582"/>
                  <a:pt x="1044262" y="70981"/>
                </a:cubicBezTo>
                <a:cubicBezTo>
                  <a:pt x="1044262" y="70981"/>
                  <a:pt x="1044262" y="70981"/>
                  <a:pt x="1060504" y="54138"/>
                </a:cubicBezTo>
                <a:cubicBezTo>
                  <a:pt x="1061105" y="52935"/>
                  <a:pt x="1062910" y="52333"/>
                  <a:pt x="1064113" y="52935"/>
                </a:cubicBezTo>
                <a:cubicBezTo>
                  <a:pt x="1064113" y="52935"/>
                  <a:pt x="1064113" y="52935"/>
                  <a:pt x="1080956" y="59552"/>
                </a:cubicBezTo>
                <a:cubicBezTo>
                  <a:pt x="1082159" y="60153"/>
                  <a:pt x="1083362" y="61958"/>
                  <a:pt x="1083362" y="63161"/>
                </a:cubicBezTo>
                <a:cubicBezTo>
                  <a:pt x="1083362" y="63161"/>
                  <a:pt x="1083362" y="63161"/>
                  <a:pt x="1083362" y="86621"/>
                </a:cubicBezTo>
                <a:cubicBezTo>
                  <a:pt x="1083362" y="87824"/>
                  <a:pt x="1083964" y="89628"/>
                  <a:pt x="1085167" y="90230"/>
                </a:cubicBezTo>
                <a:cubicBezTo>
                  <a:pt x="1085167" y="90230"/>
                  <a:pt x="1085167" y="90230"/>
                  <a:pt x="1100806" y="96847"/>
                </a:cubicBezTo>
                <a:cubicBezTo>
                  <a:pt x="1102010" y="97448"/>
                  <a:pt x="1103814" y="97448"/>
                  <a:pt x="1105017" y="96245"/>
                </a:cubicBezTo>
                <a:cubicBezTo>
                  <a:pt x="1105017" y="96245"/>
                  <a:pt x="1105017" y="96245"/>
                  <a:pt x="1122462" y="81207"/>
                </a:cubicBezTo>
                <a:cubicBezTo>
                  <a:pt x="1123665" y="80004"/>
                  <a:pt x="1125469" y="80004"/>
                  <a:pt x="1126672" y="80606"/>
                </a:cubicBezTo>
                <a:cubicBezTo>
                  <a:pt x="1126672" y="80606"/>
                  <a:pt x="1126672" y="80606"/>
                  <a:pt x="1142914" y="88425"/>
                </a:cubicBezTo>
                <a:cubicBezTo>
                  <a:pt x="1144117" y="89027"/>
                  <a:pt x="1144718" y="90832"/>
                  <a:pt x="1144718" y="92035"/>
                </a:cubicBezTo>
                <a:cubicBezTo>
                  <a:pt x="1144718" y="92035"/>
                  <a:pt x="1144718" y="92035"/>
                  <a:pt x="1142914" y="115494"/>
                </a:cubicBezTo>
                <a:cubicBezTo>
                  <a:pt x="1142312" y="116697"/>
                  <a:pt x="1143515" y="118502"/>
                  <a:pt x="1144718" y="119104"/>
                </a:cubicBezTo>
                <a:cubicBezTo>
                  <a:pt x="1144718" y="119104"/>
                  <a:pt x="1144718" y="119104"/>
                  <a:pt x="1159757" y="127525"/>
                </a:cubicBezTo>
                <a:cubicBezTo>
                  <a:pt x="1160358" y="128127"/>
                  <a:pt x="1162163" y="128127"/>
                  <a:pt x="1163366" y="127525"/>
                </a:cubicBezTo>
                <a:cubicBezTo>
                  <a:pt x="1163366" y="127525"/>
                  <a:pt x="1163366" y="127525"/>
                  <a:pt x="1182615" y="113690"/>
                </a:cubicBezTo>
                <a:cubicBezTo>
                  <a:pt x="1183818" y="112487"/>
                  <a:pt x="1185623" y="112487"/>
                  <a:pt x="1186224" y="113088"/>
                </a:cubicBezTo>
                <a:cubicBezTo>
                  <a:pt x="1186224" y="113088"/>
                  <a:pt x="1186224" y="113088"/>
                  <a:pt x="1201864" y="122713"/>
                </a:cubicBezTo>
                <a:cubicBezTo>
                  <a:pt x="1203067" y="123314"/>
                  <a:pt x="1203669" y="125119"/>
                  <a:pt x="1203067" y="126322"/>
                </a:cubicBezTo>
                <a:cubicBezTo>
                  <a:pt x="1203067" y="126322"/>
                  <a:pt x="1203067" y="126322"/>
                  <a:pt x="1199458" y="149782"/>
                </a:cubicBezTo>
                <a:cubicBezTo>
                  <a:pt x="1198856" y="150985"/>
                  <a:pt x="1200059" y="152789"/>
                  <a:pt x="1200661" y="153391"/>
                </a:cubicBezTo>
                <a:cubicBezTo>
                  <a:pt x="1200661" y="153391"/>
                  <a:pt x="1200661" y="153391"/>
                  <a:pt x="1215098" y="163015"/>
                </a:cubicBezTo>
                <a:cubicBezTo>
                  <a:pt x="1216301" y="163617"/>
                  <a:pt x="1218105" y="163617"/>
                  <a:pt x="1219309" y="163015"/>
                </a:cubicBezTo>
                <a:cubicBezTo>
                  <a:pt x="1219309" y="163015"/>
                  <a:pt x="1219309" y="163015"/>
                  <a:pt x="1239159" y="150985"/>
                </a:cubicBezTo>
                <a:cubicBezTo>
                  <a:pt x="1240362" y="150383"/>
                  <a:pt x="1242167" y="150383"/>
                  <a:pt x="1243370" y="150985"/>
                </a:cubicBezTo>
                <a:cubicBezTo>
                  <a:pt x="1243370" y="150985"/>
                  <a:pt x="1243370" y="150985"/>
                  <a:pt x="1257807" y="161812"/>
                </a:cubicBezTo>
                <a:cubicBezTo>
                  <a:pt x="1258408" y="162414"/>
                  <a:pt x="1259010" y="164219"/>
                  <a:pt x="1259010" y="165422"/>
                </a:cubicBezTo>
                <a:cubicBezTo>
                  <a:pt x="1259010" y="165422"/>
                  <a:pt x="1259010" y="165422"/>
                  <a:pt x="1252994" y="188280"/>
                </a:cubicBezTo>
                <a:cubicBezTo>
                  <a:pt x="1252393" y="189483"/>
                  <a:pt x="1252994" y="191288"/>
                  <a:pt x="1254198" y="192491"/>
                </a:cubicBezTo>
                <a:cubicBezTo>
                  <a:pt x="1254198" y="192491"/>
                  <a:pt x="1254198" y="192491"/>
                  <a:pt x="1267431" y="203318"/>
                </a:cubicBezTo>
                <a:cubicBezTo>
                  <a:pt x="1268033" y="203920"/>
                  <a:pt x="1269837" y="203920"/>
                  <a:pt x="1271040" y="203318"/>
                </a:cubicBezTo>
                <a:cubicBezTo>
                  <a:pt x="1271040" y="203318"/>
                  <a:pt x="1271040" y="203318"/>
                  <a:pt x="1292696" y="193092"/>
                </a:cubicBezTo>
                <a:cubicBezTo>
                  <a:pt x="1293899" y="192491"/>
                  <a:pt x="1295703" y="193092"/>
                  <a:pt x="1296305" y="193694"/>
                </a:cubicBezTo>
                <a:cubicBezTo>
                  <a:pt x="1296305" y="193694"/>
                  <a:pt x="1296305" y="193694"/>
                  <a:pt x="1309539" y="205724"/>
                </a:cubicBezTo>
                <a:cubicBezTo>
                  <a:pt x="1310742" y="206326"/>
                  <a:pt x="1311343" y="208130"/>
                  <a:pt x="1310742" y="209334"/>
                </a:cubicBezTo>
                <a:cubicBezTo>
                  <a:pt x="1310742" y="209334"/>
                  <a:pt x="1310742" y="209334"/>
                  <a:pt x="1302922" y="231590"/>
                </a:cubicBezTo>
                <a:cubicBezTo>
                  <a:pt x="1302320" y="232793"/>
                  <a:pt x="1302922" y="234598"/>
                  <a:pt x="1303523" y="235801"/>
                </a:cubicBezTo>
                <a:cubicBezTo>
                  <a:pt x="1303523" y="235801"/>
                  <a:pt x="1303523" y="235801"/>
                  <a:pt x="1316155" y="247832"/>
                </a:cubicBezTo>
                <a:cubicBezTo>
                  <a:pt x="1316757" y="248433"/>
                  <a:pt x="1318562" y="249035"/>
                  <a:pt x="1319765" y="248433"/>
                </a:cubicBezTo>
                <a:cubicBezTo>
                  <a:pt x="1319765" y="248433"/>
                  <a:pt x="1319765" y="248433"/>
                  <a:pt x="1342021" y="240012"/>
                </a:cubicBezTo>
                <a:cubicBezTo>
                  <a:pt x="1343224" y="239410"/>
                  <a:pt x="1345029" y="240012"/>
                  <a:pt x="1345631" y="240613"/>
                </a:cubicBezTo>
                <a:cubicBezTo>
                  <a:pt x="1345631" y="240613"/>
                  <a:pt x="1345631" y="240613"/>
                  <a:pt x="1357661" y="253847"/>
                </a:cubicBezTo>
                <a:cubicBezTo>
                  <a:pt x="1358864" y="255050"/>
                  <a:pt x="1358864" y="256855"/>
                  <a:pt x="1358263" y="258058"/>
                </a:cubicBezTo>
                <a:cubicBezTo>
                  <a:pt x="1358263" y="258058"/>
                  <a:pt x="1358263" y="258058"/>
                  <a:pt x="1348638" y="279111"/>
                </a:cubicBezTo>
                <a:cubicBezTo>
                  <a:pt x="1348037" y="280314"/>
                  <a:pt x="1348638" y="282119"/>
                  <a:pt x="1349240" y="283322"/>
                </a:cubicBezTo>
                <a:cubicBezTo>
                  <a:pt x="1349240" y="283322"/>
                  <a:pt x="1349240" y="283322"/>
                  <a:pt x="1360669" y="295954"/>
                </a:cubicBezTo>
                <a:cubicBezTo>
                  <a:pt x="1361270" y="297157"/>
                  <a:pt x="1363075" y="297759"/>
                  <a:pt x="1364278" y="297157"/>
                </a:cubicBezTo>
                <a:cubicBezTo>
                  <a:pt x="1364278" y="297157"/>
                  <a:pt x="1364278" y="297157"/>
                  <a:pt x="1387136" y="291142"/>
                </a:cubicBezTo>
                <a:cubicBezTo>
                  <a:pt x="1388339" y="290540"/>
                  <a:pt x="1390144" y="291142"/>
                  <a:pt x="1390746" y="292345"/>
                </a:cubicBezTo>
                <a:cubicBezTo>
                  <a:pt x="1390746" y="292345"/>
                  <a:pt x="1390746" y="292345"/>
                  <a:pt x="1401573" y="306180"/>
                </a:cubicBezTo>
                <a:cubicBezTo>
                  <a:pt x="1402776" y="307383"/>
                  <a:pt x="1402776" y="309188"/>
                  <a:pt x="1402175" y="310391"/>
                </a:cubicBezTo>
                <a:cubicBezTo>
                  <a:pt x="1402175" y="310391"/>
                  <a:pt x="1402175" y="310391"/>
                  <a:pt x="1390144" y="330843"/>
                </a:cubicBezTo>
                <a:cubicBezTo>
                  <a:pt x="1389543" y="331445"/>
                  <a:pt x="1389543" y="333249"/>
                  <a:pt x="1390746" y="334452"/>
                </a:cubicBezTo>
                <a:cubicBezTo>
                  <a:pt x="1390746" y="334452"/>
                  <a:pt x="1390746" y="334452"/>
                  <a:pt x="1400370" y="348288"/>
                </a:cubicBezTo>
                <a:cubicBezTo>
                  <a:pt x="1400972" y="349491"/>
                  <a:pt x="1402776" y="350092"/>
                  <a:pt x="1403979" y="350092"/>
                </a:cubicBezTo>
                <a:cubicBezTo>
                  <a:pt x="1403979" y="350092"/>
                  <a:pt x="1403979" y="350092"/>
                  <a:pt x="1427439" y="345280"/>
                </a:cubicBezTo>
                <a:cubicBezTo>
                  <a:pt x="1428642" y="345280"/>
                  <a:pt x="1430447" y="345881"/>
                  <a:pt x="1431048" y="347085"/>
                </a:cubicBezTo>
                <a:cubicBezTo>
                  <a:pt x="1431048" y="347085"/>
                  <a:pt x="1431048" y="347085"/>
                  <a:pt x="1440673" y="362123"/>
                </a:cubicBezTo>
                <a:cubicBezTo>
                  <a:pt x="1441274" y="363326"/>
                  <a:pt x="1441274" y="365131"/>
                  <a:pt x="1440673" y="365732"/>
                </a:cubicBezTo>
                <a:cubicBezTo>
                  <a:pt x="1440673" y="365732"/>
                  <a:pt x="1440673" y="365732"/>
                  <a:pt x="1427439" y="385583"/>
                </a:cubicBezTo>
                <a:cubicBezTo>
                  <a:pt x="1426236" y="386184"/>
                  <a:pt x="1426236" y="387989"/>
                  <a:pt x="1426838" y="389192"/>
                </a:cubicBezTo>
                <a:cubicBezTo>
                  <a:pt x="1426838" y="389192"/>
                  <a:pt x="1426838" y="389192"/>
                  <a:pt x="1435861" y="404230"/>
                </a:cubicBezTo>
                <a:cubicBezTo>
                  <a:pt x="1436462" y="405433"/>
                  <a:pt x="1438267" y="406035"/>
                  <a:pt x="1439470" y="406035"/>
                </a:cubicBezTo>
                <a:cubicBezTo>
                  <a:pt x="1439470" y="406035"/>
                  <a:pt x="1439470" y="406035"/>
                  <a:pt x="1462930" y="403629"/>
                </a:cubicBezTo>
                <a:cubicBezTo>
                  <a:pt x="1464133" y="403027"/>
                  <a:pt x="1465937" y="404230"/>
                  <a:pt x="1466539" y="405433"/>
                </a:cubicBezTo>
                <a:cubicBezTo>
                  <a:pt x="1466539" y="405433"/>
                  <a:pt x="1466539" y="405433"/>
                  <a:pt x="1474960" y="421073"/>
                </a:cubicBezTo>
                <a:cubicBezTo>
                  <a:pt x="1475562" y="422276"/>
                  <a:pt x="1475562" y="424081"/>
                  <a:pt x="1474359" y="425284"/>
                </a:cubicBezTo>
                <a:cubicBezTo>
                  <a:pt x="1474359" y="425284"/>
                  <a:pt x="1474359" y="425284"/>
                  <a:pt x="1459320" y="443330"/>
                </a:cubicBezTo>
                <a:cubicBezTo>
                  <a:pt x="1458719" y="443931"/>
                  <a:pt x="1458117" y="445736"/>
                  <a:pt x="1458719" y="446939"/>
                </a:cubicBezTo>
                <a:cubicBezTo>
                  <a:pt x="1458719" y="446939"/>
                  <a:pt x="1458719" y="446939"/>
                  <a:pt x="1466539" y="462579"/>
                </a:cubicBezTo>
                <a:cubicBezTo>
                  <a:pt x="1467140" y="463782"/>
                  <a:pt x="1468343" y="464985"/>
                  <a:pt x="1469546" y="464985"/>
                </a:cubicBezTo>
                <a:cubicBezTo>
                  <a:pt x="1469546" y="464985"/>
                  <a:pt x="1469546" y="464985"/>
                  <a:pt x="1493006" y="464383"/>
                </a:cubicBezTo>
                <a:cubicBezTo>
                  <a:pt x="1494811" y="464383"/>
                  <a:pt x="1496014" y="464985"/>
                  <a:pt x="1496616" y="466188"/>
                </a:cubicBezTo>
                <a:cubicBezTo>
                  <a:pt x="1496616" y="466188"/>
                  <a:pt x="1496616" y="466188"/>
                  <a:pt x="1503834" y="483031"/>
                </a:cubicBezTo>
                <a:cubicBezTo>
                  <a:pt x="1504435" y="484234"/>
                  <a:pt x="1503834" y="486039"/>
                  <a:pt x="1502631" y="486640"/>
                </a:cubicBezTo>
                <a:cubicBezTo>
                  <a:pt x="1502631" y="486640"/>
                  <a:pt x="1502631" y="486640"/>
                  <a:pt x="1486389" y="503483"/>
                </a:cubicBezTo>
                <a:cubicBezTo>
                  <a:pt x="1485186" y="504686"/>
                  <a:pt x="1485186" y="506491"/>
                  <a:pt x="1485186" y="507694"/>
                </a:cubicBezTo>
                <a:cubicBezTo>
                  <a:pt x="1485186" y="507694"/>
                  <a:pt x="1485186" y="507694"/>
                  <a:pt x="1491202" y="523334"/>
                </a:cubicBezTo>
                <a:cubicBezTo>
                  <a:pt x="1491803" y="524537"/>
                  <a:pt x="1493608" y="525740"/>
                  <a:pt x="1494811" y="525740"/>
                </a:cubicBezTo>
                <a:cubicBezTo>
                  <a:pt x="1494811" y="525740"/>
                  <a:pt x="1494811" y="525740"/>
                  <a:pt x="1518271" y="527544"/>
                </a:cubicBezTo>
                <a:cubicBezTo>
                  <a:pt x="1519474" y="527544"/>
                  <a:pt x="1520677" y="528747"/>
                  <a:pt x="1521278" y="529950"/>
                </a:cubicBezTo>
                <a:cubicBezTo>
                  <a:pt x="1521278" y="529950"/>
                  <a:pt x="1521278" y="529950"/>
                  <a:pt x="1526692" y="546793"/>
                </a:cubicBezTo>
                <a:cubicBezTo>
                  <a:pt x="1527294" y="547996"/>
                  <a:pt x="1526692" y="549801"/>
                  <a:pt x="1526091" y="551004"/>
                </a:cubicBezTo>
                <a:cubicBezTo>
                  <a:pt x="1526091" y="551004"/>
                  <a:pt x="1526091" y="551004"/>
                  <a:pt x="1508045" y="566042"/>
                </a:cubicBezTo>
                <a:cubicBezTo>
                  <a:pt x="1506842" y="566644"/>
                  <a:pt x="1506240" y="568449"/>
                  <a:pt x="1506842" y="569652"/>
                </a:cubicBezTo>
                <a:cubicBezTo>
                  <a:pt x="1506842" y="569652"/>
                  <a:pt x="1506842" y="569652"/>
                  <a:pt x="1511052" y="586495"/>
                </a:cubicBezTo>
                <a:cubicBezTo>
                  <a:pt x="1511654" y="587698"/>
                  <a:pt x="1512857" y="588901"/>
                  <a:pt x="1514060" y="588901"/>
                </a:cubicBezTo>
                <a:cubicBezTo>
                  <a:pt x="1514060" y="588901"/>
                  <a:pt x="1514060" y="588901"/>
                  <a:pt x="1537520" y="592510"/>
                </a:cubicBezTo>
                <a:cubicBezTo>
                  <a:pt x="1538723" y="593111"/>
                  <a:pt x="1539926" y="594314"/>
                  <a:pt x="1540527" y="595518"/>
                </a:cubicBezTo>
                <a:cubicBezTo>
                  <a:pt x="1540527" y="595518"/>
                  <a:pt x="1540527" y="595518"/>
                  <a:pt x="1544738" y="612962"/>
                </a:cubicBezTo>
                <a:cubicBezTo>
                  <a:pt x="1544738" y="614165"/>
                  <a:pt x="1544137" y="615970"/>
                  <a:pt x="1542934" y="616571"/>
                </a:cubicBezTo>
                <a:cubicBezTo>
                  <a:pt x="1542934" y="616571"/>
                  <a:pt x="1542934" y="616571"/>
                  <a:pt x="1523685" y="630406"/>
                </a:cubicBezTo>
                <a:cubicBezTo>
                  <a:pt x="1523083" y="631008"/>
                  <a:pt x="1521880" y="632813"/>
                  <a:pt x="1522481" y="634016"/>
                </a:cubicBezTo>
                <a:cubicBezTo>
                  <a:pt x="1522481" y="634016"/>
                  <a:pt x="1522481" y="634016"/>
                  <a:pt x="1525489" y="650859"/>
                </a:cubicBezTo>
                <a:cubicBezTo>
                  <a:pt x="1525489" y="652062"/>
                  <a:pt x="1527294" y="653265"/>
                  <a:pt x="1528497" y="653866"/>
                </a:cubicBezTo>
                <a:cubicBezTo>
                  <a:pt x="1528497" y="653866"/>
                  <a:pt x="1528497" y="653866"/>
                  <a:pt x="1551355" y="659280"/>
                </a:cubicBezTo>
                <a:cubicBezTo>
                  <a:pt x="1552558" y="659882"/>
                  <a:pt x="1553761" y="661085"/>
                  <a:pt x="1553761" y="662288"/>
                </a:cubicBezTo>
                <a:cubicBezTo>
                  <a:pt x="1553761" y="662288"/>
                  <a:pt x="1553761" y="662288"/>
                  <a:pt x="1556167" y="679732"/>
                </a:cubicBezTo>
                <a:cubicBezTo>
                  <a:pt x="1556769" y="681537"/>
                  <a:pt x="1555566" y="682740"/>
                  <a:pt x="1554363" y="683341"/>
                </a:cubicBezTo>
                <a:cubicBezTo>
                  <a:pt x="1554363" y="683341"/>
                  <a:pt x="1554363" y="683341"/>
                  <a:pt x="1534512" y="695372"/>
                </a:cubicBezTo>
                <a:cubicBezTo>
                  <a:pt x="1533309" y="695974"/>
                  <a:pt x="1532106" y="697778"/>
                  <a:pt x="1532106" y="698981"/>
                </a:cubicBezTo>
                <a:cubicBezTo>
                  <a:pt x="1532106" y="698981"/>
                  <a:pt x="1532106" y="698981"/>
                  <a:pt x="1533911" y="715824"/>
                </a:cubicBezTo>
                <a:cubicBezTo>
                  <a:pt x="1534512" y="717629"/>
                  <a:pt x="1535114" y="718832"/>
                  <a:pt x="1536317" y="719433"/>
                </a:cubicBezTo>
                <a:cubicBezTo>
                  <a:pt x="1536317" y="719433"/>
                  <a:pt x="1536317" y="719433"/>
                  <a:pt x="1559175" y="726652"/>
                </a:cubicBezTo>
                <a:cubicBezTo>
                  <a:pt x="1560378" y="727253"/>
                  <a:pt x="1560980" y="728456"/>
                  <a:pt x="1561581" y="730261"/>
                </a:cubicBezTo>
                <a:cubicBezTo>
                  <a:pt x="1561581" y="730261"/>
                  <a:pt x="1561581" y="730261"/>
                  <a:pt x="1562183" y="747705"/>
                </a:cubicBezTo>
                <a:cubicBezTo>
                  <a:pt x="1562183" y="749510"/>
                  <a:pt x="1561581" y="750713"/>
                  <a:pt x="1560378" y="751315"/>
                </a:cubicBezTo>
                <a:cubicBezTo>
                  <a:pt x="1560378" y="751315"/>
                  <a:pt x="1560378" y="751315"/>
                  <a:pt x="1538723" y="761541"/>
                </a:cubicBezTo>
                <a:cubicBezTo>
                  <a:pt x="1537520" y="762142"/>
                  <a:pt x="1536918" y="763345"/>
                  <a:pt x="1536918" y="764548"/>
                </a:cubicBezTo>
                <a:cubicBezTo>
                  <a:pt x="1536918" y="764548"/>
                  <a:pt x="1536918" y="764548"/>
                  <a:pt x="1536918" y="781993"/>
                </a:cubicBezTo>
                <a:cubicBezTo>
                  <a:pt x="1536918" y="783196"/>
                  <a:pt x="1538121" y="785000"/>
                  <a:pt x="1539324" y="785000"/>
                </a:cubicBezTo>
                <a:cubicBezTo>
                  <a:pt x="1539324" y="785000"/>
                  <a:pt x="1539324" y="785000"/>
                  <a:pt x="1560980" y="794625"/>
                </a:cubicBezTo>
                <a:cubicBezTo>
                  <a:pt x="1562183" y="795226"/>
                  <a:pt x="1562784" y="797031"/>
                  <a:pt x="1562784" y="798234"/>
                </a:cubicBezTo>
                <a:cubicBezTo>
                  <a:pt x="1562784" y="798234"/>
                  <a:pt x="1562784" y="798234"/>
                  <a:pt x="1562183" y="816280"/>
                </a:cubicBezTo>
                <a:cubicBezTo>
                  <a:pt x="1562183" y="817483"/>
                  <a:pt x="1560980" y="818686"/>
                  <a:pt x="1559777" y="819288"/>
                </a:cubicBezTo>
                <a:cubicBezTo>
                  <a:pt x="1559777" y="819288"/>
                  <a:pt x="1559777" y="819288"/>
                  <a:pt x="1537520" y="827709"/>
                </a:cubicBezTo>
                <a:cubicBezTo>
                  <a:pt x="1536317" y="827709"/>
                  <a:pt x="1535715" y="829514"/>
                  <a:pt x="1535114" y="830717"/>
                </a:cubicBezTo>
                <a:cubicBezTo>
                  <a:pt x="1535114" y="830717"/>
                  <a:pt x="1535114" y="830717"/>
                  <a:pt x="1533911" y="847560"/>
                </a:cubicBezTo>
                <a:cubicBezTo>
                  <a:pt x="1533911" y="849364"/>
                  <a:pt x="1534512" y="850567"/>
                  <a:pt x="1535715" y="851169"/>
                </a:cubicBezTo>
                <a:cubicBezTo>
                  <a:pt x="1535715" y="851169"/>
                  <a:pt x="1535715" y="851169"/>
                  <a:pt x="1556769" y="862598"/>
                </a:cubicBezTo>
                <a:cubicBezTo>
                  <a:pt x="1557972" y="863200"/>
                  <a:pt x="1558573" y="865004"/>
                  <a:pt x="1558573" y="866207"/>
                </a:cubicBezTo>
                <a:cubicBezTo>
                  <a:pt x="1558573" y="866207"/>
                  <a:pt x="1558573" y="866207"/>
                  <a:pt x="1556167" y="884253"/>
                </a:cubicBezTo>
                <a:cubicBezTo>
                  <a:pt x="1556167" y="885456"/>
                  <a:pt x="1554964" y="886659"/>
                  <a:pt x="1553761" y="887261"/>
                </a:cubicBezTo>
                <a:cubicBezTo>
                  <a:pt x="1553761" y="887261"/>
                  <a:pt x="1553761" y="887261"/>
                  <a:pt x="1530903" y="893276"/>
                </a:cubicBezTo>
                <a:cubicBezTo>
                  <a:pt x="1529700" y="893276"/>
                  <a:pt x="1528497" y="895081"/>
                  <a:pt x="1528497" y="896284"/>
                </a:cubicBezTo>
                <a:cubicBezTo>
                  <a:pt x="1528497" y="896284"/>
                  <a:pt x="1528497" y="896284"/>
                  <a:pt x="1525489" y="913127"/>
                </a:cubicBezTo>
                <a:cubicBezTo>
                  <a:pt x="1525489" y="914330"/>
                  <a:pt x="1526091" y="916134"/>
                  <a:pt x="1527294" y="916736"/>
                </a:cubicBezTo>
                <a:cubicBezTo>
                  <a:pt x="1527294" y="916736"/>
                  <a:pt x="1527294" y="916736"/>
                  <a:pt x="1546543" y="929970"/>
                </a:cubicBezTo>
                <a:cubicBezTo>
                  <a:pt x="1547746" y="930571"/>
                  <a:pt x="1548347" y="932376"/>
                  <a:pt x="1548347" y="933579"/>
                </a:cubicBezTo>
                <a:cubicBezTo>
                  <a:pt x="1548347" y="933579"/>
                  <a:pt x="1548347" y="933579"/>
                  <a:pt x="1544137" y="951023"/>
                </a:cubicBezTo>
                <a:cubicBezTo>
                  <a:pt x="1544137" y="952226"/>
                  <a:pt x="1542934" y="953430"/>
                  <a:pt x="1541731" y="954031"/>
                </a:cubicBezTo>
                <a:cubicBezTo>
                  <a:pt x="1541731" y="954031"/>
                  <a:pt x="1541731" y="954031"/>
                  <a:pt x="1518271" y="958242"/>
                </a:cubicBezTo>
                <a:cubicBezTo>
                  <a:pt x="1517068" y="958242"/>
                  <a:pt x="1515865" y="959445"/>
                  <a:pt x="1515263" y="960648"/>
                </a:cubicBezTo>
                <a:cubicBezTo>
                  <a:pt x="1515263" y="960648"/>
                  <a:pt x="1515263" y="960648"/>
                  <a:pt x="1511052" y="977491"/>
                </a:cubicBezTo>
                <a:cubicBezTo>
                  <a:pt x="1511052" y="978694"/>
                  <a:pt x="1511654" y="980498"/>
                  <a:pt x="1512255" y="981100"/>
                </a:cubicBezTo>
                <a:cubicBezTo>
                  <a:pt x="1512255" y="981100"/>
                  <a:pt x="1512255" y="981100"/>
                  <a:pt x="1530903" y="996138"/>
                </a:cubicBezTo>
                <a:cubicBezTo>
                  <a:pt x="1531504" y="996740"/>
                  <a:pt x="1532106" y="998544"/>
                  <a:pt x="1532106" y="999748"/>
                </a:cubicBezTo>
                <a:cubicBezTo>
                  <a:pt x="1532106" y="999748"/>
                  <a:pt x="1532106" y="999748"/>
                  <a:pt x="1526692" y="1017192"/>
                </a:cubicBezTo>
                <a:cubicBezTo>
                  <a:pt x="1526091" y="1018395"/>
                  <a:pt x="1524888" y="1019598"/>
                  <a:pt x="1523685" y="1019598"/>
                </a:cubicBezTo>
                <a:cubicBezTo>
                  <a:pt x="1523685" y="1019598"/>
                  <a:pt x="1523685" y="1019598"/>
                  <a:pt x="1500225" y="1021403"/>
                </a:cubicBezTo>
                <a:cubicBezTo>
                  <a:pt x="1499022" y="1022004"/>
                  <a:pt x="1497217" y="1022606"/>
                  <a:pt x="1497217" y="1023809"/>
                </a:cubicBezTo>
                <a:cubicBezTo>
                  <a:pt x="1497217" y="1023809"/>
                  <a:pt x="1497217" y="1023809"/>
                  <a:pt x="1491202" y="1040050"/>
                </a:cubicBezTo>
                <a:cubicBezTo>
                  <a:pt x="1490600" y="1041253"/>
                  <a:pt x="1491202" y="1043058"/>
                  <a:pt x="1492405" y="1044261"/>
                </a:cubicBezTo>
                <a:cubicBezTo>
                  <a:pt x="1492405" y="1044261"/>
                  <a:pt x="1492405" y="1044261"/>
                  <a:pt x="1509248" y="1060502"/>
                </a:cubicBezTo>
                <a:cubicBezTo>
                  <a:pt x="1509849" y="1061705"/>
                  <a:pt x="1510451" y="1062908"/>
                  <a:pt x="1509849" y="1064713"/>
                </a:cubicBezTo>
                <a:cubicBezTo>
                  <a:pt x="1509849" y="1064713"/>
                  <a:pt x="1509849" y="1064713"/>
                  <a:pt x="1503232" y="1080954"/>
                </a:cubicBezTo>
                <a:cubicBezTo>
                  <a:pt x="1502631" y="1082158"/>
                  <a:pt x="1501428" y="1083361"/>
                  <a:pt x="1500225" y="1083361"/>
                </a:cubicBezTo>
                <a:cubicBezTo>
                  <a:pt x="1500225" y="1083361"/>
                  <a:pt x="1500225" y="1083361"/>
                  <a:pt x="1476765" y="1083361"/>
                </a:cubicBezTo>
                <a:cubicBezTo>
                  <a:pt x="1474960" y="1083361"/>
                  <a:pt x="1473757" y="1084564"/>
                  <a:pt x="1473156" y="1085767"/>
                </a:cubicBezTo>
                <a:cubicBezTo>
                  <a:pt x="1473156" y="1085767"/>
                  <a:pt x="1473156" y="1085767"/>
                  <a:pt x="1465937" y="1101407"/>
                </a:cubicBezTo>
                <a:cubicBezTo>
                  <a:pt x="1465336" y="1102610"/>
                  <a:pt x="1465937" y="1104414"/>
                  <a:pt x="1466539" y="1105016"/>
                </a:cubicBezTo>
                <a:cubicBezTo>
                  <a:pt x="1466539" y="1105016"/>
                  <a:pt x="1466539" y="1105016"/>
                  <a:pt x="1482179" y="1123062"/>
                </a:cubicBezTo>
                <a:cubicBezTo>
                  <a:pt x="1482780" y="1123663"/>
                  <a:pt x="1483382" y="1125468"/>
                  <a:pt x="1482780" y="1126671"/>
                </a:cubicBezTo>
                <a:cubicBezTo>
                  <a:pt x="1482780" y="1126671"/>
                  <a:pt x="1482780" y="1126671"/>
                  <a:pt x="1474359" y="1142912"/>
                </a:cubicBezTo>
                <a:cubicBezTo>
                  <a:pt x="1473757" y="1144115"/>
                  <a:pt x="1472554" y="1144717"/>
                  <a:pt x="1470750" y="1144717"/>
                </a:cubicBezTo>
                <a:cubicBezTo>
                  <a:pt x="1470750" y="1144717"/>
                  <a:pt x="1470750" y="1144717"/>
                  <a:pt x="1447290" y="1142912"/>
                </a:cubicBezTo>
                <a:cubicBezTo>
                  <a:pt x="1446087" y="1142912"/>
                  <a:pt x="1444884" y="1143514"/>
                  <a:pt x="1444282" y="1144717"/>
                </a:cubicBezTo>
                <a:cubicBezTo>
                  <a:pt x="1444282" y="1144717"/>
                  <a:pt x="1444282" y="1144717"/>
                  <a:pt x="1435861" y="1159755"/>
                </a:cubicBezTo>
                <a:cubicBezTo>
                  <a:pt x="1434658" y="1160958"/>
                  <a:pt x="1435259" y="1162763"/>
                  <a:pt x="1435861" y="1163364"/>
                </a:cubicBezTo>
                <a:cubicBezTo>
                  <a:pt x="1435861" y="1163364"/>
                  <a:pt x="1435861" y="1163364"/>
                  <a:pt x="1449696" y="1182614"/>
                </a:cubicBezTo>
                <a:cubicBezTo>
                  <a:pt x="1450297" y="1183817"/>
                  <a:pt x="1450297" y="1185621"/>
                  <a:pt x="1449696" y="1186824"/>
                </a:cubicBezTo>
                <a:cubicBezTo>
                  <a:pt x="1449696" y="1186824"/>
                  <a:pt x="1449696" y="1186824"/>
                  <a:pt x="1440673" y="1201863"/>
                </a:cubicBezTo>
                <a:cubicBezTo>
                  <a:pt x="1439470" y="1203066"/>
                  <a:pt x="1438267" y="1203667"/>
                  <a:pt x="1436462" y="1203667"/>
                </a:cubicBezTo>
                <a:cubicBezTo>
                  <a:pt x="1436462" y="1203667"/>
                  <a:pt x="1436462" y="1203667"/>
                  <a:pt x="1413604" y="1199456"/>
                </a:cubicBezTo>
                <a:cubicBezTo>
                  <a:pt x="1412401" y="1199456"/>
                  <a:pt x="1410596" y="1200058"/>
                  <a:pt x="1409995" y="1201261"/>
                </a:cubicBezTo>
                <a:cubicBezTo>
                  <a:pt x="1409995" y="1201261"/>
                  <a:pt x="1409995" y="1201261"/>
                  <a:pt x="1400370" y="1215096"/>
                </a:cubicBezTo>
                <a:cubicBezTo>
                  <a:pt x="1399167" y="1216299"/>
                  <a:pt x="1399167" y="1218104"/>
                  <a:pt x="1399769" y="1219307"/>
                </a:cubicBezTo>
                <a:cubicBezTo>
                  <a:pt x="1399769" y="1219307"/>
                  <a:pt x="1399769" y="1219307"/>
                  <a:pt x="1412401" y="1239158"/>
                </a:cubicBezTo>
                <a:cubicBezTo>
                  <a:pt x="1413002" y="1240361"/>
                  <a:pt x="1413002" y="1242165"/>
                  <a:pt x="1411799" y="1243368"/>
                </a:cubicBezTo>
                <a:cubicBezTo>
                  <a:pt x="1411799" y="1243368"/>
                  <a:pt x="1411799" y="1243368"/>
                  <a:pt x="1400972" y="1257805"/>
                </a:cubicBezTo>
                <a:cubicBezTo>
                  <a:pt x="1400370" y="1259008"/>
                  <a:pt x="1398566" y="1259610"/>
                  <a:pt x="1397362" y="1259008"/>
                </a:cubicBezTo>
                <a:cubicBezTo>
                  <a:pt x="1397362" y="1259008"/>
                  <a:pt x="1397362" y="1259008"/>
                  <a:pt x="1374504" y="1252993"/>
                </a:cubicBezTo>
                <a:cubicBezTo>
                  <a:pt x="1373301" y="1252391"/>
                  <a:pt x="1371497" y="1252993"/>
                  <a:pt x="1370895" y="1254196"/>
                </a:cubicBezTo>
                <a:cubicBezTo>
                  <a:pt x="1370895" y="1254196"/>
                  <a:pt x="1370895" y="1254196"/>
                  <a:pt x="1360067" y="1267430"/>
                </a:cubicBezTo>
                <a:cubicBezTo>
                  <a:pt x="1359466" y="1268633"/>
                  <a:pt x="1358864" y="1270437"/>
                  <a:pt x="1359466" y="1271640"/>
                </a:cubicBezTo>
                <a:cubicBezTo>
                  <a:pt x="1359466" y="1271640"/>
                  <a:pt x="1359466" y="1271640"/>
                  <a:pt x="1369692" y="1292694"/>
                </a:cubicBezTo>
                <a:cubicBezTo>
                  <a:pt x="1370293" y="1293897"/>
                  <a:pt x="1370293" y="1295702"/>
                  <a:pt x="1369090" y="1296303"/>
                </a:cubicBezTo>
                <a:cubicBezTo>
                  <a:pt x="1369090" y="1296303"/>
                  <a:pt x="1369090" y="1296303"/>
                  <a:pt x="1357661" y="1310138"/>
                </a:cubicBezTo>
                <a:cubicBezTo>
                  <a:pt x="1356458" y="1310740"/>
                  <a:pt x="1354654" y="1311342"/>
                  <a:pt x="1353451" y="1310740"/>
                </a:cubicBezTo>
                <a:cubicBezTo>
                  <a:pt x="1353451" y="1310740"/>
                  <a:pt x="1353451" y="1310740"/>
                  <a:pt x="1331194" y="1302920"/>
                </a:cubicBezTo>
                <a:cubicBezTo>
                  <a:pt x="1329991" y="1302319"/>
                  <a:pt x="1328186" y="1302920"/>
                  <a:pt x="1327585" y="1303522"/>
                </a:cubicBezTo>
                <a:cubicBezTo>
                  <a:pt x="1327585" y="1303522"/>
                  <a:pt x="1327585" y="1303522"/>
                  <a:pt x="1315554" y="1316154"/>
                </a:cubicBezTo>
                <a:cubicBezTo>
                  <a:pt x="1314351" y="1316755"/>
                  <a:pt x="1314351" y="1318560"/>
                  <a:pt x="1314351" y="1319763"/>
                </a:cubicBezTo>
                <a:cubicBezTo>
                  <a:pt x="1314351" y="1319763"/>
                  <a:pt x="1314351" y="1319763"/>
                  <a:pt x="1323374" y="1342020"/>
                </a:cubicBezTo>
                <a:cubicBezTo>
                  <a:pt x="1323374" y="1343223"/>
                  <a:pt x="1323374" y="1345027"/>
                  <a:pt x="1322171" y="1345629"/>
                </a:cubicBezTo>
                <a:cubicBezTo>
                  <a:pt x="1322171" y="1345629"/>
                  <a:pt x="1322171" y="1345629"/>
                  <a:pt x="1308937" y="1358261"/>
                </a:cubicBezTo>
                <a:cubicBezTo>
                  <a:pt x="1308336" y="1358863"/>
                  <a:pt x="1306531" y="1359464"/>
                  <a:pt x="1305328" y="1358863"/>
                </a:cubicBezTo>
                <a:cubicBezTo>
                  <a:pt x="1305328" y="1358863"/>
                  <a:pt x="1305328" y="1358863"/>
                  <a:pt x="1283673" y="1348637"/>
                </a:cubicBezTo>
                <a:cubicBezTo>
                  <a:pt x="1282470" y="1348035"/>
                  <a:pt x="1280665" y="1348637"/>
                  <a:pt x="1280063" y="1349238"/>
                </a:cubicBezTo>
                <a:cubicBezTo>
                  <a:pt x="1280063" y="1349238"/>
                  <a:pt x="1280063" y="1349238"/>
                  <a:pt x="1266830" y="1360667"/>
                </a:cubicBezTo>
                <a:cubicBezTo>
                  <a:pt x="1265627" y="1361269"/>
                  <a:pt x="1265627" y="1363073"/>
                  <a:pt x="1265627" y="1364276"/>
                </a:cubicBezTo>
                <a:cubicBezTo>
                  <a:pt x="1265627" y="1364276"/>
                  <a:pt x="1265627" y="1364276"/>
                  <a:pt x="1272244" y="1387135"/>
                </a:cubicBezTo>
                <a:cubicBezTo>
                  <a:pt x="1272845" y="1388338"/>
                  <a:pt x="1272244" y="1390142"/>
                  <a:pt x="1271040" y="1390744"/>
                </a:cubicBezTo>
                <a:cubicBezTo>
                  <a:pt x="1271040" y="1390744"/>
                  <a:pt x="1271040" y="1390744"/>
                  <a:pt x="1257205" y="1401571"/>
                </a:cubicBezTo>
                <a:cubicBezTo>
                  <a:pt x="1256002" y="1402774"/>
                  <a:pt x="1254198" y="1402774"/>
                  <a:pt x="1252994" y="1402173"/>
                </a:cubicBezTo>
                <a:cubicBezTo>
                  <a:pt x="1252994" y="1402173"/>
                  <a:pt x="1252994" y="1402173"/>
                  <a:pt x="1232542" y="1390142"/>
                </a:cubicBezTo>
                <a:cubicBezTo>
                  <a:pt x="1231339" y="1389541"/>
                  <a:pt x="1229535" y="1390142"/>
                  <a:pt x="1228332" y="1390744"/>
                </a:cubicBezTo>
                <a:cubicBezTo>
                  <a:pt x="1228332" y="1390744"/>
                  <a:pt x="1228332" y="1390744"/>
                  <a:pt x="1214496" y="1400368"/>
                </a:cubicBezTo>
                <a:cubicBezTo>
                  <a:pt x="1213293" y="1401571"/>
                  <a:pt x="1212692" y="1403376"/>
                  <a:pt x="1213293" y="1404579"/>
                </a:cubicBezTo>
                <a:cubicBezTo>
                  <a:pt x="1213293" y="1404579"/>
                  <a:pt x="1213293" y="1404579"/>
                  <a:pt x="1217504" y="1427437"/>
                </a:cubicBezTo>
                <a:cubicBezTo>
                  <a:pt x="1218105" y="1428640"/>
                  <a:pt x="1216902" y="1430445"/>
                  <a:pt x="1216301" y="1431047"/>
                </a:cubicBezTo>
                <a:cubicBezTo>
                  <a:pt x="1216301" y="1431047"/>
                  <a:pt x="1216301" y="1431047"/>
                  <a:pt x="1201263" y="1440671"/>
                </a:cubicBezTo>
                <a:cubicBezTo>
                  <a:pt x="1200059" y="1441874"/>
                  <a:pt x="1198255" y="1441874"/>
                  <a:pt x="1197052" y="1440671"/>
                </a:cubicBezTo>
                <a:cubicBezTo>
                  <a:pt x="1197052" y="1440671"/>
                  <a:pt x="1197052" y="1440671"/>
                  <a:pt x="1177803" y="1427437"/>
                </a:cubicBezTo>
                <a:cubicBezTo>
                  <a:pt x="1176600" y="1426836"/>
                  <a:pt x="1174795" y="1426836"/>
                  <a:pt x="1173592" y="1427437"/>
                </a:cubicBezTo>
                <a:cubicBezTo>
                  <a:pt x="1173592" y="1427437"/>
                  <a:pt x="1173592" y="1427437"/>
                  <a:pt x="1159155" y="1435859"/>
                </a:cubicBezTo>
                <a:cubicBezTo>
                  <a:pt x="1157952" y="1436460"/>
                  <a:pt x="1156749" y="1438265"/>
                  <a:pt x="1157351" y="1439468"/>
                </a:cubicBezTo>
                <a:cubicBezTo>
                  <a:pt x="1157351" y="1439468"/>
                  <a:pt x="1157351" y="1439468"/>
                  <a:pt x="1159757" y="1462928"/>
                </a:cubicBezTo>
                <a:cubicBezTo>
                  <a:pt x="1159757" y="1464131"/>
                  <a:pt x="1159155" y="1465935"/>
                  <a:pt x="1157952" y="1466537"/>
                </a:cubicBezTo>
                <a:cubicBezTo>
                  <a:pt x="1157952" y="1466537"/>
                  <a:pt x="1157952" y="1466537"/>
                  <a:pt x="1141711" y="1474958"/>
                </a:cubicBezTo>
                <a:cubicBezTo>
                  <a:pt x="1141109" y="1475560"/>
                  <a:pt x="1139305" y="1475560"/>
                  <a:pt x="1138102" y="1474357"/>
                </a:cubicBezTo>
                <a:cubicBezTo>
                  <a:pt x="1138102" y="1474357"/>
                  <a:pt x="1138102" y="1474357"/>
                  <a:pt x="1120056" y="1459319"/>
                </a:cubicBezTo>
                <a:cubicBezTo>
                  <a:pt x="1118852" y="1458717"/>
                  <a:pt x="1117048" y="1458717"/>
                  <a:pt x="1115845" y="1458717"/>
                </a:cubicBezTo>
                <a:cubicBezTo>
                  <a:pt x="1115845" y="1458717"/>
                  <a:pt x="1115845" y="1458717"/>
                  <a:pt x="1100205" y="1466537"/>
                </a:cubicBezTo>
                <a:cubicBezTo>
                  <a:pt x="1099002" y="1467138"/>
                  <a:pt x="1098400" y="1468342"/>
                  <a:pt x="1098400" y="1470146"/>
                </a:cubicBezTo>
                <a:cubicBezTo>
                  <a:pt x="1098400" y="1470146"/>
                  <a:pt x="1098400" y="1470146"/>
                  <a:pt x="1099002" y="1493606"/>
                </a:cubicBezTo>
                <a:cubicBezTo>
                  <a:pt x="1099002" y="1494809"/>
                  <a:pt x="1097799" y="1496012"/>
                  <a:pt x="1096596" y="1496614"/>
                </a:cubicBezTo>
                <a:cubicBezTo>
                  <a:pt x="1096596" y="1496614"/>
                  <a:pt x="1096596" y="1496614"/>
                  <a:pt x="1080354" y="1503832"/>
                </a:cubicBezTo>
                <a:cubicBezTo>
                  <a:pt x="1079151" y="1504434"/>
                  <a:pt x="1077347" y="1503832"/>
                  <a:pt x="1076144" y="1503230"/>
                </a:cubicBezTo>
                <a:cubicBezTo>
                  <a:pt x="1076144" y="1503230"/>
                  <a:pt x="1076144" y="1503230"/>
                  <a:pt x="1059902" y="1486388"/>
                </a:cubicBezTo>
                <a:cubicBezTo>
                  <a:pt x="1058699" y="1485786"/>
                  <a:pt x="1056895" y="1485184"/>
                  <a:pt x="1055691" y="1485786"/>
                </a:cubicBezTo>
                <a:cubicBezTo>
                  <a:pt x="1055691" y="1485786"/>
                  <a:pt x="1055691" y="1485786"/>
                  <a:pt x="1039450" y="1491801"/>
                </a:cubicBezTo>
                <a:cubicBezTo>
                  <a:pt x="1038247" y="1491801"/>
                  <a:pt x="1037044" y="1493606"/>
                  <a:pt x="1037044" y="1494809"/>
                </a:cubicBezTo>
                <a:cubicBezTo>
                  <a:pt x="1037044" y="1494809"/>
                  <a:pt x="1037044" y="1494809"/>
                  <a:pt x="1035841" y="1518269"/>
                </a:cubicBezTo>
                <a:cubicBezTo>
                  <a:pt x="1035239" y="1519472"/>
                  <a:pt x="1034638" y="1521276"/>
                  <a:pt x="1033435" y="1521276"/>
                </a:cubicBezTo>
                <a:cubicBezTo>
                  <a:pt x="1033435" y="1521276"/>
                  <a:pt x="1033435" y="1521276"/>
                  <a:pt x="1015990" y="1527292"/>
                </a:cubicBezTo>
                <a:cubicBezTo>
                  <a:pt x="1014787" y="1527292"/>
                  <a:pt x="1012983" y="1527292"/>
                  <a:pt x="1012381" y="1526089"/>
                </a:cubicBezTo>
                <a:cubicBezTo>
                  <a:pt x="1012381" y="1526089"/>
                  <a:pt x="1012381" y="1526089"/>
                  <a:pt x="997343" y="1508043"/>
                </a:cubicBezTo>
                <a:cubicBezTo>
                  <a:pt x="996140" y="1506840"/>
                  <a:pt x="994335" y="1506238"/>
                  <a:pt x="993132" y="1506840"/>
                </a:cubicBezTo>
                <a:cubicBezTo>
                  <a:pt x="993132" y="1506840"/>
                  <a:pt x="993132" y="1506840"/>
                  <a:pt x="976891" y="1511652"/>
                </a:cubicBezTo>
                <a:cubicBezTo>
                  <a:pt x="975687" y="1511652"/>
                  <a:pt x="974484" y="1512855"/>
                  <a:pt x="973883" y="1514660"/>
                </a:cubicBezTo>
                <a:cubicBezTo>
                  <a:pt x="973883" y="1514660"/>
                  <a:pt x="973883" y="1514660"/>
                  <a:pt x="970274" y="1537518"/>
                </a:cubicBezTo>
                <a:cubicBezTo>
                  <a:pt x="970274" y="1538721"/>
                  <a:pt x="969071" y="1540525"/>
                  <a:pt x="967868" y="1540525"/>
                </a:cubicBezTo>
                <a:cubicBezTo>
                  <a:pt x="967868" y="1540525"/>
                  <a:pt x="967868" y="1540525"/>
                  <a:pt x="950423" y="1544736"/>
                </a:cubicBezTo>
                <a:cubicBezTo>
                  <a:pt x="949220" y="1544736"/>
                  <a:pt x="947415" y="1544135"/>
                  <a:pt x="946814" y="1543533"/>
                </a:cubicBezTo>
                <a:cubicBezTo>
                  <a:pt x="946814" y="1543533"/>
                  <a:pt x="946814" y="1543533"/>
                  <a:pt x="932979" y="1524284"/>
                </a:cubicBezTo>
                <a:cubicBezTo>
                  <a:pt x="932377" y="1523081"/>
                  <a:pt x="930572" y="1522479"/>
                  <a:pt x="929369" y="1522479"/>
                </a:cubicBezTo>
                <a:cubicBezTo>
                  <a:pt x="929369" y="1522479"/>
                  <a:pt x="929369" y="1522479"/>
                  <a:pt x="912526" y="1525487"/>
                </a:cubicBezTo>
                <a:cubicBezTo>
                  <a:pt x="911323" y="1526089"/>
                  <a:pt x="909519" y="1527292"/>
                  <a:pt x="909519" y="1528495"/>
                </a:cubicBezTo>
                <a:cubicBezTo>
                  <a:pt x="909519" y="1528495"/>
                  <a:pt x="909519" y="1528495"/>
                  <a:pt x="904105" y="1551353"/>
                </a:cubicBezTo>
                <a:cubicBezTo>
                  <a:pt x="903503" y="1552556"/>
                  <a:pt x="902300" y="1553759"/>
                  <a:pt x="901097" y="1553759"/>
                </a:cubicBezTo>
                <a:cubicBezTo>
                  <a:pt x="901097" y="1553759"/>
                  <a:pt x="901097" y="1553759"/>
                  <a:pt x="883051" y="1556767"/>
                </a:cubicBezTo>
                <a:cubicBezTo>
                  <a:pt x="881848" y="1556767"/>
                  <a:pt x="880044" y="1556165"/>
                  <a:pt x="879442" y="1554962"/>
                </a:cubicBezTo>
                <a:cubicBezTo>
                  <a:pt x="879442" y="1554962"/>
                  <a:pt x="879442" y="1554962"/>
                  <a:pt x="868013" y="1534510"/>
                </a:cubicBezTo>
                <a:cubicBezTo>
                  <a:pt x="866810" y="1533307"/>
                  <a:pt x="865607" y="1532706"/>
                  <a:pt x="864404" y="1532706"/>
                </a:cubicBezTo>
                <a:cubicBezTo>
                  <a:pt x="864404" y="1532706"/>
                  <a:pt x="864404" y="1532706"/>
                  <a:pt x="846959" y="1534510"/>
                </a:cubicBezTo>
                <a:cubicBezTo>
                  <a:pt x="845756" y="1534510"/>
                  <a:pt x="844553" y="1535713"/>
                  <a:pt x="843952" y="1536916"/>
                </a:cubicBezTo>
                <a:cubicBezTo>
                  <a:pt x="843952" y="1536916"/>
                  <a:pt x="843952" y="1536916"/>
                  <a:pt x="836132" y="1559173"/>
                </a:cubicBezTo>
                <a:cubicBezTo>
                  <a:pt x="836132" y="1560376"/>
                  <a:pt x="834327" y="1561579"/>
                  <a:pt x="833124" y="1561579"/>
                </a:cubicBezTo>
                <a:cubicBezTo>
                  <a:pt x="833124" y="1561579"/>
                  <a:pt x="833124" y="1561579"/>
                  <a:pt x="815078" y="1562181"/>
                </a:cubicBezTo>
                <a:cubicBezTo>
                  <a:pt x="813875" y="1562181"/>
                  <a:pt x="812070" y="1561579"/>
                  <a:pt x="812070" y="1560376"/>
                </a:cubicBezTo>
                <a:cubicBezTo>
                  <a:pt x="812070" y="1560376"/>
                  <a:pt x="812070" y="1560376"/>
                  <a:pt x="801844" y="1539322"/>
                </a:cubicBezTo>
                <a:cubicBezTo>
                  <a:pt x="801243" y="1538119"/>
                  <a:pt x="799438" y="1536916"/>
                  <a:pt x="798235" y="1536916"/>
                </a:cubicBezTo>
                <a:cubicBezTo>
                  <a:pt x="798235" y="1536916"/>
                  <a:pt x="798235" y="1536916"/>
                  <a:pt x="781392" y="1536916"/>
                </a:cubicBezTo>
                <a:cubicBezTo>
                  <a:pt x="779588" y="1536916"/>
                  <a:pt x="778384" y="1538119"/>
                  <a:pt x="777783" y="1539322"/>
                </a:cubicBezTo>
                <a:cubicBezTo>
                  <a:pt x="777783" y="1539322"/>
                  <a:pt x="777783" y="1539322"/>
                  <a:pt x="768158" y="1560978"/>
                </a:cubicBezTo>
                <a:cubicBezTo>
                  <a:pt x="767557" y="1562181"/>
                  <a:pt x="766354" y="1562782"/>
                  <a:pt x="765151" y="1562782"/>
                </a:cubicBezTo>
                <a:cubicBezTo>
                  <a:pt x="765151" y="1562782"/>
                  <a:pt x="765151" y="1562782"/>
                  <a:pt x="747105" y="1562181"/>
                </a:cubicBezTo>
                <a:cubicBezTo>
                  <a:pt x="745902" y="1562181"/>
                  <a:pt x="744097" y="1561579"/>
                  <a:pt x="743496" y="1559775"/>
                </a:cubicBezTo>
                <a:cubicBezTo>
                  <a:pt x="743496" y="1559775"/>
                  <a:pt x="743496" y="1559775"/>
                  <a:pt x="735676" y="1538119"/>
                </a:cubicBezTo>
                <a:cubicBezTo>
                  <a:pt x="735074" y="1536916"/>
                  <a:pt x="733871" y="1535713"/>
                  <a:pt x="732668" y="1535713"/>
                </a:cubicBezTo>
                <a:cubicBezTo>
                  <a:pt x="732668" y="1535713"/>
                  <a:pt x="732668" y="1535713"/>
                  <a:pt x="715223" y="1533909"/>
                </a:cubicBezTo>
                <a:cubicBezTo>
                  <a:pt x="714020" y="1533909"/>
                  <a:pt x="712216" y="1535112"/>
                  <a:pt x="711614" y="1536315"/>
                </a:cubicBezTo>
                <a:cubicBezTo>
                  <a:pt x="711614" y="1536315"/>
                  <a:pt x="711614" y="1536315"/>
                  <a:pt x="700185" y="1556767"/>
                </a:cubicBezTo>
                <a:cubicBezTo>
                  <a:pt x="699584" y="1557970"/>
                  <a:pt x="698381" y="1558571"/>
                  <a:pt x="697177" y="1558571"/>
                </a:cubicBezTo>
                <a:cubicBezTo>
                  <a:pt x="697177" y="1558571"/>
                  <a:pt x="697177" y="1558571"/>
                  <a:pt x="679131" y="1556165"/>
                </a:cubicBezTo>
                <a:cubicBezTo>
                  <a:pt x="677928" y="1556165"/>
                  <a:pt x="676725" y="1554962"/>
                  <a:pt x="676124" y="1553759"/>
                </a:cubicBezTo>
                <a:cubicBezTo>
                  <a:pt x="676124" y="1553759"/>
                  <a:pt x="676124" y="1553759"/>
                  <a:pt x="670108" y="1530901"/>
                </a:cubicBezTo>
                <a:cubicBezTo>
                  <a:pt x="669507" y="1529698"/>
                  <a:pt x="668304" y="1528495"/>
                  <a:pt x="667101" y="1528495"/>
                </a:cubicBezTo>
                <a:cubicBezTo>
                  <a:pt x="667101" y="1528495"/>
                  <a:pt x="667101" y="1528495"/>
                  <a:pt x="650258" y="1525487"/>
                </a:cubicBezTo>
                <a:cubicBezTo>
                  <a:pt x="648453" y="1525487"/>
                  <a:pt x="647250" y="1526089"/>
                  <a:pt x="646047" y="1527292"/>
                </a:cubicBezTo>
                <a:cubicBezTo>
                  <a:pt x="646047" y="1527292"/>
                  <a:pt x="646047" y="1527292"/>
                  <a:pt x="633415" y="1546541"/>
                </a:cubicBezTo>
                <a:cubicBezTo>
                  <a:pt x="632212" y="1547744"/>
                  <a:pt x="631009" y="1548345"/>
                  <a:pt x="629204" y="1548345"/>
                </a:cubicBezTo>
                <a:cubicBezTo>
                  <a:pt x="629204" y="1548345"/>
                  <a:pt x="629204" y="1548345"/>
                  <a:pt x="611760" y="1544736"/>
                </a:cubicBezTo>
                <a:cubicBezTo>
                  <a:pt x="610557" y="1544135"/>
                  <a:pt x="609354" y="1542932"/>
                  <a:pt x="609354" y="1541729"/>
                </a:cubicBezTo>
                <a:cubicBezTo>
                  <a:pt x="609354" y="1541729"/>
                  <a:pt x="609354" y="1541729"/>
                  <a:pt x="605143" y="1518269"/>
                </a:cubicBezTo>
                <a:cubicBezTo>
                  <a:pt x="604541" y="1517066"/>
                  <a:pt x="603338" y="1515863"/>
                  <a:pt x="602135" y="1515261"/>
                </a:cubicBezTo>
                <a:cubicBezTo>
                  <a:pt x="602135" y="1515261"/>
                  <a:pt x="602135" y="1515261"/>
                  <a:pt x="585894" y="1511050"/>
                </a:cubicBezTo>
                <a:cubicBezTo>
                  <a:pt x="584691" y="1511050"/>
                  <a:pt x="582886" y="1511652"/>
                  <a:pt x="581683" y="1512253"/>
                </a:cubicBezTo>
                <a:cubicBezTo>
                  <a:pt x="581683" y="1512253"/>
                  <a:pt x="581683" y="1512253"/>
                  <a:pt x="567246" y="1530901"/>
                </a:cubicBezTo>
                <a:cubicBezTo>
                  <a:pt x="566043" y="1532104"/>
                  <a:pt x="564239" y="1532706"/>
                  <a:pt x="563036" y="1532104"/>
                </a:cubicBezTo>
                <a:cubicBezTo>
                  <a:pt x="563036" y="1532104"/>
                  <a:pt x="563036" y="1532104"/>
                  <a:pt x="546193" y="1526690"/>
                </a:cubicBezTo>
                <a:cubicBezTo>
                  <a:pt x="544989" y="1526690"/>
                  <a:pt x="543786" y="1524886"/>
                  <a:pt x="543786" y="1523683"/>
                </a:cubicBezTo>
                <a:cubicBezTo>
                  <a:pt x="543786" y="1523683"/>
                  <a:pt x="543786" y="1523683"/>
                  <a:pt x="541380" y="1500223"/>
                </a:cubicBezTo>
                <a:cubicBezTo>
                  <a:pt x="541380" y="1499020"/>
                  <a:pt x="540177" y="1497817"/>
                  <a:pt x="538974" y="1497215"/>
                </a:cubicBezTo>
                <a:cubicBezTo>
                  <a:pt x="538974" y="1497215"/>
                  <a:pt x="538974" y="1497215"/>
                  <a:pt x="522733" y="1491200"/>
                </a:cubicBezTo>
                <a:cubicBezTo>
                  <a:pt x="521530" y="1491200"/>
                  <a:pt x="519725" y="1491200"/>
                  <a:pt x="519124" y="1492403"/>
                </a:cubicBezTo>
                <a:cubicBezTo>
                  <a:pt x="519124" y="1492403"/>
                  <a:pt x="519124" y="1492403"/>
                  <a:pt x="502882" y="1509246"/>
                </a:cubicBezTo>
                <a:cubicBezTo>
                  <a:pt x="501679" y="1510449"/>
                  <a:pt x="499874" y="1510449"/>
                  <a:pt x="498671" y="1510449"/>
                </a:cubicBezTo>
                <a:cubicBezTo>
                  <a:pt x="498671" y="1510449"/>
                  <a:pt x="498671" y="1510449"/>
                  <a:pt x="481828" y="1503230"/>
                </a:cubicBezTo>
                <a:cubicBezTo>
                  <a:pt x="480625" y="1503230"/>
                  <a:pt x="480024" y="1501426"/>
                  <a:pt x="480024" y="1500223"/>
                </a:cubicBezTo>
                <a:cubicBezTo>
                  <a:pt x="480024" y="1500223"/>
                  <a:pt x="480024" y="1500223"/>
                  <a:pt x="480024" y="1476763"/>
                </a:cubicBezTo>
                <a:cubicBezTo>
                  <a:pt x="480024" y="1475560"/>
                  <a:pt x="478821" y="1473755"/>
                  <a:pt x="477618" y="1473154"/>
                </a:cubicBezTo>
                <a:cubicBezTo>
                  <a:pt x="477618" y="1473154"/>
                  <a:pt x="477618" y="1473154"/>
                  <a:pt x="461978" y="1465935"/>
                </a:cubicBezTo>
                <a:cubicBezTo>
                  <a:pt x="460775" y="1465935"/>
                  <a:pt x="458970" y="1465935"/>
                  <a:pt x="457767" y="1466537"/>
                </a:cubicBezTo>
                <a:cubicBezTo>
                  <a:pt x="457767" y="1466537"/>
                  <a:pt x="457767" y="1466537"/>
                  <a:pt x="440323" y="1482177"/>
                </a:cubicBezTo>
                <a:cubicBezTo>
                  <a:pt x="439120" y="1483380"/>
                  <a:pt x="437315" y="1483380"/>
                  <a:pt x="436112" y="1482778"/>
                </a:cubicBezTo>
                <a:cubicBezTo>
                  <a:pt x="436112" y="1482778"/>
                  <a:pt x="436112" y="1482778"/>
                  <a:pt x="420472" y="1474357"/>
                </a:cubicBezTo>
                <a:cubicBezTo>
                  <a:pt x="419269" y="1473755"/>
                  <a:pt x="418066" y="1472552"/>
                  <a:pt x="418066" y="1471349"/>
                </a:cubicBezTo>
                <a:cubicBezTo>
                  <a:pt x="418066" y="1471349"/>
                  <a:pt x="418066" y="1471349"/>
                  <a:pt x="420472" y="1447889"/>
                </a:cubicBezTo>
                <a:cubicBezTo>
                  <a:pt x="420472" y="1446686"/>
                  <a:pt x="419870" y="1444882"/>
                  <a:pt x="418667" y="1444280"/>
                </a:cubicBezTo>
                <a:cubicBezTo>
                  <a:pt x="418667" y="1444280"/>
                  <a:pt x="418667" y="1444280"/>
                  <a:pt x="403629" y="1435859"/>
                </a:cubicBezTo>
                <a:cubicBezTo>
                  <a:pt x="402426" y="1435257"/>
                  <a:pt x="400621" y="1435257"/>
                  <a:pt x="399418" y="1435859"/>
                </a:cubicBezTo>
                <a:cubicBezTo>
                  <a:pt x="399418" y="1435859"/>
                  <a:pt x="399418" y="1435859"/>
                  <a:pt x="380169" y="1449694"/>
                </a:cubicBezTo>
                <a:cubicBezTo>
                  <a:pt x="379568" y="1450897"/>
                  <a:pt x="377763" y="1450897"/>
                  <a:pt x="376560" y="1450296"/>
                </a:cubicBezTo>
                <a:cubicBezTo>
                  <a:pt x="376560" y="1450296"/>
                  <a:pt x="376560" y="1450296"/>
                  <a:pt x="361522" y="1440671"/>
                </a:cubicBezTo>
                <a:cubicBezTo>
                  <a:pt x="360319" y="1440070"/>
                  <a:pt x="359116" y="1438265"/>
                  <a:pt x="359717" y="1437062"/>
                </a:cubicBezTo>
                <a:cubicBezTo>
                  <a:pt x="359717" y="1437062"/>
                  <a:pt x="359717" y="1437062"/>
                  <a:pt x="363928" y="1413602"/>
                </a:cubicBezTo>
                <a:cubicBezTo>
                  <a:pt x="363928" y="1412399"/>
                  <a:pt x="363326" y="1410594"/>
                  <a:pt x="362123" y="1409993"/>
                </a:cubicBezTo>
                <a:cubicBezTo>
                  <a:pt x="362123" y="1409993"/>
                  <a:pt x="362123" y="1409993"/>
                  <a:pt x="347687" y="1400368"/>
                </a:cubicBezTo>
                <a:cubicBezTo>
                  <a:pt x="347085" y="1399767"/>
                  <a:pt x="345280" y="1399767"/>
                  <a:pt x="344077" y="1400368"/>
                </a:cubicBezTo>
                <a:cubicBezTo>
                  <a:pt x="344077" y="1400368"/>
                  <a:pt x="344077" y="1400368"/>
                  <a:pt x="323625" y="1412399"/>
                </a:cubicBezTo>
                <a:cubicBezTo>
                  <a:pt x="322422" y="1413001"/>
                  <a:pt x="320617" y="1413001"/>
                  <a:pt x="320016" y="1412399"/>
                </a:cubicBezTo>
                <a:cubicBezTo>
                  <a:pt x="320016" y="1412399"/>
                  <a:pt x="320016" y="1412399"/>
                  <a:pt x="305579" y="1401571"/>
                </a:cubicBezTo>
                <a:cubicBezTo>
                  <a:pt x="304376" y="1400368"/>
                  <a:pt x="303775" y="1399165"/>
                  <a:pt x="304376" y="1397361"/>
                </a:cubicBezTo>
                <a:cubicBezTo>
                  <a:pt x="304376" y="1397361"/>
                  <a:pt x="304376" y="1397361"/>
                  <a:pt x="310391" y="1375104"/>
                </a:cubicBezTo>
                <a:cubicBezTo>
                  <a:pt x="310391" y="1373901"/>
                  <a:pt x="309790" y="1372096"/>
                  <a:pt x="309188" y="1370893"/>
                </a:cubicBezTo>
                <a:cubicBezTo>
                  <a:pt x="309188" y="1370893"/>
                  <a:pt x="309188" y="1370893"/>
                  <a:pt x="295955" y="1360066"/>
                </a:cubicBezTo>
                <a:cubicBezTo>
                  <a:pt x="294751" y="1359464"/>
                  <a:pt x="292947" y="1358863"/>
                  <a:pt x="291744" y="1359464"/>
                </a:cubicBezTo>
                <a:cubicBezTo>
                  <a:pt x="291744" y="1359464"/>
                  <a:pt x="291744" y="1359464"/>
                  <a:pt x="270690" y="1370292"/>
                </a:cubicBezTo>
                <a:cubicBezTo>
                  <a:pt x="269487" y="1370893"/>
                  <a:pt x="267683" y="1370292"/>
                  <a:pt x="266479" y="1369690"/>
                </a:cubicBezTo>
                <a:cubicBezTo>
                  <a:pt x="266479" y="1369690"/>
                  <a:pt x="266479" y="1369690"/>
                  <a:pt x="253246" y="1357660"/>
                </a:cubicBezTo>
                <a:cubicBezTo>
                  <a:pt x="252043" y="1356456"/>
                  <a:pt x="252043" y="1354652"/>
                  <a:pt x="252043" y="1353449"/>
                </a:cubicBezTo>
                <a:cubicBezTo>
                  <a:pt x="252043" y="1353449"/>
                  <a:pt x="252043" y="1353449"/>
                  <a:pt x="260464" y="1331794"/>
                </a:cubicBezTo>
                <a:cubicBezTo>
                  <a:pt x="260464" y="1330591"/>
                  <a:pt x="260464" y="1328786"/>
                  <a:pt x="259261" y="1327583"/>
                </a:cubicBezTo>
                <a:cubicBezTo>
                  <a:pt x="259261" y="1327583"/>
                  <a:pt x="259261" y="1327583"/>
                  <a:pt x="247230" y="1315552"/>
                </a:cubicBezTo>
                <a:cubicBezTo>
                  <a:pt x="246027" y="1314951"/>
                  <a:pt x="244223" y="1314349"/>
                  <a:pt x="243020" y="1314951"/>
                </a:cubicBezTo>
                <a:cubicBezTo>
                  <a:pt x="243020" y="1314951"/>
                  <a:pt x="243020" y="1314951"/>
                  <a:pt x="221364" y="1323372"/>
                </a:cubicBezTo>
                <a:cubicBezTo>
                  <a:pt x="220161" y="1323974"/>
                  <a:pt x="218357" y="1323372"/>
                  <a:pt x="217154" y="1322169"/>
                </a:cubicBezTo>
                <a:cubicBezTo>
                  <a:pt x="217154" y="1322169"/>
                  <a:pt x="217154" y="1322169"/>
                  <a:pt x="205123" y="1309537"/>
                </a:cubicBezTo>
                <a:cubicBezTo>
                  <a:pt x="203920" y="1308334"/>
                  <a:pt x="203920" y="1306529"/>
                  <a:pt x="204522" y="1305326"/>
                </a:cubicBezTo>
                <a:cubicBezTo>
                  <a:pt x="204522" y="1305326"/>
                  <a:pt x="204522" y="1305326"/>
                  <a:pt x="214146" y="1284273"/>
                </a:cubicBezTo>
                <a:cubicBezTo>
                  <a:pt x="214748" y="1283069"/>
                  <a:pt x="214748" y="1281265"/>
                  <a:pt x="213545" y="1280062"/>
                </a:cubicBezTo>
                <a:cubicBezTo>
                  <a:pt x="213545" y="1280062"/>
                  <a:pt x="213545" y="1280062"/>
                  <a:pt x="202717" y="1266828"/>
                </a:cubicBezTo>
                <a:cubicBezTo>
                  <a:pt x="201514" y="1266227"/>
                  <a:pt x="199709" y="1265625"/>
                  <a:pt x="198506" y="1265625"/>
                </a:cubicBezTo>
                <a:cubicBezTo>
                  <a:pt x="198506" y="1265625"/>
                  <a:pt x="198506" y="1265625"/>
                  <a:pt x="176249" y="1272242"/>
                </a:cubicBezTo>
                <a:cubicBezTo>
                  <a:pt x="175046" y="1272843"/>
                  <a:pt x="173242" y="1272242"/>
                  <a:pt x="172039" y="1271039"/>
                </a:cubicBezTo>
                <a:cubicBezTo>
                  <a:pt x="172039" y="1271039"/>
                  <a:pt x="172039" y="1271039"/>
                  <a:pt x="161211" y="1257204"/>
                </a:cubicBezTo>
                <a:cubicBezTo>
                  <a:pt x="160610" y="1256001"/>
                  <a:pt x="160008" y="1254196"/>
                  <a:pt x="161211" y="1252993"/>
                </a:cubicBezTo>
                <a:cubicBezTo>
                  <a:pt x="161211" y="1252993"/>
                  <a:pt x="161211" y="1252993"/>
                  <a:pt x="172640" y="1232541"/>
                </a:cubicBezTo>
                <a:cubicBezTo>
                  <a:pt x="173242" y="1231338"/>
                  <a:pt x="173242" y="1229533"/>
                  <a:pt x="172640" y="1228932"/>
                </a:cubicBezTo>
                <a:cubicBezTo>
                  <a:pt x="172640" y="1228932"/>
                  <a:pt x="172640" y="1228932"/>
                  <a:pt x="162414" y="1214495"/>
                </a:cubicBezTo>
                <a:cubicBezTo>
                  <a:pt x="161813" y="1213893"/>
                  <a:pt x="160008" y="1212690"/>
                  <a:pt x="158805" y="1213292"/>
                </a:cubicBezTo>
                <a:cubicBezTo>
                  <a:pt x="158805" y="1213292"/>
                  <a:pt x="158805" y="1213292"/>
                  <a:pt x="135345" y="1217502"/>
                </a:cubicBezTo>
                <a:cubicBezTo>
                  <a:pt x="134142" y="1218104"/>
                  <a:pt x="132939" y="1217502"/>
                  <a:pt x="131736" y="1216299"/>
                </a:cubicBezTo>
                <a:cubicBezTo>
                  <a:pt x="131736" y="1216299"/>
                  <a:pt x="131736" y="1216299"/>
                  <a:pt x="122111" y="1201261"/>
                </a:cubicBezTo>
                <a:cubicBezTo>
                  <a:pt x="121510" y="1200058"/>
                  <a:pt x="121510" y="1198253"/>
                  <a:pt x="122111" y="1197050"/>
                </a:cubicBezTo>
                <a:cubicBezTo>
                  <a:pt x="122111" y="1197050"/>
                  <a:pt x="122111" y="1197050"/>
                  <a:pt x="135947" y="1177801"/>
                </a:cubicBezTo>
                <a:cubicBezTo>
                  <a:pt x="136548" y="1176598"/>
                  <a:pt x="136548" y="1174794"/>
                  <a:pt x="135947" y="1173591"/>
                </a:cubicBezTo>
                <a:cubicBezTo>
                  <a:pt x="135947" y="1173591"/>
                  <a:pt x="135947" y="1173591"/>
                  <a:pt x="126924" y="1159154"/>
                </a:cubicBezTo>
                <a:cubicBezTo>
                  <a:pt x="126322" y="1157951"/>
                  <a:pt x="124518" y="1157349"/>
                  <a:pt x="123315" y="1157349"/>
                </a:cubicBezTo>
                <a:cubicBezTo>
                  <a:pt x="123315" y="1157349"/>
                  <a:pt x="123315" y="1157349"/>
                  <a:pt x="99855" y="1159755"/>
                </a:cubicBezTo>
                <a:cubicBezTo>
                  <a:pt x="98652" y="1159755"/>
                  <a:pt x="97449" y="1159154"/>
                  <a:pt x="96847" y="1157951"/>
                </a:cubicBezTo>
                <a:cubicBezTo>
                  <a:pt x="96847" y="1157951"/>
                  <a:pt x="96847" y="1157951"/>
                  <a:pt x="87824" y="1142311"/>
                </a:cubicBezTo>
                <a:cubicBezTo>
                  <a:pt x="87222" y="1141108"/>
                  <a:pt x="87824" y="1139303"/>
                  <a:pt x="88426" y="1138100"/>
                </a:cubicBezTo>
                <a:cubicBezTo>
                  <a:pt x="88426" y="1138100"/>
                  <a:pt x="88426" y="1138100"/>
                  <a:pt x="103464" y="1120054"/>
                </a:cubicBezTo>
                <a:cubicBezTo>
                  <a:pt x="104667" y="1118851"/>
                  <a:pt x="104667" y="1117046"/>
                  <a:pt x="104065" y="1115843"/>
                </a:cubicBezTo>
                <a:cubicBezTo>
                  <a:pt x="104065" y="1115843"/>
                  <a:pt x="104065" y="1115843"/>
                  <a:pt x="96847" y="1100805"/>
                </a:cubicBezTo>
                <a:cubicBezTo>
                  <a:pt x="96245" y="1099602"/>
                  <a:pt x="94441" y="1098399"/>
                  <a:pt x="93238" y="1098399"/>
                </a:cubicBezTo>
                <a:cubicBezTo>
                  <a:pt x="93238" y="1098399"/>
                  <a:pt x="93238" y="1098399"/>
                  <a:pt x="69778" y="1099000"/>
                </a:cubicBezTo>
                <a:cubicBezTo>
                  <a:pt x="68575" y="1099000"/>
                  <a:pt x="66770" y="1097797"/>
                  <a:pt x="66169" y="1096594"/>
                </a:cubicBezTo>
                <a:cubicBezTo>
                  <a:pt x="66169" y="1096594"/>
                  <a:pt x="66169" y="1096594"/>
                  <a:pt x="59552" y="1080353"/>
                </a:cubicBezTo>
                <a:cubicBezTo>
                  <a:pt x="58950" y="1079150"/>
                  <a:pt x="58950" y="1077345"/>
                  <a:pt x="60154" y="1076142"/>
                </a:cubicBezTo>
                <a:cubicBezTo>
                  <a:pt x="60154" y="1076142"/>
                  <a:pt x="60154" y="1076142"/>
                  <a:pt x="76395" y="1059901"/>
                </a:cubicBezTo>
                <a:cubicBezTo>
                  <a:pt x="77598" y="1058698"/>
                  <a:pt x="78200" y="1056893"/>
                  <a:pt x="77598" y="1055690"/>
                </a:cubicBezTo>
                <a:cubicBezTo>
                  <a:pt x="77598" y="1055690"/>
                  <a:pt x="77598" y="1055690"/>
                  <a:pt x="71583" y="1039449"/>
                </a:cubicBezTo>
                <a:cubicBezTo>
                  <a:pt x="70981" y="1038246"/>
                  <a:pt x="69778" y="1037644"/>
                  <a:pt x="67973" y="1037043"/>
                </a:cubicBezTo>
                <a:cubicBezTo>
                  <a:pt x="67973" y="1037043"/>
                  <a:pt x="67973" y="1037043"/>
                  <a:pt x="44514" y="1035839"/>
                </a:cubicBezTo>
                <a:cubicBezTo>
                  <a:pt x="43311" y="1035839"/>
                  <a:pt x="42107" y="1034636"/>
                  <a:pt x="41506" y="1033433"/>
                </a:cubicBezTo>
                <a:cubicBezTo>
                  <a:pt x="41506" y="1033433"/>
                  <a:pt x="41506" y="1033433"/>
                  <a:pt x="36092" y="1015989"/>
                </a:cubicBezTo>
                <a:cubicBezTo>
                  <a:pt x="35491" y="1014786"/>
                  <a:pt x="36092" y="1012981"/>
                  <a:pt x="37295" y="1012380"/>
                </a:cubicBezTo>
                <a:cubicBezTo>
                  <a:pt x="37295" y="1012380"/>
                  <a:pt x="37295" y="1012380"/>
                  <a:pt x="55341" y="997341"/>
                </a:cubicBezTo>
                <a:cubicBezTo>
                  <a:pt x="55943" y="996138"/>
                  <a:pt x="56544" y="994935"/>
                  <a:pt x="56544" y="993131"/>
                </a:cubicBezTo>
                <a:cubicBezTo>
                  <a:pt x="56544" y="993131"/>
                  <a:pt x="56544" y="993131"/>
                  <a:pt x="51732" y="976889"/>
                </a:cubicBezTo>
                <a:cubicBezTo>
                  <a:pt x="51131" y="975686"/>
                  <a:pt x="49927" y="974483"/>
                  <a:pt x="48724" y="974483"/>
                </a:cubicBezTo>
                <a:cubicBezTo>
                  <a:pt x="48724" y="974483"/>
                  <a:pt x="48724" y="974483"/>
                  <a:pt x="25265" y="970272"/>
                </a:cubicBezTo>
                <a:cubicBezTo>
                  <a:pt x="24062" y="970272"/>
                  <a:pt x="22858" y="969069"/>
                  <a:pt x="22257" y="967866"/>
                </a:cubicBezTo>
                <a:cubicBezTo>
                  <a:pt x="22257" y="967866"/>
                  <a:pt x="22257" y="967866"/>
                  <a:pt x="18648" y="950422"/>
                </a:cubicBezTo>
                <a:cubicBezTo>
                  <a:pt x="18046" y="949219"/>
                  <a:pt x="18648" y="947414"/>
                  <a:pt x="19851" y="946813"/>
                </a:cubicBezTo>
                <a:cubicBezTo>
                  <a:pt x="19851" y="946813"/>
                  <a:pt x="19851" y="946813"/>
                  <a:pt x="39100" y="932977"/>
                </a:cubicBezTo>
                <a:cubicBezTo>
                  <a:pt x="40303" y="932376"/>
                  <a:pt x="40904" y="930571"/>
                  <a:pt x="40904" y="929368"/>
                </a:cubicBezTo>
                <a:cubicBezTo>
                  <a:pt x="40904" y="929368"/>
                  <a:pt x="40904" y="929368"/>
                  <a:pt x="37295" y="912525"/>
                </a:cubicBezTo>
                <a:cubicBezTo>
                  <a:pt x="37295" y="911322"/>
                  <a:pt x="36092" y="910119"/>
                  <a:pt x="34889" y="909518"/>
                </a:cubicBezTo>
                <a:cubicBezTo>
                  <a:pt x="34889" y="909518"/>
                  <a:pt x="34889" y="909518"/>
                  <a:pt x="12031" y="904104"/>
                </a:cubicBezTo>
                <a:cubicBezTo>
                  <a:pt x="10828" y="903502"/>
                  <a:pt x="9625" y="902299"/>
                  <a:pt x="9023" y="901096"/>
                </a:cubicBezTo>
                <a:cubicBezTo>
                  <a:pt x="9023" y="901096"/>
                  <a:pt x="9023" y="901096"/>
                  <a:pt x="6617" y="883050"/>
                </a:cubicBezTo>
                <a:cubicBezTo>
                  <a:pt x="6617" y="881847"/>
                  <a:pt x="7218" y="880043"/>
                  <a:pt x="8422" y="879441"/>
                </a:cubicBezTo>
                <a:cubicBezTo>
                  <a:pt x="8422" y="879441"/>
                  <a:pt x="8422" y="879441"/>
                  <a:pt x="28874" y="868012"/>
                </a:cubicBezTo>
                <a:cubicBezTo>
                  <a:pt x="30077" y="867410"/>
                  <a:pt x="30678" y="865606"/>
                  <a:pt x="30678" y="864403"/>
                </a:cubicBezTo>
                <a:cubicBezTo>
                  <a:pt x="30678" y="864403"/>
                  <a:pt x="30678" y="864403"/>
                  <a:pt x="28874" y="846958"/>
                </a:cubicBezTo>
                <a:cubicBezTo>
                  <a:pt x="28874" y="845755"/>
                  <a:pt x="27671" y="844552"/>
                  <a:pt x="26468" y="843951"/>
                </a:cubicBezTo>
                <a:cubicBezTo>
                  <a:pt x="26468" y="843951"/>
                  <a:pt x="26468" y="843951"/>
                  <a:pt x="4211" y="836131"/>
                </a:cubicBezTo>
                <a:cubicBezTo>
                  <a:pt x="3008" y="836131"/>
                  <a:pt x="1805" y="834326"/>
                  <a:pt x="1805" y="833123"/>
                </a:cubicBezTo>
                <a:cubicBezTo>
                  <a:pt x="1805" y="833123"/>
                  <a:pt x="1805" y="833123"/>
                  <a:pt x="602" y="815077"/>
                </a:cubicBezTo>
                <a:cubicBezTo>
                  <a:pt x="602" y="813874"/>
                  <a:pt x="1805" y="812671"/>
                  <a:pt x="3008" y="812069"/>
                </a:cubicBezTo>
                <a:cubicBezTo>
                  <a:pt x="3008" y="812069"/>
                  <a:pt x="3008" y="812069"/>
                  <a:pt x="24062" y="801843"/>
                </a:cubicBezTo>
                <a:cubicBezTo>
                  <a:pt x="25265" y="801242"/>
                  <a:pt x="26468" y="800039"/>
                  <a:pt x="26468" y="798234"/>
                </a:cubicBezTo>
                <a:cubicBezTo>
                  <a:pt x="26468" y="798234"/>
                  <a:pt x="26468" y="798234"/>
                  <a:pt x="25866" y="781391"/>
                </a:cubicBezTo>
                <a:cubicBezTo>
                  <a:pt x="25866" y="780188"/>
                  <a:pt x="25265" y="778383"/>
                  <a:pt x="24062" y="777782"/>
                </a:cubicBezTo>
                <a:cubicBezTo>
                  <a:pt x="24062" y="777782"/>
                  <a:pt x="24062" y="777782"/>
                  <a:pt x="2406" y="768157"/>
                </a:cubicBezTo>
                <a:cubicBezTo>
                  <a:pt x="1203" y="768157"/>
                  <a:pt x="0" y="766353"/>
                  <a:pt x="0" y="765150"/>
                </a:cubicBezTo>
                <a:cubicBezTo>
                  <a:pt x="0" y="765150"/>
                  <a:pt x="0" y="765150"/>
                  <a:pt x="602" y="747104"/>
                </a:cubicBezTo>
                <a:cubicBezTo>
                  <a:pt x="602" y="745901"/>
                  <a:pt x="1805" y="744096"/>
                  <a:pt x="3008" y="744096"/>
                </a:cubicBezTo>
                <a:cubicBezTo>
                  <a:pt x="3008" y="744096"/>
                  <a:pt x="3008" y="744096"/>
                  <a:pt x="25265" y="735675"/>
                </a:cubicBezTo>
                <a:cubicBezTo>
                  <a:pt x="26468" y="735675"/>
                  <a:pt x="27671" y="733870"/>
                  <a:pt x="27671" y="732667"/>
                </a:cubicBezTo>
                <a:cubicBezTo>
                  <a:pt x="27671" y="732667"/>
                  <a:pt x="27671" y="732667"/>
                  <a:pt x="28874" y="715223"/>
                </a:cubicBezTo>
                <a:cubicBezTo>
                  <a:pt x="28874" y="714019"/>
                  <a:pt x="28272" y="712816"/>
                  <a:pt x="27069" y="712215"/>
                </a:cubicBezTo>
                <a:cubicBezTo>
                  <a:pt x="27069" y="712215"/>
                  <a:pt x="27069" y="712215"/>
                  <a:pt x="6617" y="700786"/>
                </a:cubicBezTo>
                <a:cubicBezTo>
                  <a:pt x="5414" y="700184"/>
                  <a:pt x="4211" y="698380"/>
                  <a:pt x="4812" y="697177"/>
                </a:cubicBezTo>
                <a:cubicBezTo>
                  <a:pt x="4812" y="697177"/>
                  <a:pt x="4812" y="697177"/>
                  <a:pt x="6617" y="679131"/>
                </a:cubicBezTo>
                <a:cubicBezTo>
                  <a:pt x="6617" y="677928"/>
                  <a:pt x="7820" y="676724"/>
                  <a:pt x="9625" y="676123"/>
                </a:cubicBezTo>
                <a:cubicBezTo>
                  <a:pt x="9625" y="676123"/>
                  <a:pt x="9625" y="676123"/>
                  <a:pt x="31881" y="670108"/>
                </a:cubicBezTo>
                <a:cubicBezTo>
                  <a:pt x="33084" y="669506"/>
                  <a:pt x="34288" y="668303"/>
                  <a:pt x="34889" y="667100"/>
                </a:cubicBezTo>
                <a:cubicBezTo>
                  <a:pt x="34889" y="667100"/>
                  <a:pt x="34889" y="667100"/>
                  <a:pt x="37295" y="650257"/>
                </a:cubicBezTo>
                <a:cubicBezTo>
                  <a:pt x="37897" y="649054"/>
                  <a:pt x="37295" y="647249"/>
                  <a:pt x="36092" y="646648"/>
                </a:cubicBezTo>
                <a:cubicBezTo>
                  <a:pt x="36092" y="646648"/>
                  <a:pt x="36092" y="646648"/>
                  <a:pt x="16241" y="633414"/>
                </a:cubicBezTo>
                <a:cubicBezTo>
                  <a:pt x="15039" y="632813"/>
                  <a:pt x="14437" y="631008"/>
                  <a:pt x="15039" y="629805"/>
                </a:cubicBezTo>
                <a:cubicBezTo>
                  <a:pt x="15039" y="629805"/>
                  <a:pt x="15039" y="629805"/>
                  <a:pt x="18648" y="612360"/>
                </a:cubicBezTo>
                <a:cubicBezTo>
                  <a:pt x="18648" y="610556"/>
                  <a:pt x="19851" y="609353"/>
                  <a:pt x="21655" y="609353"/>
                </a:cubicBezTo>
                <a:cubicBezTo>
                  <a:pt x="21655" y="609353"/>
                  <a:pt x="21655" y="609353"/>
                  <a:pt x="44514" y="605142"/>
                </a:cubicBezTo>
                <a:cubicBezTo>
                  <a:pt x="45717" y="605142"/>
                  <a:pt x="47521" y="603939"/>
                  <a:pt x="47521" y="602736"/>
                </a:cubicBezTo>
                <a:cubicBezTo>
                  <a:pt x="47521" y="602736"/>
                  <a:pt x="47521" y="602736"/>
                  <a:pt x="51732" y="585893"/>
                </a:cubicBezTo>
                <a:cubicBezTo>
                  <a:pt x="52333" y="584690"/>
                  <a:pt x="51732" y="582885"/>
                  <a:pt x="50529" y="581682"/>
                </a:cubicBezTo>
                <a:cubicBezTo>
                  <a:pt x="50529" y="581682"/>
                  <a:pt x="50529" y="581682"/>
                  <a:pt x="32483" y="567246"/>
                </a:cubicBezTo>
                <a:cubicBezTo>
                  <a:pt x="31280" y="566644"/>
                  <a:pt x="30678" y="564839"/>
                  <a:pt x="31280" y="563636"/>
                </a:cubicBezTo>
                <a:cubicBezTo>
                  <a:pt x="31280" y="563636"/>
                  <a:pt x="31280" y="563636"/>
                  <a:pt x="36092" y="546192"/>
                </a:cubicBezTo>
                <a:cubicBezTo>
                  <a:pt x="36694" y="544989"/>
                  <a:pt x="37897" y="543786"/>
                  <a:pt x="39100" y="543786"/>
                </a:cubicBezTo>
                <a:cubicBezTo>
                  <a:pt x="39100" y="543786"/>
                  <a:pt x="39100" y="543786"/>
                  <a:pt x="62560" y="541380"/>
                </a:cubicBezTo>
                <a:cubicBezTo>
                  <a:pt x="64364" y="541380"/>
                  <a:pt x="65567" y="540177"/>
                  <a:pt x="66169" y="538973"/>
                </a:cubicBezTo>
                <a:cubicBezTo>
                  <a:pt x="66169" y="538973"/>
                  <a:pt x="66169" y="538973"/>
                  <a:pt x="71583" y="522732"/>
                </a:cubicBezTo>
                <a:cubicBezTo>
                  <a:pt x="72184" y="521529"/>
                  <a:pt x="71583" y="519724"/>
                  <a:pt x="70981" y="519123"/>
                </a:cubicBezTo>
                <a:cubicBezTo>
                  <a:pt x="70981" y="519123"/>
                  <a:pt x="70981" y="519123"/>
                  <a:pt x="53537" y="502881"/>
                </a:cubicBezTo>
                <a:cubicBezTo>
                  <a:pt x="52935" y="501678"/>
                  <a:pt x="52333" y="499874"/>
                  <a:pt x="52935" y="498671"/>
                </a:cubicBezTo>
                <a:cubicBezTo>
                  <a:pt x="52935" y="498671"/>
                  <a:pt x="52935" y="498671"/>
                  <a:pt x="59552" y="482429"/>
                </a:cubicBezTo>
                <a:cubicBezTo>
                  <a:pt x="60154" y="481226"/>
                  <a:pt x="61356" y="480023"/>
                  <a:pt x="63161" y="480023"/>
                </a:cubicBezTo>
                <a:cubicBezTo>
                  <a:pt x="63161" y="480023"/>
                  <a:pt x="63161" y="480023"/>
                  <a:pt x="86621" y="480023"/>
                </a:cubicBezTo>
                <a:cubicBezTo>
                  <a:pt x="87824" y="480023"/>
                  <a:pt x="89027" y="478820"/>
                  <a:pt x="89629" y="477617"/>
                </a:cubicBezTo>
                <a:cubicBezTo>
                  <a:pt x="89629" y="477617"/>
                  <a:pt x="89629" y="477617"/>
                  <a:pt x="96847" y="461977"/>
                </a:cubicBezTo>
                <a:cubicBezTo>
                  <a:pt x="97449" y="460774"/>
                  <a:pt x="97449" y="458970"/>
                  <a:pt x="96245" y="458368"/>
                </a:cubicBezTo>
                <a:cubicBezTo>
                  <a:pt x="96245" y="458368"/>
                  <a:pt x="96245" y="458368"/>
                  <a:pt x="80606" y="440322"/>
                </a:cubicBezTo>
                <a:cubicBezTo>
                  <a:pt x="80004" y="439119"/>
                  <a:pt x="80004" y="437314"/>
                  <a:pt x="80606" y="436111"/>
                </a:cubicBezTo>
                <a:cubicBezTo>
                  <a:pt x="80606" y="436111"/>
                  <a:pt x="80606" y="436111"/>
                  <a:pt x="88426" y="420472"/>
                </a:cubicBezTo>
                <a:cubicBezTo>
                  <a:pt x="89027" y="419268"/>
                  <a:pt x="90832" y="418065"/>
                  <a:pt x="92035" y="418667"/>
                </a:cubicBezTo>
                <a:cubicBezTo>
                  <a:pt x="92035" y="418667"/>
                  <a:pt x="92035" y="418667"/>
                  <a:pt x="115494" y="420472"/>
                </a:cubicBezTo>
                <a:cubicBezTo>
                  <a:pt x="116698" y="420472"/>
                  <a:pt x="118502" y="419870"/>
                  <a:pt x="119104" y="418667"/>
                </a:cubicBezTo>
                <a:cubicBezTo>
                  <a:pt x="119104" y="418667"/>
                  <a:pt x="119104" y="418667"/>
                  <a:pt x="127525" y="403629"/>
                </a:cubicBezTo>
                <a:cubicBezTo>
                  <a:pt x="128127" y="402426"/>
                  <a:pt x="128127" y="400621"/>
                  <a:pt x="126924" y="399418"/>
                </a:cubicBezTo>
                <a:cubicBezTo>
                  <a:pt x="126924" y="399418"/>
                  <a:pt x="126924" y="399418"/>
                  <a:pt x="113088" y="380770"/>
                </a:cubicBezTo>
                <a:cubicBezTo>
                  <a:pt x="112487" y="379567"/>
                  <a:pt x="112487" y="377763"/>
                  <a:pt x="113088" y="376560"/>
                </a:cubicBezTo>
                <a:cubicBezTo>
                  <a:pt x="113088" y="376560"/>
                  <a:pt x="113088" y="376560"/>
                  <a:pt x="122713" y="361521"/>
                </a:cubicBezTo>
                <a:cubicBezTo>
                  <a:pt x="123315" y="360318"/>
                  <a:pt x="125119" y="359717"/>
                  <a:pt x="126322" y="359717"/>
                </a:cubicBezTo>
                <a:cubicBezTo>
                  <a:pt x="126322" y="359717"/>
                  <a:pt x="126322" y="359717"/>
                  <a:pt x="149180" y="363927"/>
                </a:cubicBezTo>
                <a:cubicBezTo>
                  <a:pt x="150985" y="363927"/>
                  <a:pt x="152188" y="363326"/>
                  <a:pt x="153391" y="362123"/>
                </a:cubicBezTo>
                <a:cubicBezTo>
                  <a:pt x="153391" y="362123"/>
                  <a:pt x="153391" y="362123"/>
                  <a:pt x="163016" y="348288"/>
                </a:cubicBezTo>
                <a:cubicBezTo>
                  <a:pt x="163617" y="347085"/>
                  <a:pt x="163617" y="345280"/>
                  <a:pt x="163016" y="344077"/>
                </a:cubicBezTo>
                <a:cubicBezTo>
                  <a:pt x="163016" y="344077"/>
                  <a:pt x="163016" y="344077"/>
                  <a:pt x="150985" y="323625"/>
                </a:cubicBezTo>
                <a:cubicBezTo>
                  <a:pt x="149782" y="323023"/>
                  <a:pt x="150384" y="321219"/>
                  <a:pt x="150985" y="320016"/>
                </a:cubicBezTo>
                <a:cubicBezTo>
                  <a:pt x="150985" y="320016"/>
                  <a:pt x="150985" y="320016"/>
                  <a:pt x="161813" y="305579"/>
                </a:cubicBezTo>
                <a:cubicBezTo>
                  <a:pt x="162414" y="304376"/>
                  <a:pt x="164219" y="303774"/>
                  <a:pt x="165422" y="304376"/>
                </a:cubicBezTo>
                <a:cubicBezTo>
                  <a:pt x="165422" y="304376"/>
                  <a:pt x="165422" y="304376"/>
                  <a:pt x="188280" y="310391"/>
                </a:cubicBezTo>
                <a:cubicBezTo>
                  <a:pt x="189483" y="310391"/>
                  <a:pt x="191288" y="310391"/>
                  <a:pt x="191889" y="309188"/>
                </a:cubicBezTo>
                <a:cubicBezTo>
                  <a:pt x="191889" y="309188"/>
                  <a:pt x="191889" y="309188"/>
                  <a:pt x="202717" y="295954"/>
                </a:cubicBezTo>
                <a:cubicBezTo>
                  <a:pt x="203920" y="294751"/>
                  <a:pt x="203920" y="292947"/>
                  <a:pt x="203318" y="291744"/>
                </a:cubicBezTo>
                <a:cubicBezTo>
                  <a:pt x="203318" y="291744"/>
                  <a:pt x="203318" y="291744"/>
                  <a:pt x="193092" y="270690"/>
                </a:cubicBezTo>
                <a:cubicBezTo>
                  <a:pt x="192491" y="269487"/>
                  <a:pt x="192491" y="267682"/>
                  <a:pt x="193694" y="266479"/>
                </a:cubicBezTo>
                <a:cubicBezTo>
                  <a:pt x="193694" y="266479"/>
                  <a:pt x="193694" y="266479"/>
                  <a:pt x="205725" y="253245"/>
                </a:cubicBezTo>
                <a:cubicBezTo>
                  <a:pt x="206326" y="252644"/>
                  <a:pt x="208131" y="252042"/>
                  <a:pt x="209334" y="252644"/>
                </a:cubicBezTo>
                <a:cubicBezTo>
                  <a:pt x="209334" y="252644"/>
                  <a:pt x="209334" y="252644"/>
                  <a:pt x="231590" y="260464"/>
                </a:cubicBezTo>
                <a:cubicBezTo>
                  <a:pt x="232794" y="261065"/>
                  <a:pt x="234598" y="260464"/>
                  <a:pt x="235801" y="259261"/>
                </a:cubicBezTo>
                <a:cubicBezTo>
                  <a:pt x="235801" y="259261"/>
                  <a:pt x="235801" y="259261"/>
                  <a:pt x="247230" y="247230"/>
                </a:cubicBezTo>
                <a:cubicBezTo>
                  <a:pt x="248434" y="246027"/>
                  <a:pt x="249035" y="244222"/>
                  <a:pt x="248434" y="243019"/>
                </a:cubicBezTo>
                <a:cubicBezTo>
                  <a:pt x="248434" y="243019"/>
                  <a:pt x="248434" y="243019"/>
                  <a:pt x="240012" y="221364"/>
                </a:cubicBezTo>
                <a:cubicBezTo>
                  <a:pt x="239411" y="220161"/>
                  <a:pt x="240012" y="218357"/>
                  <a:pt x="240613" y="217153"/>
                </a:cubicBezTo>
                <a:cubicBezTo>
                  <a:pt x="240613" y="217153"/>
                  <a:pt x="240613" y="217153"/>
                  <a:pt x="253847" y="205123"/>
                </a:cubicBezTo>
                <a:cubicBezTo>
                  <a:pt x="255050" y="204521"/>
                  <a:pt x="256253" y="203920"/>
                  <a:pt x="257457" y="204521"/>
                </a:cubicBezTo>
                <a:cubicBezTo>
                  <a:pt x="257457" y="204521"/>
                  <a:pt x="257457" y="204521"/>
                  <a:pt x="279112" y="214747"/>
                </a:cubicBezTo>
                <a:cubicBezTo>
                  <a:pt x="280315" y="214747"/>
                  <a:pt x="282119" y="214747"/>
                  <a:pt x="283322" y="214146"/>
                </a:cubicBezTo>
                <a:cubicBezTo>
                  <a:pt x="283322" y="214146"/>
                  <a:pt x="283322" y="214146"/>
                  <a:pt x="295955" y="202717"/>
                </a:cubicBezTo>
                <a:cubicBezTo>
                  <a:pt x="297158" y="202115"/>
                  <a:pt x="297759" y="200311"/>
                  <a:pt x="297158" y="199107"/>
                </a:cubicBezTo>
                <a:cubicBezTo>
                  <a:pt x="297158" y="199107"/>
                  <a:pt x="297158" y="199107"/>
                  <a:pt x="290541" y="176249"/>
                </a:cubicBezTo>
                <a:cubicBezTo>
                  <a:pt x="290541" y="175046"/>
                  <a:pt x="291142" y="173242"/>
                  <a:pt x="291744" y="172640"/>
                </a:cubicBezTo>
                <a:cubicBezTo>
                  <a:pt x="291744" y="172640"/>
                  <a:pt x="291744" y="172640"/>
                  <a:pt x="306181" y="161211"/>
                </a:cubicBezTo>
                <a:cubicBezTo>
                  <a:pt x="307384" y="160609"/>
                  <a:pt x="308587" y="160609"/>
                  <a:pt x="309790" y="161211"/>
                </a:cubicBezTo>
                <a:cubicBezTo>
                  <a:pt x="309790" y="161211"/>
                  <a:pt x="309790" y="161211"/>
                  <a:pt x="330242" y="172640"/>
                </a:cubicBezTo>
                <a:cubicBezTo>
                  <a:pt x="331445" y="173242"/>
                  <a:pt x="333250" y="173242"/>
                  <a:pt x="334453" y="172640"/>
                </a:cubicBezTo>
                <a:cubicBezTo>
                  <a:pt x="334453" y="172640"/>
                  <a:pt x="334453" y="172640"/>
                  <a:pt x="348288" y="162414"/>
                </a:cubicBezTo>
                <a:cubicBezTo>
                  <a:pt x="349491" y="161812"/>
                  <a:pt x="350093" y="160008"/>
                  <a:pt x="350093" y="158805"/>
                </a:cubicBezTo>
                <a:cubicBezTo>
                  <a:pt x="350093" y="158805"/>
                  <a:pt x="350093" y="158805"/>
                  <a:pt x="345280" y="135947"/>
                </a:cubicBezTo>
                <a:cubicBezTo>
                  <a:pt x="345280" y="134743"/>
                  <a:pt x="345882" y="132939"/>
                  <a:pt x="347085" y="132337"/>
                </a:cubicBezTo>
                <a:cubicBezTo>
                  <a:pt x="347085" y="132337"/>
                  <a:pt x="347085" y="132337"/>
                  <a:pt x="362123" y="122111"/>
                </a:cubicBezTo>
                <a:cubicBezTo>
                  <a:pt x="362725" y="121510"/>
                  <a:pt x="364529" y="121510"/>
                  <a:pt x="365732" y="122111"/>
                </a:cubicBezTo>
                <a:cubicBezTo>
                  <a:pt x="365732" y="122111"/>
                  <a:pt x="365732" y="122111"/>
                  <a:pt x="384982" y="135947"/>
                </a:cubicBezTo>
                <a:cubicBezTo>
                  <a:pt x="386185" y="136548"/>
                  <a:pt x="387989" y="136548"/>
                  <a:pt x="389192" y="135947"/>
                </a:cubicBezTo>
                <a:cubicBezTo>
                  <a:pt x="389192" y="135947"/>
                  <a:pt x="389192" y="135947"/>
                  <a:pt x="404231" y="127525"/>
                </a:cubicBezTo>
                <a:cubicBezTo>
                  <a:pt x="405434" y="126322"/>
                  <a:pt x="406035" y="125119"/>
                  <a:pt x="406035" y="123916"/>
                </a:cubicBezTo>
                <a:cubicBezTo>
                  <a:pt x="406035" y="123916"/>
                  <a:pt x="406035" y="123916"/>
                  <a:pt x="403028" y="100456"/>
                </a:cubicBezTo>
                <a:cubicBezTo>
                  <a:pt x="403028" y="98651"/>
                  <a:pt x="404231" y="97448"/>
                  <a:pt x="405434" y="96847"/>
                </a:cubicBezTo>
                <a:cubicBezTo>
                  <a:pt x="405434" y="96847"/>
                  <a:pt x="405434" y="96847"/>
                  <a:pt x="421074" y="88425"/>
                </a:cubicBezTo>
                <a:cubicBezTo>
                  <a:pt x="422277" y="87824"/>
                  <a:pt x="424081" y="87824"/>
                  <a:pt x="424683" y="88425"/>
                </a:cubicBezTo>
                <a:cubicBezTo>
                  <a:pt x="424683" y="88425"/>
                  <a:pt x="424683" y="88425"/>
                  <a:pt x="442729" y="103464"/>
                </a:cubicBezTo>
                <a:cubicBezTo>
                  <a:pt x="443932" y="104667"/>
                  <a:pt x="445736" y="104667"/>
                  <a:pt x="446940" y="104065"/>
                </a:cubicBezTo>
                <a:cubicBezTo>
                  <a:pt x="446940" y="104065"/>
                  <a:pt x="446940" y="104065"/>
                  <a:pt x="462579" y="96847"/>
                </a:cubicBezTo>
                <a:cubicBezTo>
                  <a:pt x="463782" y="96245"/>
                  <a:pt x="464384" y="94441"/>
                  <a:pt x="464384" y="93238"/>
                </a:cubicBezTo>
                <a:cubicBezTo>
                  <a:pt x="464384" y="93238"/>
                  <a:pt x="464384" y="93238"/>
                  <a:pt x="464384" y="69778"/>
                </a:cubicBezTo>
                <a:cubicBezTo>
                  <a:pt x="464384" y="68575"/>
                  <a:pt x="464985" y="66770"/>
                  <a:pt x="466189" y="66770"/>
                </a:cubicBezTo>
                <a:cubicBezTo>
                  <a:pt x="466189" y="66770"/>
                  <a:pt x="466189" y="66770"/>
                  <a:pt x="483032" y="59552"/>
                </a:cubicBezTo>
                <a:cubicBezTo>
                  <a:pt x="484235" y="58950"/>
                  <a:pt x="486039" y="59552"/>
                  <a:pt x="486641" y="60153"/>
                </a:cubicBezTo>
                <a:cubicBezTo>
                  <a:pt x="486641" y="60153"/>
                  <a:pt x="486641" y="60153"/>
                  <a:pt x="503484" y="76996"/>
                </a:cubicBezTo>
                <a:cubicBezTo>
                  <a:pt x="504085" y="77598"/>
                  <a:pt x="505890" y="78199"/>
                  <a:pt x="507093" y="77598"/>
                </a:cubicBezTo>
                <a:cubicBezTo>
                  <a:pt x="507093" y="77598"/>
                  <a:pt x="507093" y="77598"/>
                  <a:pt x="523334" y="71582"/>
                </a:cubicBezTo>
                <a:cubicBezTo>
                  <a:pt x="524537" y="70981"/>
                  <a:pt x="525740" y="69778"/>
                  <a:pt x="525740" y="68575"/>
                </a:cubicBezTo>
                <a:cubicBezTo>
                  <a:pt x="525740" y="68575"/>
                  <a:pt x="525740" y="68575"/>
                  <a:pt x="527545" y="45115"/>
                </a:cubicBezTo>
                <a:cubicBezTo>
                  <a:pt x="527545" y="43311"/>
                  <a:pt x="528748" y="42107"/>
                  <a:pt x="529951" y="41506"/>
                </a:cubicBezTo>
                <a:cubicBezTo>
                  <a:pt x="529951" y="41506"/>
                  <a:pt x="529951" y="41506"/>
                  <a:pt x="546794" y="36092"/>
                </a:cubicBezTo>
                <a:cubicBezTo>
                  <a:pt x="547997" y="35490"/>
                  <a:pt x="549802" y="36092"/>
                  <a:pt x="550403" y="37295"/>
                </a:cubicBezTo>
                <a:cubicBezTo>
                  <a:pt x="550403" y="37295"/>
                  <a:pt x="550403" y="37295"/>
                  <a:pt x="566043" y="55341"/>
                </a:cubicBezTo>
                <a:cubicBezTo>
                  <a:pt x="566645" y="56544"/>
                  <a:pt x="568449" y="56544"/>
                  <a:pt x="569652" y="56544"/>
                </a:cubicBezTo>
                <a:cubicBezTo>
                  <a:pt x="569652" y="56544"/>
                  <a:pt x="569652" y="56544"/>
                  <a:pt x="586495" y="51732"/>
                </a:cubicBezTo>
                <a:cubicBezTo>
                  <a:pt x="587698" y="51732"/>
                  <a:pt x="588901" y="49927"/>
                  <a:pt x="588901" y="48724"/>
                </a:cubicBezTo>
                <a:cubicBezTo>
                  <a:pt x="588901" y="48724"/>
                  <a:pt x="588901" y="48724"/>
                  <a:pt x="592511" y="25264"/>
                </a:cubicBezTo>
                <a:cubicBezTo>
                  <a:pt x="592511" y="24061"/>
                  <a:pt x="593714" y="22858"/>
                  <a:pt x="595518" y="22858"/>
                </a:cubicBezTo>
                <a:cubicBezTo>
                  <a:pt x="595518" y="22858"/>
                  <a:pt x="595518" y="22858"/>
                  <a:pt x="612963" y="18648"/>
                </a:cubicBezTo>
                <a:cubicBezTo>
                  <a:pt x="614166" y="18046"/>
                  <a:pt x="615970" y="18648"/>
                  <a:pt x="616572" y="19851"/>
                </a:cubicBezTo>
                <a:cubicBezTo>
                  <a:pt x="616572" y="19851"/>
                  <a:pt x="616572" y="19851"/>
                  <a:pt x="629806" y="39100"/>
                </a:cubicBezTo>
                <a:cubicBezTo>
                  <a:pt x="631009" y="40303"/>
                  <a:pt x="632212" y="40904"/>
                  <a:pt x="634016" y="40904"/>
                </a:cubicBezTo>
                <a:cubicBezTo>
                  <a:pt x="634016" y="40904"/>
                  <a:pt x="634016" y="40904"/>
                  <a:pt x="650859" y="37295"/>
                </a:cubicBezTo>
                <a:cubicBezTo>
                  <a:pt x="652062" y="37295"/>
                  <a:pt x="653266" y="36092"/>
                  <a:pt x="653266" y="34889"/>
                </a:cubicBezTo>
                <a:cubicBezTo>
                  <a:pt x="653266" y="34889"/>
                  <a:pt x="653266" y="34889"/>
                  <a:pt x="659281" y="12031"/>
                </a:cubicBezTo>
                <a:cubicBezTo>
                  <a:pt x="659281" y="10828"/>
                  <a:pt x="661085" y="9625"/>
                  <a:pt x="662289" y="9023"/>
                </a:cubicBezTo>
                <a:cubicBezTo>
                  <a:pt x="662289" y="9023"/>
                  <a:pt x="662289" y="9023"/>
                  <a:pt x="679733" y="6617"/>
                </a:cubicBezTo>
                <a:cubicBezTo>
                  <a:pt x="680936" y="6617"/>
                  <a:pt x="682741" y="7219"/>
                  <a:pt x="683342" y="8422"/>
                </a:cubicBezTo>
                <a:cubicBezTo>
                  <a:pt x="683342" y="8422"/>
                  <a:pt x="683342" y="8422"/>
                  <a:pt x="695373" y="28874"/>
                </a:cubicBezTo>
                <a:cubicBezTo>
                  <a:pt x="695974" y="30077"/>
                  <a:pt x="697779" y="30678"/>
                  <a:pt x="698982" y="30678"/>
                </a:cubicBezTo>
                <a:cubicBezTo>
                  <a:pt x="698982" y="30678"/>
                  <a:pt x="698982" y="30678"/>
                  <a:pt x="715825" y="28874"/>
                </a:cubicBezTo>
                <a:cubicBezTo>
                  <a:pt x="717028" y="28874"/>
                  <a:pt x="718833" y="27671"/>
                  <a:pt x="718833" y="26468"/>
                </a:cubicBezTo>
                <a:cubicBezTo>
                  <a:pt x="718833" y="26468"/>
                  <a:pt x="718833" y="26468"/>
                  <a:pt x="726653" y="4211"/>
                </a:cubicBezTo>
                <a:cubicBezTo>
                  <a:pt x="727254" y="3008"/>
                  <a:pt x="728457" y="1805"/>
                  <a:pt x="729660" y="1805"/>
                </a:cubicBezTo>
                <a:cubicBezTo>
                  <a:pt x="729660" y="1805"/>
                  <a:pt x="729660" y="1805"/>
                  <a:pt x="747706" y="602"/>
                </a:cubicBezTo>
                <a:cubicBezTo>
                  <a:pt x="748909" y="602"/>
                  <a:pt x="750714" y="1805"/>
                  <a:pt x="751315" y="3008"/>
                </a:cubicBezTo>
                <a:cubicBezTo>
                  <a:pt x="751315" y="3008"/>
                  <a:pt x="751315" y="3008"/>
                  <a:pt x="760940" y="24061"/>
                </a:cubicBezTo>
                <a:cubicBezTo>
                  <a:pt x="761542" y="25264"/>
                  <a:pt x="763346" y="26468"/>
                  <a:pt x="764549" y="26468"/>
                </a:cubicBezTo>
                <a:cubicBezTo>
                  <a:pt x="764549" y="26468"/>
                  <a:pt x="764549" y="26468"/>
                  <a:pt x="781994" y="25866"/>
                </a:cubicBezTo>
                <a:cubicBezTo>
                  <a:pt x="783197" y="25866"/>
                  <a:pt x="784400" y="25264"/>
                  <a:pt x="785001" y="24061"/>
                </a:cubicBezTo>
                <a:cubicBezTo>
                  <a:pt x="785001" y="24061"/>
                  <a:pt x="785001" y="24061"/>
                  <a:pt x="794626" y="2406"/>
                </a:cubicBezTo>
                <a:cubicBezTo>
                  <a:pt x="795227" y="1203"/>
                  <a:pt x="796430" y="0"/>
                  <a:pt x="798235"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4086258" y="1989538"/>
            <a:ext cx="1562784" cy="1562782"/>
          </a:xfrm>
          <a:custGeom>
            <a:avLst/>
            <a:gdLst>
              <a:gd name="connsiteX0" fmla="*/ 798235 w 1562784"/>
              <a:gd name="connsiteY0" fmla="*/ 0 h 1562782"/>
              <a:gd name="connsiteX1" fmla="*/ 815680 w 1562784"/>
              <a:gd name="connsiteY1" fmla="*/ 602 h 1562782"/>
              <a:gd name="connsiteX2" fmla="*/ 819289 w 1562784"/>
              <a:gd name="connsiteY2" fmla="*/ 3008 h 1562782"/>
              <a:gd name="connsiteX3" fmla="*/ 827109 w 1562784"/>
              <a:gd name="connsiteY3" fmla="*/ 25264 h 1562782"/>
              <a:gd name="connsiteX4" fmla="*/ 830718 w 1562784"/>
              <a:gd name="connsiteY4" fmla="*/ 27671 h 1562782"/>
              <a:gd name="connsiteX5" fmla="*/ 847561 w 1562784"/>
              <a:gd name="connsiteY5" fmla="*/ 28874 h 1562782"/>
              <a:gd name="connsiteX6" fmla="*/ 851170 w 1562784"/>
              <a:gd name="connsiteY6" fmla="*/ 27069 h 1562782"/>
              <a:gd name="connsiteX7" fmla="*/ 862599 w 1562784"/>
              <a:gd name="connsiteY7" fmla="*/ 6617 h 1562782"/>
              <a:gd name="connsiteX8" fmla="*/ 866208 w 1562784"/>
              <a:gd name="connsiteY8" fmla="*/ 4812 h 1562782"/>
              <a:gd name="connsiteX9" fmla="*/ 883653 w 1562784"/>
              <a:gd name="connsiteY9" fmla="*/ 6617 h 1562782"/>
              <a:gd name="connsiteX10" fmla="*/ 886661 w 1562784"/>
              <a:gd name="connsiteY10" fmla="*/ 9625 h 1562782"/>
              <a:gd name="connsiteX11" fmla="*/ 893277 w 1562784"/>
              <a:gd name="connsiteY11" fmla="*/ 31881 h 1562782"/>
              <a:gd name="connsiteX12" fmla="*/ 896285 w 1562784"/>
              <a:gd name="connsiteY12" fmla="*/ 34889 h 1562782"/>
              <a:gd name="connsiteX13" fmla="*/ 913128 w 1562784"/>
              <a:gd name="connsiteY13" fmla="*/ 37897 h 1562782"/>
              <a:gd name="connsiteX14" fmla="*/ 916737 w 1562784"/>
              <a:gd name="connsiteY14" fmla="*/ 36092 h 1562782"/>
              <a:gd name="connsiteX15" fmla="*/ 929971 w 1562784"/>
              <a:gd name="connsiteY15" fmla="*/ 16242 h 1562782"/>
              <a:gd name="connsiteX16" fmla="*/ 933580 w 1562784"/>
              <a:gd name="connsiteY16" fmla="*/ 15038 h 1562782"/>
              <a:gd name="connsiteX17" fmla="*/ 951025 w 1562784"/>
              <a:gd name="connsiteY17" fmla="*/ 18648 h 1562782"/>
              <a:gd name="connsiteX18" fmla="*/ 954032 w 1562784"/>
              <a:gd name="connsiteY18" fmla="*/ 21655 h 1562782"/>
              <a:gd name="connsiteX19" fmla="*/ 957642 w 1562784"/>
              <a:gd name="connsiteY19" fmla="*/ 44514 h 1562782"/>
              <a:gd name="connsiteX20" fmla="*/ 960649 w 1562784"/>
              <a:gd name="connsiteY20" fmla="*/ 47521 h 1562782"/>
              <a:gd name="connsiteX21" fmla="*/ 977492 w 1562784"/>
              <a:gd name="connsiteY21" fmla="*/ 51732 h 1562782"/>
              <a:gd name="connsiteX22" fmla="*/ 981101 w 1562784"/>
              <a:gd name="connsiteY22" fmla="*/ 50529 h 1562782"/>
              <a:gd name="connsiteX23" fmla="*/ 996140 w 1562784"/>
              <a:gd name="connsiteY23" fmla="*/ 32483 h 1562782"/>
              <a:gd name="connsiteX24" fmla="*/ 999749 w 1562784"/>
              <a:gd name="connsiteY24" fmla="*/ 31280 h 1562782"/>
              <a:gd name="connsiteX25" fmla="*/ 1016592 w 1562784"/>
              <a:gd name="connsiteY25" fmla="*/ 36694 h 1562782"/>
              <a:gd name="connsiteX26" fmla="*/ 1019599 w 1562784"/>
              <a:gd name="connsiteY26" fmla="*/ 39701 h 1562782"/>
              <a:gd name="connsiteX27" fmla="*/ 1021404 w 1562784"/>
              <a:gd name="connsiteY27" fmla="*/ 63161 h 1562782"/>
              <a:gd name="connsiteX28" fmla="*/ 1023810 w 1562784"/>
              <a:gd name="connsiteY28" fmla="*/ 66169 h 1562782"/>
              <a:gd name="connsiteX29" fmla="*/ 1040052 w 1562784"/>
              <a:gd name="connsiteY29" fmla="*/ 71582 h 1562782"/>
              <a:gd name="connsiteX30" fmla="*/ 1044262 w 1562784"/>
              <a:gd name="connsiteY30" fmla="*/ 70981 h 1562782"/>
              <a:gd name="connsiteX31" fmla="*/ 1060504 w 1562784"/>
              <a:gd name="connsiteY31" fmla="*/ 54138 h 1562782"/>
              <a:gd name="connsiteX32" fmla="*/ 1064113 w 1562784"/>
              <a:gd name="connsiteY32" fmla="*/ 52935 h 1562782"/>
              <a:gd name="connsiteX33" fmla="*/ 1080956 w 1562784"/>
              <a:gd name="connsiteY33" fmla="*/ 59552 h 1562782"/>
              <a:gd name="connsiteX34" fmla="*/ 1083362 w 1562784"/>
              <a:gd name="connsiteY34" fmla="*/ 63161 h 1562782"/>
              <a:gd name="connsiteX35" fmla="*/ 1083362 w 1562784"/>
              <a:gd name="connsiteY35" fmla="*/ 86621 h 1562782"/>
              <a:gd name="connsiteX36" fmla="*/ 1085167 w 1562784"/>
              <a:gd name="connsiteY36" fmla="*/ 90230 h 1562782"/>
              <a:gd name="connsiteX37" fmla="*/ 1100806 w 1562784"/>
              <a:gd name="connsiteY37" fmla="*/ 96847 h 1562782"/>
              <a:gd name="connsiteX38" fmla="*/ 1105017 w 1562784"/>
              <a:gd name="connsiteY38" fmla="*/ 96245 h 1562782"/>
              <a:gd name="connsiteX39" fmla="*/ 1122462 w 1562784"/>
              <a:gd name="connsiteY39" fmla="*/ 81207 h 1562782"/>
              <a:gd name="connsiteX40" fmla="*/ 1126672 w 1562784"/>
              <a:gd name="connsiteY40" fmla="*/ 80606 h 1562782"/>
              <a:gd name="connsiteX41" fmla="*/ 1142914 w 1562784"/>
              <a:gd name="connsiteY41" fmla="*/ 88425 h 1562782"/>
              <a:gd name="connsiteX42" fmla="*/ 1144718 w 1562784"/>
              <a:gd name="connsiteY42" fmla="*/ 92035 h 1562782"/>
              <a:gd name="connsiteX43" fmla="*/ 1142914 w 1562784"/>
              <a:gd name="connsiteY43" fmla="*/ 115494 h 1562782"/>
              <a:gd name="connsiteX44" fmla="*/ 1144718 w 1562784"/>
              <a:gd name="connsiteY44" fmla="*/ 119104 h 1562782"/>
              <a:gd name="connsiteX45" fmla="*/ 1159757 w 1562784"/>
              <a:gd name="connsiteY45" fmla="*/ 127525 h 1562782"/>
              <a:gd name="connsiteX46" fmla="*/ 1163366 w 1562784"/>
              <a:gd name="connsiteY46" fmla="*/ 127525 h 1562782"/>
              <a:gd name="connsiteX47" fmla="*/ 1182615 w 1562784"/>
              <a:gd name="connsiteY47" fmla="*/ 113690 h 1562782"/>
              <a:gd name="connsiteX48" fmla="*/ 1186224 w 1562784"/>
              <a:gd name="connsiteY48" fmla="*/ 113088 h 1562782"/>
              <a:gd name="connsiteX49" fmla="*/ 1201864 w 1562784"/>
              <a:gd name="connsiteY49" fmla="*/ 122713 h 1562782"/>
              <a:gd name="connsiteX50" fmla="*/ 1203067 w 1562784"/>
              <a:gd name="connsiteY50" fmla="*/ 126322 h 1562782"/>
              <a:gd name="connsiteX51" fmla="*/ 1199458 w 1562784"/>
              <a:gd name="connsiteY51" fmla="*/ 149782 h 1562782"/>
              <a:gd name="connsiteX52" fmla="*/ 1200661 w 1562784"/>
              <a:gd name="connsiteY52" fmla="*/ 153391 h 1562782"/>
              <a:gd name="connsiteX53" fmla="*/ 1215098 w 1562784"/>
              <a:gd name="connsiteY53" fmla="*/ 163015 h 1562782"/>
              <a:gd name="connsiteX54" fmla="*/ 1219309 w 1562784"/>
              <a:gd name="connsiteY54" fmla="*/ 163015 h 1562782"/>
              <a:gd name="connsiteX55" fmla="*/ 1239159 w 1562784"/>
              <a:gd name="connsiteY55" fmla="*/ 150985 h 1562782"/>
              <a:gd name="connsiteX56" fmla="*/ 1243370 w 1562784"/>
              <a:gd name="connsiteY56" fmla="*/ 150985 h 1562782"/>
              <a:gd name="connsiteX57" fmla="*/ 1257807 w 1562784"/>
              <a:gd name="connsiteY57" fmla="*/ 161812 h 1562782"/>
              <a:gd name="connsiteX58" fmla="*/ 1259010 w 1562784"/>
              <a:gd name="connsiteY58" fmla="*/ 165422 h 1562782"/>
              <a:gd name="connsiteX59" fmla="*/ 1252994 w 1562784"/>
              <a:gd name="connsiteY59" fmla="*/ 188280 h 1562782"/>
              <a:gd name="connsiteX60" fmla="*/ 1254198 w 1562784"/>
              <a:gd name="connsiteY60" fmla="*/ 192491 h 1562782"/>
              <a:gd name="connsiteX61" fmla="*/ 1267431 w 1562784"/>
              <a:gd name="connsiteY61" fmla="*/ 203318 h 1562782"/>
              <a:gd name="connsiteX62" fmla="*/ 1271040 w 1562784"/>
              <a:gd name="connsiteY62" fmla="*/ 203318 h 1562782"/>
              <a:gd name="connsiteX63" fmla="*/ 1292696 w 1562784"/>
              <a:gd name="connsiteY63" fmla="*/ 193092 h 1562782"/>
              <a:gd name="connsiteX64" fmla="*/ 1296305 w 1562784"/>
              <a:gd name="connsiteY64" fmla="*/ 193694 h 1562782"/>
              <a:gd name="connsiteX65" fmla="*/ 1309539 w 1562784"/>
              <a:gd name="connsiteY65" fmla="*/ 205724 h 1562782"/>
              <a:gd name="connsiteX66" fmla="*/ 1310742 w 1562784"/>
              <a:gd name="connsiteY66" fmla="*/ 209334 h 1562782"/>
              <a:gd name="connsiteX67" fmla="*/ 1302922 w 1562784"/>
              <a:gd name="connsiteY67" fmla="*/ 231590 h 1562782"/>
              <a:gd name="connsiteX68" fmla="*/ 1303523 w 1562784"/>
              <a:gd name="connsiteY68" fmla="*/ 235801 h 1562782"/>
              <a:gd name="connsiteX69" fmla="*/ 1316155 w 1562784"/>
              <a:gd name="connsiteY69" fmla="*/ 247832 h 1562782"/>
              <a:gd name="connsiteX70" fmla="*/ 1319765 w 1562784"/>
              <a:gd name="connsiteY70" fmla="*/ 248433 h 1562782"/>
              <a:gd name="connsiteX71" fmla="*/ 1342021 w 1562784"/>
              <a:gd name="connsiteY71" fmla="*/ 240012 h 1562782"/>
              <a:gd name="connsiteX72" fmla="*/ 1345631 w 1562784"/>
              <a:gd name="connsiteY72" fmla="*/ 240613 h 1562782"/>
              <a:gd name="connsiteX73" fmla="*/ 1357661 w 1562784"/>
              <a:gd name="connsiteY73" fmla="*/ 253847 h 1562782"/>
              <a:gd name="connsiteX74" fmla="*/ 1358263 w 1562784"/>
              <a:gd name="connsiteY74" fmla="*/ 258058 h 1562782"/>
              <a:gd name="connsiteX75" fmla="*/ 1348638 w 1562784"/>
              <a:gd name="connsiteY75" fmla="*/ 279111 h 1562782"/>
              <a:gd name="connsiteX76" fmla="*/ 1349240 w 1562784"/>
              <a:gd name="connsiteY76" fmla="*/ 283322 h 1562782"/>
              <a:gd name="connsiteX77" fmla="*/ 1360669 w 1562784"/>
              <a:gd name="connsiteY77" fmla="*/ 295954 h 1562782"/>
              <a:gd name="connsiteX78" fmla="*/ 1364278 w 1562784"/>
              <a:gd name="connsiteY78" fmla="*/ 297157 h 1562782"/>
              <a:gd name="connsiteX79" fmla="*/ 1387136 w 1562784"/>
              <a:gd name="connsiteY79" fmla="*/ 291142 h 1562782"/>
              <a:gd name="connsiteX80" fmla="*/ 1390746 w 1562784"/>
              <a:gd name="connsiteY80" fmla="*/ 292345 h 1562782"/>
              <a:gd name="connsiteX81" fmla="*/ 1401573 w 1562784"/>
              <a:gd name="connsiteY81" fmla="*/ 306180 h 1562782"/>
              <a:gd name="connsiteX82" fmla="*/ 1402175 w 1562784"/>
              <a:gd name="connsiteY82" fmla="*/ 310391 h 1562782"/>
              <a:gd name="connsiteX83" fmla="*/ 1390144 w 1562784"/>
              <a:gd name="connsiteY83" fmla="*/ 330843 h 1562782"/>
              <a:gd name="connsiteX84" fmla="*/ 1390746 w 1562784"/>
              <a:gd name="connsiteY84" fmla="*/ 334452 h 1562782"/>
              <a:gd name="connsiteX85" fmla="*/ 1400370 w 1562784"/>
              <a:gd name="connsiteY85" fmla="*/ 348288 h 1562782"/>
              <a:gd name="connsiteX86" fmla="*/ 1403979 w 1562784"/>
              <a:gd name="connsiteY86" fmla="*/ 350092 h 1562782"/>
              <a:gd name="connsiteX87" fmla="*/ 1427439 w 1562784"/>
              <a:gd name="connsiteY87" fmla="*/ 345280 h 1562782"/>
              <a:gd name="connsiteX88" fmla="*/ 1431048 w 1562784"/>
              <a:gd name="connsiteY88" fmla="*/ 347085 h 1562782"/>
              <a:gd name="connsiteX89" fmla="*/ 1440673 w 1562784"/>
              <a:gd name="connsiteY89" fmla="*/ 362123 h 1562782"/>
              <a:gd name="connsiteX90" fmla="*/ 1440673 w 1562784"/>
              <a:gd name="connsiteY90" fmla="*/ 365732 h 1562782"/>
              <a:gd name="connsiteX91" fmla="*/ 1427439 w 1562784"/>
              <a:gd name="connsiteY91" fmla="*/ 385583 h 1562782"/>
              <a:gd name="connsiteX92" fmla="*/ 1426838 w 1562784"/>
              <a:gd name="connsiteY92" fmla="*/ 389192 h 1562782"/>
              <a:gd name="connsiteX93" fmla="*/ 1435861 w 1562784"/>
              <a:gd name="connsiteY93" fmla="*/ 404230 h 1562782"/>
              <a:gd name="connsiteX94" fmla="*/ 1439470 w 1562784"/>
              <a:gd name="connsiteY94" fmla="*/ 406035 h 1562782"/>
              <a:gd name="connsiteX95" fmla="*/ 1462930 w 1562784"/>
              <a:gd name="connsiteY95" fmla="*/ 403629 h 1562782"/>
              <a:gd name="connsiteX96" fmla="*/ 1466539 w 1562784"/>
              <a:gd name="connsiteY96" fmla="*/ 405433 h 1562782"/>
              <a:gd name="connsiteX97" fmla="*/ 1474960 w 1562784"/>
              <a:gd name="connsiteY97" fmla="*/ 421073 h 1562782"/>
              <a:gd name="connsiteX98" fmla="*/ 1474359 w 1562784"/>
              <a:gd name="connsiteY98" fmla="*/ 425284 h 1562782"/>
              <a:gd name="connsiteX99" fmla="*/ 1459320 w 1562784"/>
              <a:gd name="connsiteY99" fmla="*/ 443330 h 1562782"/>
              <a:gd name="connsiteX100" fmla="*/ 1458719 w 1562784"/>
              <a:gd name="connsiteY100" fmla="*/ 446939 h 1562782"/>
              <a:gd name="connsiteX101" fmla="*/ 1466539 w 1562784"/>
              <a:gd name="connsiteY101" fmla="*/ 462579 h 1562782"/>
              <a:gd name="connsiteX102" fmla="*/ 1469546 w 1562784"/>
              <a:gd name="connsiteY102" fmla="*/ 464985 h 1562782"/>
              <a:gd name="connsiteX103" fmla="*/ 1493006 w 1562784"/>
              <a:gd name="connsiteY103" fmla="*/ 464383 h 1562782"/>
              <a:gd name="connsiteX104" fmla="*/ 1496616 w 1562784"/>
              <a:gd name="connsiteY104" fmla="*/ 466188 h 1562782"/>
              <a:gd name="connsiteX105" fmla="*/ 1503834 w 1562784"/>
              <a:gd name="connsiteY105" fmla="*/ 483031 h 1562782"/>
              <a:gd name="connsiteX106" fmla="*/ 1502631 w 1562784"/>
              <a:gd name="connsiteY106" fmla="*/ 486640 h 1562782"/>
              <a:gd name="connsiteX107" fmla="*/ 1486389 w 1562784"/>
              <a:gd name="connsiteY107" fmla="*/ 503483 h 1562782"/>
              <a:gd name="connsiteX108" fmla="*/ 1485186 w 1562784"/>
              <a:gd name="connsiteY108" fmla="*/ 507694 h 1562782"/>
              <a:gd name="connsiteX109" fmla="*/ 1491202 w 1562784"/>
              <a:gd name="connsiteY109" fmla="*/ 523334 h 1562782"/>
              <a:gd name="connsiteX110" fmla="*/ 1494811 w 1562784"/>
              <a:gd name="connsiteY110" fmla="*/ 525740 h 1562782"/>
              <a:gd name="connsiteX111" fmla="*/ 1518271 w 1562784"/>
              <a:gd name="connsiteY111" fmla="*/ 527544 h 1562782"/>
              <a:gd name="connsiteX112" fmla="*/ 1521278 w 1562784"/>
              <a:gd name="connsiteY112" fmla="*/ 529950 h 1562782"/>
              <a:gd name="connsiteX113" fmla="*/ 1526692 w 1562784"/>
              <a:gd name="connsiteY113" fmla="*/ 546793 h 1562782"/>
              <a:gd name="connsiteX114" fmla="*/ 1526091 w 1562784"/>
              <a:gd name="connsiteY114" fmla="*/ 551004 h 1562782"/>
              <a:gd name="connsiteX115" fmla="*/ 1508045 w 1562784"/>
              <a:gd name="connsiteY115" fmla="*/ 566042 h 1562782"/>
              <a:gd name="connsiteX116" fmla="*/ 1506842 w 1562784"/>
              <a:gd name="connsiteY116" fmla="*/ 569652 h 1562782"/>
              <a:gd name="connsiteX117" fmla="*/ 1511052 w 1562784"/>
              <a:gd name="connsiteY117" fmla="*/ 586495 h 1562782"/>
              <a:gd name="connsiteX118" fmla="*/ 1514060 w 1562784"/>
              <a:gd name="connsiteY118" fmla="*/ 588901 h 1562782"/>
              <a:gd name="connsiteX119" fmla="*/ 1537520 w 1562784"/>
              <a:gd name="connsiteY119" fmla="*/ 592510 h 1562782"/>
              <a:gd name="connsiteX120" fmla="*/ 1540527 w 1562784"/>
              <a:gd name="connsiteY120" fmla="*/ 595518 h 1562782"/>
              <a:gd name="connsiteX121" fmla="*/ 1544738 w 1562784"/>
              <a:gd name="connsiteY121" fmla="*/ 612962 h 1562782"/>
              <a:gd name="connsiteX122" fmla="*/ 1542934 w 1562784"/>
              <a:gd name="connsiteY122" fmla="*/ 616571 h 1562782"/>
              <a:gd name="connsiteX123" fmla="*/ 1523685 w 1562784"/>
              <a:gd name="connsiteY123" fmla="*/ 630406 h 1562782"/>
              <a:gd name="connsiteX124" fmla="*/ 1522481 w 1562784"/>
              <a:gd name="connsiteY124" fmla="*/ 634016 h 1562782"/>
              <a:gd name="connsiteX125" fmla="*/ 1525489 w 1562784"/>
              <a:gd name="connsiteY125" fmla="*/ 650859 h 1562782"/>
              <a:gd name="connsiteX126" fmla="*/ 1528497 w 1562784"/>
              <a:gd name="connsiteY126" fmla="*/ 653866 h 1562782"/>
              <a:gd name="connsiteX127" fmla="*/ 1551355 w 1562784"/>
              <a:gd name="connsiteY127" fmla="*/ 659280 h 1562782"/>
              <a:gd name="connsiteX128" fmla="*/ 1553761 w 1562784"/>
              <a:gd name="connsiteY128" fmla="*/ 662288 h 1562782"/>
              <a:gd name="connsiteX129" fmla="*/ 1556167 w 1562784"/>
              <a:gd name="connsiteY129" fmla="*/ 679732 h 1562782"/>
              <a:gd name="connsiteX130" fmla="*/ 1554363 w 1562784"/>
              <a:gd name="connsiteY130" fmla="*/ 683341 h 1562782"/>
              <a:gd name="connsiteX131" fmla="*/ 1534512 w 1562784"/>
              <a:gd name="connsiteY131" fmla="*/ 695372 h 1562782"/>
              <a:gd name="connsiteX132" fmla="*/ 1532106 w 1562784"/>
              <a:gd name="connsiteY132" fmla="*/ 698981 h 1562782"/>
              <a:gd name="connsiteX133" fmla="*/ 1533911 w 1562784"/>
              <a:gd name="connsiteY133" fmla="*/ 715824 h 1562782"/>
              <a:gd name="connsiteX134" fmla="*/ 1536317 w 1562784"/>
              <a:gd name="connsiteY134" fmla="*/ 719433 h 1562782"/>
              <a:gd name="connsiteX135" fmla="*/ 1559175 w 1562784"/>
              <a:gd name="connsiteY135" fmla="*/ 726652 h 1562782"/>
              <a:gd name="connsiteX136" fmla="*/ 1561581 w 1562784"/>
              <a:gd name="connsiteY136" fmla="*/ 730261 h 1562782"/>
              <a:gd name="connsiteX137" fmla="*/ 1562183 w 1562784"/>
              <a:gd name="connsiteY137" fmla="*/ 747705 h 1562782"/>
              <a:gd name="connsiteX138" fmla="*/ 1560378 w 1562784"/>
              <a:gd name="connsiteY138" fmla="*/ 751315 h 1562782"/>
              <a:gd name="connsiteX139" fmla="*/ 1538723 w 1562784"/>
              <a:gd name="connsiteY139" fmla="*/ 761541 h 1562782"/>
              <a:gd name="connsiteX140" fmla="*/ 1536918 w 1562784"/>
              <a:gd name="connsiteY140" fmla="*/ 764548 h 1562782"/>
              <a:gd name="connsiteX141" fmla="*/ 1536918 w 1562784"/>
              <a:gd name="connsiteY141" fmla="*/ 781993 h 1562782"/>
              <a:gd name="connsiteX142" fmla="*/ 1539324 w 1562784"/>
              <a:gd name="connsiteY142" fmla="*/ 785000 h 1562782"/>
              <a:gd name="connsiteX143" fmla="*/ 1560980 w 1562784"/>
              <a:gd name="connsiteY143" fmla="*/ 794625 h 1562782"/>
              <a:gd name="connsiteX144" fmla="*/ 1562784 w 1562784"/>
              <a:gd name="connsiteY144" fmla="*/ 798234 h 1562782"/>
              <a:gd name="connsiteX145" fmla="*/ 1562183 w 1562784"/>
              <a:gd name="connsiteY145" fmla="*/ 816280 h 1562782"/>
              <a:gd name="connsiteX146" fmla="*/ 1559777 w 1562784"/>
              <a:gd name="connsiteY146" fmla="*/ 819288 h 1562782"/>
              <a:gd name="connsiteX147" fmla="*/ 1537520 w 1562784"/>
              <a:gd name="connsiteY147" fmla="*/ 827709 h 1562782"/>
              <a:gd name="connsiteX148" fmla="*/ 1535114 w 1562784"/>
              <a:gd name="connsiteY148" fmla="*/ 830717 h 1562782"/>
              <a:gd name="connsiteX149" fmla="*/ 1533911 w 1562784"/>
              <a:gd name="connsiteY149" fmla="*/ 847560 h 1562782"/>
              <a:gd name="connsiteX150" fmla="*/ 1535715 w 1562784"/>
              <a:gd name="connsiteY150" fmla="*/ 851169 h 1562782"/>
              <a:gd name="connsiteX151" fmla="*/ 1556769 w 1562784"/>
              <a:gd name="connsiteY151" fmla="*/ 862598 h 1562782"/>
              <a:gd name="connsiteX152" fmla="*/ 1558573 w 1562784"/>
              <a:gd name="connsiteY152" fmla="*/ 866207 h 1562782"/>
              <a:gd name="connsiteX153" fmla="*/ 1556167 w 1562784"/>
              <a:gd name="connsiteY153" fmla="*/ 884253 h 1562782"/>
              <a:gd name="connsiteX154" fmla="*/ 1553761 w 1562784"/>
              <a:gd name="connsiteY154" fmla="*/ 887261 h 1562782"/>
              <a:gd name="connsiteX155" fmla="*/ 1530903 w 1562784"/>
              <a:gd name="connsiteY155" fmla="*/ 893276 h 1562782"/>
              <a:gd name="connsiteX156" fmla="*/ 1528497 w 1562784"/>
              <a:gd name="connsiteY156" fmla="*/ 896284 h 1562782"/>
              <a:gd name="connsiteX157" fmla="*/ 1525489 w 1562784"/>
              <a:gd name="connsiteY157" fmla="*/ 913127 h 1562782"/>
              <a:gd name="connsiteX158" fmla="*/ 1527294 w 1562784"/>
              <a:gd name="connsiteY158" fmla="*/ 916736 h 1562782"/>
              <a:gd name="connsiteX159" fmla="*/ 1546543 w 1562784"/>
              <a:gd name="connsiteY159" fmla="*/ 929970 h 1562782"/>
              <a:gd name="connsiteX160" fmla="*/ 1548347 w 1562784"/>
              <a:gd name="connsiteY160" fmla="*/ 933579 h 1562782"/>
              <a:gd name="connsiteX161" fmla="*/ 1544137 w 1562784"/>
              <a:gd name="connsiteY161" fmla="*/ 951023 h 1562782"/>
              <a:gd name="connsiteX162" fmla="*/ 1541731 w 1562784"/>
              <a:gd name="connsiteY162" fmla="*/ 954031 h 1562782"/>
              <a:gd name="connsiteX163" fmla="*/ 1518271 w 1562784"/>
              <a:gd name="connsiteY163" fmla="*/ 958242 h 1562782"/>
              <a:gd name="connsiteX164" fmla="*/ 1515263 w 1562784"/>
              <a:gd name="connsiteY164" fmla="*/ 960648 h 1562782"/>
              <a:gd name="connsiteX165" fmla="*/ 1511052 w 1562784"/>
              <a:gd name="connsiteY165" fmla="*/ 977491 h 1562782"/>
              <a:gd name="connsiteX166" fmla="*/ 1512255 w 1562784"/>
              <a:gd name="connsiteY166" fmla="*/ 981100 h 1562782"/>
              <a:gd name="connsiteX167" fmla="*/ 1530903 w 1562784"/>
              <a:gd name="connsiteY167" fmla="*/ 996138 h 1562782"/>
              <a:gd name="connsiteX168" fmla="*/ 1532106 w 1562784"/>
              <a:gd name="connsiteY168" fmla="*/ 999748 h 1562782"/>
              <a:gd name="connsiteX169" fmla="*/ 1526692 w 1562784"/>
              <a:gd name="connsiteY169" fmla="*/ 1017192 h 1562782"/>
              <a:gd name="connsiteX170" fmla="*/ 1523685 w 1562784"/>
              <a:gd name="connsiteY170" fmla="*/ 1019598 h 1562782"/>
              <a:gd name="connsiteX171" fmla="*/ 1500225 w 1562784"/>
              <a:gd name="connsiteY171" fmla="*/ 1021403 h 1562782"/>
              <a:gd name="connsiteX172" fmla="*/ 1497217 w 1562784"/>
              <a:gd name="connsiteY172" fmla="*/ 1023809 h 1562782"/>
              <a:gd name="connsiteX173" fmla="*/ 1491202 w 1562784"/>
              <a:gd name="connsiteY173" fmla="*/ 1040050 h 1562782"/>
              <a:gd name="connsiteX174" fmla="*/ 1492405 w 1562784"/>
              <a:gd name="connsiteY174" fmla="*/ 1044261 h 1562782"/>
              <a:gd name="connsiteX175" fmla="*/ 1509248 w 1562784"/>
              <a:gd name="connsiteY175" fmla="*/ 1060502 h 1562782"/>
              <a:gd name="connsiteX176" fmla="*/ 1509849 w 1562784"/>
              <a:gd name="connsiteY176" fmla="*/ 1064713 h 1562782"/>
              <a:gd name="connsiteX177" fmla="*/ 1503232 w 1562784"/>
              <a:gd name="connsiteY177" fmla="*/ 1080954 h 1562782"/>
              <a:gd name="connsiteX178" fmla="*/ 1500225 w 1562784"/>
              <a:gd name="connsiteY178" fmla="*/ 1083361 h 1562782"/>
              <a:gd name="connsiteX179" fmla="*/ 1476765 w 1562784"/>
              <a:gd name="connsiteY179" fmla="*/ 1083361 h 1562782"/>
              <a:gd name="connsiteX180" fmla="*/ 1473156 w 1562784"/>
              <a:gd name="connsiteY180" fmla="*/ 1085767 h 1562782"/>
              <a:gd name="connsiteX181" fmla="*/ 1465937 w 1562784"/>
              <a:gd name="connsiteY181" fmla="*/ 1101407 h 1562782"/>
              <a:gd name="connsiteX182" fmla="*/ 1466539 w 1562784"/>
              <a:gd name="connsiteY182" fmla="*/ 1105016 h 1562782"/>
              <a:gd name="connsiteX183" fmla="*/ 1482179 w 1562784"/>
              <a:gd name="connsiteY183" fmla="*/ 1123062 h 1562782"/>
              <a:gd name="connsiteX184" fmla="*/ 1482780 w 1562784"/>
              <a:gd name="connsiteY184" fmla="*/ 1126671 h 1562782"/>
              <a:gd name="connsiteX185" fmla="*/ 1474359 w 1562784"/>
              <a:gd name="connsiteY185" fmla="*/ 1142912 h 1562782"/>
              <a:gd name="connsiteX186" fmla="*/ 1470750 w 1562784"/>
              <a:gd name="connsiteY186" fmla="*/ 1144717 h 1562782"/>
              <a:gd name="connsiteX187" fmla="*/ 1447290 w 1562784"/>
              <a:gd name="connsiteY187" fmla="*/ 1142912 h 1562782"/>
              <a:gd name="connsiteX188" fmla="*/ 1444282 w 1562784"/>
              <a:gd name="connsiteY188" fmla="*/ 1144717 h 1562782"/>
              <a:gd name="connsiteX189" fmla="*/ 1435861 w 1562784"/>
              <a:gd name="connsiteY189" fmla="*/ 1159755 h 1562782"/>
              <a:gd name="connsiteX190" fmla="*/ 1435861 w 1562784"/>
              <a:gd name="connsiteY190" fmla="*/ 1163364 h 1562782"/>
              <a:gd name="connsiteX191" fmla="*/ 1449696 w 1562784"/>
              <a:gd name="connsiteY191" fmla="*/ 1182614 h 1562782"/>
              <a:gd name="connsiteX192" fmla="*/ 1449696 w 1562784"/>
              <a:gd name="connsiteY192" fmla="*/ 1186824 h 1562782"/>
              <a:gd name="connsiteX193" fmla="*/ 1440673 w 1562784"/>
              <a:gd name="connsiteY193" fmla="*/ 1201863 h 1562782"/>
              <a:gd name="connsiteX194" fmla="*/ 1436462 w 1562784"/>
              <a:gd name="connsiteY194" fmla="*/ 1203667 h 1562782"/>
              <a:gd name="connsiteX195" fmla="*/ 1413604 w 1562784"/>
              <a:gd name="connsiteY195" fmla="*/ 1199456 h 1562782"/>
              <a:gd name="connsiteX196" fmla="*/ 1409995 w 1562784"/>
              <a:gd name="connsiteY196" fmla="*/ 1201261 h 1562782"/>
              <a:gd name="connsiteX197" fmla="*/ 1400370 w 1562784"/>
              <a:gd name="connsiteY197" fmla="*/ 1215096 h 1562782"/>
              <a:gd name="connsiteX198" fmla="*/ 1399769 w 1562784"/>
              <a:gd name="connsiteY198" fmla="*/ 1219307 h 1562782"/>
              <a:gd name="connsiteX199" fmla="*/ 1412401 w 1562784"/>
              <a:gd name="connsiteY199" fmla="*/ 1239158 h 1562782"/>
              <a:gd name="connsiteX200" fmla="*/ 1411799 w 1562784"/>
              <a:gd name="connsiteY200" fmla="*/ 1243368 h 1562782"/>
              <a:gd name="connsiteX201" fmla="*/ 1400972 w 1562784"/>
              <a:gd name="connsiteY201" fmla="*/ 1257805 h 1562782"/>
              <a:gd name="connsiteX202" fmla="*/ 1397362 w 1562784"/>
              <a:gd name="connsiteY202" fmla="*/ 1259008 h 1562782"/>
              <a:gd name="connsiteX203" fmla="*/ 1374504 w 1562784"/>
              <a:gd name="connsiteY203" fmla="*/ 1252993 h 1562782"/>
              <a:gd name="connsiteX204" fmla="*/ 1370895 w 1562784"/>
              <a:gd name="connsiteY204" fmla="*/ 1254196 h 1562782"/>
              <a:gd name="connsiteX205" fmla="*/ 1360067 w 1562784"/>
              <a:gd name="connsiteY205" fmla="*/ 1267430 h 1562782"/>
              <a:gd name="connsiteX206" fmla="*/ 1359466 w 1562784"/>
              <a:gd name="connsiteY206" fmla="*/ 1271640 h 1562782"/>
              <a:gd name="connsiteX207" fmla="*/ 1369692 w 1562784"/>
              <a:gd name="connsiteY207" fmla="*/ 1292694 h 1562782"/>
              <a:gd name="connsiteX208" fmla="*/ 1369090 w 1562784"/>
              <a:gd name="connsiteY208" fmla="*/ 1296303 h 1562782"/>
              <a:gd name="connsiteX209" fmla="*/ 1357661 w 1562784"/>
              <a:gd name="connsiteY209" fmla="*/ 1310138 h 1562782"/>
              <a:gd name="connsiteX210" fmla="*/ 1353451 w 1562784"/>
              <a:gd name="connsiteY210" fmla="*/ 1310740 h 1562782"/>
              <a:gd name="connsiteX211" fmla="*/ 1331194 w 1562784"/>
              <a:gd name="connsiteY211" fmla="*/ 1302920 h 1562782"/>
              <a:gd name="connsiteX212" fmla="*/ 1327585 w 1562784"/>
              <a:gd name="connsiteY212" fmla="*/ 1303522 h 1562782"/>
              <a:gd name="connsiteX213" fmla="*/ 1315554 w 1562784"/>
              <a:gd name="connsiteY213" fmla="*/ 1316154 h 1562782"/>
              <a:gd name="connsiteX214" fmla="*/ 1314351 w 1562784"/>
              <a:gd name="connsiteY214" fmla="*/ 1319763 h 1562782"/>
              <a:gd name="connsiteX215" fmla="*/ 1323374 w 1562784"/>
              <a:gd name="connsiteY215" fmla="*/ 1342020 h 1562782"/>
              <a:gd name="connsiteX216" fmla="*/ 1322171 w 1562784"/>
              <a:gd name="connsiteY216" fmla="*/ 1345629 h 1562782"/>
              <a:gd name="connsiteX217" fmla="*/ 1308937 w 1562784"/>
              <a:gd name="connsiteY217" fmla="*/ 1358261 h 1562782"/>
              <a:gd name="connsiteX218" fmla="*/ 1305328 w 1562784"/>
              <a:gd name="connsiteY218" fmla="*/ 1358863 h 1562782"/>
              <a:gd name="connsiteX219" fmla="*/ 1283673 w 1562784"/>
              <a:gd name="connsiteY219" fmla="*/ 1348637 h 1562782"/>
              <a:gd name="connsiteX220" fmla="*/ 1280063 w 1562784"/>
              <a:gd name="connsiteY220" fmla="*/ 1349238 h 1562782"/>
              <a:gd name="connsiteX221" fmla="*/ 1266830 w 1562784"/>
              <a:gd name="connsiteY221" fmla="*/ 1360667 h 1562782"/>
              <a:gd name="connsiteX222" fmla="*/ 1265627 w 1562784"/>
              <a:gd name="connsiteY222" fmla="*/ 1364276 h 1562782"/>
              <a:gd name="connsiteX223" fmla="*/ 1272244 w 1562784"/>
              <a:gd name="connsiteY223" fmla="*/ 1387135 h 1562782"/>
              <a:gd name="connsiteX224" fmla="*/ 1271040 w 1562784"/>
              <a:gd name="connsiteY224" fmla="*/ 1390744 h 1562782"/>
              <a:gd name="connsiteX225" fmla="*/ 1257205 w 1562784"/>
              <a:gd name="connsiteY225" fmla="*/ 1401571 h 1562782"/>
              <a:gd name="connsiteX226" fmla="*/ 1252994 w 1562784"/>
              <a:gd name="connsiteY226" fmla="*/ 1402173 h 1562782"/>
              <a:gd name="connsiteX227" fmla="*/ 1232542 w 1562784"/>
              <a:gd name="connsiteY227" fmla="*/ 1390142 h 1562782"/>
              <a:gd name="connsiteX228" fmla="*/ 1228332 w 1562784"/>
              <a:gd name="connsiteY228" fmla="*/ 1390744 h 1562782"/>
              <a:gd name="connsiteX229" fmla="*/ 1214496 w 1562784"/>
              <a:gd name="connsiteY229" fmla="*/ 1400368 h 1562782"/>
              <a:gd name="connsiteX230" fmla="*/ 1213293 w 1562784"/>
              <a:gd name="connsiteY230" fmla="*/ 1404579 h 1562782"/>
              <a:gd name="connsiteX231" fmla="*/ 1217504 w 1562784"/>
              <a:gd name="connsiteY231" fmla="*/ 1427437 h 1562782"/>
              <a:gd name="connsiteX232" fmla="*/ 1216301 w 1562784"/>
              <a:gd name="connsiteY232" fmla="*/ 1431047 h 1562782"/>
              <a:gd name="connsiteX233" fmla="*/ 1201263 w 1562784"/>
              <a:gd name="connsiteY233" fmla="*/ 1440671 h 1562782"/>
              <a:gd name="connsiteX234" fmla="*/ 1197052 w 1562784"/>
              <a:gd name="connsiteY234" fmla="*/ 1440671 h 1562782"/>
              <a:gd name="connsiteX235" fmla="*/ 1177803 w 1562784"/>
              <a:gd name="connsiteY235" fmla="*/ 1427437 h 1562782"/>
              <a:gd name="connsiteX236" fmla="*/ 1173592 w 1562784"/>
              <a:gd name="connsiteY236" fmla="*/ 1427437 h 1562782"/>
              <a:gd name="connsiteX237" fmla="*/ 1159155 w 1562784"/>
              <a:gd name="connsiteY237" fmla="*/ 1435859 h 1562782"/>
              <a:gd name="connsiteX238" fmla="*/ 1157351 w 1562784"/>
              <a:gd name="connsiteY238" fmla="*/ 1439468 h 1562782"/>
              <a:gd name="connsiteX239" fmla="*/ 1159757 w 1562784"/>
              <a:gd name="connsiteY239" fmla="*/ 1462928 h 1562782"/>
              <a:gd name="connsiteX240" fmla="*/ 1157952 w 1562784"/>
              <a:gd name="connsiteY240" fmla="*/ 1466537 h 1562782"/>
              <a:gd name="connsiteX241" fmla="*/ 1141711 w 1562784"/>
              <a:gd name="connsiteY241" fmla="*/ 1474958 h 1562782"/>
              <a:gd name="connsiteX242" fmla="*/ 1138102 w 1562784"/>
              <a:gd name="connsiteY242" fmla="*/ 1474357 h 1562782"/>
              <a:gd name="connsiteX243" fmla="*/ 1120056 w 1562784"/>
              <a:gd name="connsiteY243" fmla="*/ 1459319 h 1562782"/>
              <a:gd name="connsiteX244" fmla="*/ 1115845 w 1562784"/>
              <a:gd name="connsiteY244" fmla="*/ 1458717 h 1562782"/>
              <a:gd name="connsiteX245" fmla="*/ 1100205 w 1562784"/>
              <a:gd name="connsiteY245" fmla="*/ 1466537 h 1562782"/>
              <a:gd name="connsiteX246" fmla="*/ 1098400 w 1562784"/>
              <a:gd name="connsiteY246" fmla="*/ 1470146 h 1562782"/>
              <a:gd name="connsiteX247" fmla="*/ 1099002 w 1562784"/>
              <a:gd name="connsiteY247" fmla="*/ 1493606 h 1562782"/>
              <a:gd name="connsiteX248" fmla="*/ 1096596 w 1562784"/>
              <a:gd name="connsiteY248" fmla="*/ 1496614 h 1562782"/>
              <a:gd name="connsiteX249" fmla="*/ 1080354 w 1562784"/>
              <a:gd name="connsiteY249" fmla="*/ 1503832 h 1562782"/>
              <a:gd name="connsiteX250" fmla="*/ 1076144 w 1562784"/>
              <a:gd name="connsiteY250" fmla="*/ 1503230 h 1562782"/>
              <a:gd name="connsiteX251" fmla="*/ 1059902 w 1562784"/>
              <a:gd name="connsiteY251" fmla="*/ 1486388 h 1562782"/>
              <a:gd name="connsiteX252" fmla="*/ 1055691 w 1562784"/>
              <a:gd name="connsiteY252" fmla="*/ 1485786 h 1562782"/>
              <a:gd name="connsiteX253" fmla="*/ 1039450 w 1562784"/>
              <a:gd name="connsiteY253" fmla="*/ 1491801 h 1562782"/>
              <a:gd name="connsiteX254" fmla="*/ 1037044 w 1562784"/>
              <a:gd name="connsiteY254" fmla="*/ 1494809 h 1562782"/>
              <a:gd name="connsiteX255" fmla="*/ 1035841 w 1562784"/>
              <a:gd name="connsiteY255" fmla="*/ 1518269 h 1562782"/>
              <a:gd name="connsiteX256" fmla="*/ 1033435 w 1562784"/>
              <a:gd name="connsiteY256" fmla="*/ 1521276 h 1562782"/>
              <a:gd name="connsiteX257" fmla="*/ 1015990 w 1562784"/>
              <a:gd name="connsiteY257" fmla="*/ 1527292 h 1562782"/>
              <a:gd name="connsiteX258" fmla="*/ 1012381 w 1562784"/>
              <a:gd name="connsiteY258" fmla="*/ 1526089 h 1562782"/>
              <a:gd name="connsiteX259" fmla="*/ 997343 w 1562784"/>
              <a:gd name="connsiteY259" fmla="*/ 1508043 h 1562782"/>
              <a:gd name="connsiteX260" fmla="*/ 993132 w 1562784"/>
              <a:gd name="connsiteY260" fmla="*/ 1506840 h 1562782"/>
              <a:gd name="connsiteX261" fmla="*/ 976891 w 1562784"/>
              <a:gd name="connsiteY261" fmla="*/ 1511652 h 1562782"/>
              <a:gd name="connsiteX262" fmla="*/ 973883 w 1562784"/>
              <a:gd name="connsiteY262" fmla="*/ 1514660 h 1562782"/>
              <a:gd name="connsiteX263" fmla="*/ 970274 w 1562784"/>
              <a:gd name="connsiteY263" fmla="*/ 1537518 h 1562782"/>
              <a:gd name="connsiteX264" fmla="*/ 967868 w 1562784"/>
              <a:gd name="connsiteY264" fmla="*/ 1540525 h 1562782"/>
              <a:gd name="connsiteX265" fmla="*/ 950423 w 1562784"/>
              <a:gd name="connsiteY265" fmla="*/ 1544736 h 1562782"/>
              <a:gd name="connsiteX266" fmla="*/ 946814 w 1562784"/>
              <a:gd name="connsiteY266" fmla="*/ 1543533 h 1562782"/>
              <a:gd name="connsiteX267" fmla="*/ 932979 w 1562784"/>
              <a:gd name="connsiteY267" fmla="*/ 1524284 h 1562782"/>
              <a:gd name="connsiteX268" fmla="*/ 929369 w 1562784"/>
              <a:gd name="connsiteY268" fmla="*/ 1522479 h 1562782"/>
              <a:gd name="connsiteX269" fmla="*/ 912527 w 1562784"/>
              <a:gd name="connsiteY269" fmla="*/ 1525487 h 1562782"/>
              <a:gd name="connsiteX270" fmla="*/ 909519 w 1562784"/>
              <a:gd name="connsiteY270" fmla="*/ 1528495 h 1562782"/>
              <a:gd name="connsiteX271" fmla="*/ 904105 w 1562784"/>
              <a:gd name="connsiteY271" fmla="*/ 1551353 h 1562782"/>
              <a:gd name="connsiteX272" fmla="*/ 901097 w 1562784"/>
              <a:gd name="connsiteY272" fmla="*/ 1553759 h 1562782"/>
              <a:gd name="connsiteX273" fmla="*/ 883051 w 1562784"/>
              <a:gd name="connsiteY273" fmla="*/ 1556767 h 1562782"/>
              <a:gd name="connsiteX274" fmla="*/ 879442 w 1562784"/>
              <a:gd name="connsiteY274" fmla="*/ 1554962 h 1562782"/>
              <a:gd name="connsiteX275" fmla="*/ 868013 w 1562784"/>
              <a:gd name="connsiteY275" fmla="*/ 1534510 h 1562782"/>
              <a:gd name="connsiteX276" fmla="*/ 864404 w 1562784"/>
              <a:gd name="connsiteY276" fmla="*/ 1532706 h 1562782"/>
              <a:gd name="connsiteX277" fmla="*/ 846959 w 1562784"/>
              <a:gd name="connsiteY277" fmla="*/ 1534510 h 1562782"/>
              <a:gd name="connsiteX278" fmla="*/ 843952 w 1562784"/>
              <a:gd name="connsiteY278" fmla="*/ 1536916 h 1562782"/>
              <a:gd name="connsiteX279" fmla="*/ 836132 w 1562784"/>
              <a:gd name="connsiteY279" fmla="*/ 1559173 h 1562782"/>
              <a:gd name="connsiteX280" fmla="*/ 833124 w 1562784"/>
              <a:gd name="connsiteY280" fmla="*/ 1561579 h 1562782"/>
              <a:gd name="connsiteX281" fmla="*/ 815078 w 1562784"/>
              <a:gd name="connsiteY281" fmla="*/ 1562181 h 1562782"/>
              <a:gd name="connsiteX282" fmla="*/ 812070 w 1562784"/>
              <a:gd name="connsiteY282" fmla="*/ 1560376 h 1562782"/>
              <a:gd name="connsiteX283" fmla="*/ 801844 w 1562784"/>
              <a:gd name="connsiteY283" fmla="*/ 1539322 h 1562782"/>
              <a:gd name="connsiteX284" fmla="*/ 798235 w 1562784"/>
              <a:gd name="connsiteY284" fmla="*/ 1536916 h 1562782"/>
              <a:gd name="connsiteX285" fmla="*/ 781392 w 1562784"/>
              <a:gd name="connsiteY285" fmla="*/ 1536916 h 1562782"/>
              <a:gd name="connsiteX286" fmla="*/ 777783 w 1562784"/>
              <a:gd name="connsiteY286" fmla="*/ 1539322 h 1562782"/>
              <a:gd name="connsiteX287" fmla="*/ 768158 w 1562784"/>
              <a:gd name="connsiteY287" fmla="*/ 1560978 h 1562782"/>
              <a:gd name="connsiteX288" fmla="*/ 765151 w 1562784"/>
              <a:gd name="connsiteY288" fmla="*/ 1562782 h 1562782"/>
              <a:gd name="connsiteX289" fmla="*/ 747105 w 1562784"/>
              <a:gd name="connsiteY289" fmla="*/ 1562181 h 1562782"/>
              <a:gd name="connsiteX290" fmla="*/ 743496 w 1562784"/>
              <a:gd name="connsiteY290" fmla="*/ 1559775 h 1562782"/>
              <a:gd name="connsiteX291" fmla="*/ 735676 w 1562784"/>
              <a:gd name="connsiteY291" fmla="*/ 1538119 h 1562782"/>
              <a:gd name="connsiteX292" fmla="*/ 732668 w 1562784"/>
              <a:gd name="connsiteY292" fmla="*/ 1535713 h 1562782"/>
              <a:gd name="connsiteX293" fmla="*/ 715224 w 1562784"/>
              <a:gd name="connsiteY293" fmla="*/ 1533909 h 1562782"/>
              <a:gd name="connsiteX294" fmla="*/ 711614 w 1562784"/>
              <a:gd name="connsiteY294" fmla="*/ 1536315 h 1562782"/>
              <a:gd name="connsiteX295" fmla="*/ 700185 w 1562784"/>
              <a:gd name="connsiteY295" fmla="*/ 1556767 h 1562782"/>
              <a:gd name="connsiteX296" fmla="*/ 697178 w 1562784"/>
              <a:gd name="connsiteY296" fmla="*/ 1558571 h 1562782"/>
              <a:gd name="connsiteX297" fmla="*/ 679132 w 1562784"/>
              <a:gd name="connsiteY297" fmla="*/ 1556165 h 1562782"/>
              <a:gd name="connsiteX298" fmla="*/ 676124 w 1562784"/>
              <a:gd name="connsiteY298" fmla="*/ 1553759 h 1562782"/>
              <a:gd name="connsiteX299" fmla="*/ 670109 w 1562784"/>
              <a:gd name="connsiteY299" fmla="*/ 1530901 h 1562782"/>
              <a:gd name="connsiteX300" fmla="*/ 667101 w 1562784"/>
              <a:gd name="connsiteY300" fmla="*/ 1528495 h 1562782"/>
              <a:gd name="connsiteX301" fmla="*/ 650258 w 1562784"/>
              <a:gd name="connsiteY301" fmla="*/ 1525487 h 1562782"/>
              <a:gd name="connsiteX302" fmla="*/ 646047 w 1562784"/>
              <a:gd name="connsiteY302" fmla="*/ 1527292 h 1562782"/>
              <a:gd name="connsiteX303" fmla="*/ 633415 w 1562784"/>
              <a:gd name="connsiteY303" fmla="*/ 1546541 h 1562782"/>
              <a:gd name="connsiteX304" fmla="*/ 629204 w 1562784"/>
              <a:gd name="connsiteY304" fmla="*/ 1548345 h 1562782"/>
              <a:gd name="connsiteX305" fmla="*/ 611760 w 1562784"/>
              <a:gd name="connsiteY305" fmla="*/ 1544736 h 1562782"/>
              <a:gd name="connsiteX306" fmla="*/ 609354 w 1562784"/>
              <a:gd name="connsiteY306" fmla="*/ 1541729 h 1562782"/>
              <a:gd name="connsiteX307" fmla="*/ 605143 w 1562784"/>
              <a:gd name="connsiteY307" fmla="*/ 1518269 h 1562782"/>
              <a:gd name="connsiteX308" fmla="*/ 602135 w 1562784"/>
              <a:gd name="connsiteY308" fmla="*/ 1515261 h 1562782"/>
              <a:gd name="connsiteX309" fmla="*/ 585894 w 1562784"/>
              <a:gd name="connsiteY309" fmla="*/ 1511050 h 1562782"/>
              <a:gd name="connsiteX310" fmla="*/ 581683 w 1562784"/>
              <a:gd name="connsiteY310" fmla="*/ 1512253 h 1562782"/>
              <a:gd name="connsiteX311" fmla="*/ 567246 w 1562784"/>
              <a:gd name="connsiteY311" fmla="*/ 1530901 h 1562782"/>
              <a:gd name="connsiteX312" fmla="*/ 563036 w 1562784"/>
              <a:gd name="connsiteY312" fmla="*/ 1532104 h 1562782"/>
              <a:gd name="connsiteX313" fmla="*/ 546193 w 1562784"/>
              <a:gd name="connsiteY313" fmla="*/ 1526690 h 1562782"/>
              <a:gd name="connsiteX314" fmla="*/ 543786 w 1562784"/>
              <a:gd name="connsiteY314" fmla="*/ 1523683 h 1562782"/>
              <a:gd name="connsiteX315" fmla="*/ 541380 w 1562784"/>
              <a:gd name="connsiteY315" fmla="*/ 1500223 h 1562782"/>
              <a:gd name="connsiteX316" fmla="*/ 538974 w 1562784"/>
              <a:gd name="connsiteY316" fmla="*/ 1497215 h 1562782"/>
              <a:gd name="connsiteX317" fmla="*/ 522733 w 1562784"/>
              <a:gd name="connsiteY317" fmla="*/ 1491200 h 1562782"/>
              <a:gd name="connsiteX318" fmla="*/ 519124 w 1562784"/>
              <a:gd name="connsiteY318" fmla="*/ 1492403 h 1562782"/>
              <a:gd name="connsiteX319" fmla="*/ 502882 w 1562784"/>
              <a:gd name="connsiteY319" fmla="*/ 1509246 h 1562782"/>
              <a:gd name="connsiteX320" fmla="*/ 498671 w 1562784"/>
              <a:gd name="connsiteY320" fmla="*/ 1510449 h 1562782"/>
              <a:gd name="connsiteX321" fmla="*/ 481829 w 1562784"/>
              <a:gd name="connsiteY321" fmla="*/ 1503230 h 1562782"/>
              <a:gd name="connsiteX322" fmla="*/ 480024 w 1562784"/>
              <a:gd name="connsiteY322" fmla="*/ 1500223 h 1562782"/>
              <a:gd name="connsiteX323" fmla="*/ 480024 w 1562784"/>
              <a:gd name="connsiteY323" fmla="*/ 1476763 h 1562782"/>
              <a:gd name="connsiteX324" fmla="*/ 477618 w 1562784"/>
              <a:gd name="connsiteY324" fmla="*/ 1473154 h 1562782"/>
              <a:gd name="connsiteX325" fmla="*/ 461978 w 1562784"/>
              <a:gd name="connsiteY325" fmla="*/ 1465935 h 1562782"/>
              <a:gd name="connsiteX326" fmla="*/ 457767 w 1562784"/>
              <a:gd name="connsiteY326" fmla="*/ 1466537 h 1562782"/>
              <a:gd name="connsiteX327" fmla="*/ 440323 w 1562784"/>
              <a:gd name="connsiteY327" fmla="*/ 1482177 h 1562782"/>
              <a:gd name="connsiteX328" fmla="*/ 436112 w 1562784"/>
              <a:gd name="connsiteY328" fmla="*/ 1482778 h 1562782"/>
              <a:gd name="connsiteX329" fmla="*/ 420472 w 1562784"/>
              <a:gd name="connsiteY329" fmla="*/ 1474357 h 1562782"/>
              <a:gd name="connsiteX330" fmla="*/ 418066 w 1562784"/>
              <a:gd name="connsiteY330" fmla="*/ 1471349 h 1562782"/>
              <a:gd name="connsiteX331" fmla="*/ 420472 w 1562784"/>
              <a:gd name="connsiteY331" fmla="*/ 1447889 h 1562782"/>
              <a:gd name="connsiteX332" fmla="*/ 418668 w 1562784"/>
              <a:gd name="connsiteY332" fmla="*/ 1444280 h 1562782"/>
              <a:gd name="connsiteX333" fmla="*/ 403629 w 1562784"/>
              <a:gd name="connsiteY333" fmla="*/ 1435859 h 1562782"/>
              <a:gd name="connsiteX334" fmla="*/ 399418 w 1562784"/>
              <a:gd name="connsiteY334" fmla="*/ 1435859 h 1562782"/>
              <a:gd name="connsiteX335" fmla="*/ 380169 w 1562784"/>
              <a:gd name="connsiteY335" fmla="*/ 1449694 h 1562782"/>
              <a:gd name="connsiteX336" fmla="*/ 376560 w 1562784"/>
              <a:gd name="connsiteY336" fmla="*/ 1450296 h 1562782"/>
              <a:gd name="connsiteX337" fmla="*/ 361522 w 1562784"/>
              <a:gd name="connsiteY337" fmla="*/ 1440671 h 1562782"/>
              <a:gd name="connsiteX338" fmla="*/ 359717 w 1562784"/>
              <a:gd name="connsiteY338" fmla="*/ 1437062 h 1562782"/>
              <a:gd name="connsiteX339" fmla="*/ 363928 w 1562784"/>
              <a:gd name="connsiteY339" fmla="*/ 1413602 h 1562782"/>
              <a:gd name="connsiteX340" fmla="*/ 362123 w 1562784"/>
              <a:gd name="connsiteY340" fmla="*/ 1409993 h 1562782"/>
              <a:gd name="connsiteX341" fmla="*/ 347687 w 1562784"/>
              <a:gd name="connsiteY341" fmla="*/ 1400368 h 1562782"/>
              <a:gd name="connsiteX342" fmla="*/ 344077 w 1562784"/>
              <a:gd name="connsiteY342" fmla="*/ 1400368 h 1562782"/>
              <a:gd name="connsiteX343" fmla="*/ 323625 w 1562784"/>
              <a:gd name="connsiteY343" fmla="*/ 1412399 h 1562782"/>
              <a:gd name="connsiteX344" fmla="*/ 320016 w 1562784"/>
              <a:gd name="connsiteY344" fmla="*/ 1412399 h 1562782"/>
              <a:gd name="connsiteX345" fmla="*/ 305579 w 1562784"/>
              <a:gd name="connsiteY345" fmla="*/ 1401571 h 1562782"/>
              <a:gd name="connsiteX346" fmla="*/ 304376 w 1562784"/>
              <a:gd name="connsiteY346" fmla="*/ 1397361 h 1562782"/>
              <a:gd name="connsiteX347" fmla="*/ 310392 w 1562784"/>
              <a:gd name="connsiteY347" fmla="*/ 1375104 h 1562782"/>
              <a:gd name="connsiteX348" fmla="*/ 309188 w 1562784"/>
              <a:gd name="connsiteY348" fmla="*/ 1370893 h 1562782"/>
              <a:gd name="connsiteX349" fmla="*/ 295955 w 1562784"/>
              <a:gd name="connsiteY349" fmla="*/ 1360066 h 1562782"/>
              <a:gd name="connsiteX350" fmla="*/ 291744 w 1562784"/>
              <a:gd name="connsiteY350" fmla="*/ 1359464 h 1562782"/>
              <a:gd name="connsiteX351" fmla="*/ 270690 w 1562784"/>
              <a:gd name="connsiteY351" fmla="*/ 1370292 h 1562782"/>
              <a:gd name="connsiteX352" fmla="*/ 266480 w 1562784"/>
              <a:gd name="connsiteY352" fmla="*/ 1369690 h 1562782"/>
              <a:gd name="connsiteX353" fmla="*/ 253246 w 1562784"/>
              <a:gd name="connsiteY353" fmla="*/ 1357660 h 1562782"/>
              <a:gd name="connsiteX354" fmla="*/ 252043 w 1562784"/>
              <a:gd name="connsiteY354" fmla="*/ 1353449 h 1562782"/>
              <a:gd name="connsiteX355" fmla="*/ 260464 w 1562784"/>
              <a:gd name="connsiteY355" fmla="*/ 1331794 h 1562782"/>
              <a:gd name="connsiteX356" fmla="*/ 259261 w 1562784"/>
              <a:gd name="connsiteY356" fmla="*/ 1327583 h 1562782"/>
              <a:gd name="connsiteX357" fmla="*/ 247231 w 1562784"/>
              <a:gd name="connsiteY357" fmla="*/ 1315552 h 1562782"/>
              <a:gd name="connsiteX358" fmla="*/ 243020 w 1562784"/>
              <a:gd name="connsiteY358" fmla="*/ 1314951 h 1562782"/>
              <a:gd name="connsiteX359" fmla="*/ 221365 w 1562784"/>
              <a:gd name="connsiteY359" fmla="*/ 1323372 h 1562782"/>
              <a:gd name="connsiteX360" fmla="*/ 217154 w 1562784"/>
              <a:gd name="connsiteY360" fmla="*/ 1322169 h 1562782"/>
              <a:gd name="connsiteX361" fmla="*/ 205123 w 1562784"/>
              <a:gd name="connsiteY361" fmla="*/ 1309537 h 1562782"/>
              <a:gd name="connsiteX362" fmla="*/ 204522 w 1562784"/>
              <a:gd name="connsiteY362" fmla="*/ 1305326 h 1562782"/>
              <a:gd name="connsiteX363" fmla="*/ 214146 w 1562784"/>
              <a:gd name="connsiteY363" fmla="*/ 1284273 h 1562782"/>
              <a:gd name="connsiteX364" fmla="*/ 213545 w 1562784"/>
              <a:gd name="connsiteY364" fmla="*/ 1280062 h 1562782"/>
              <a:gd name="connsiteX365" fmla="*/ 202717 w 1562784"/>
              <a:gd name="connsiteY365" fmla="*/ 1266828 h 1562782"/>
              <a:gd name="connsiteX366" fmla="*/ 198506 w 1562784"/>
              <a:gd name="connsiteY366" fmla="*/ 1265625 h 1562782"/>
              <a:gd name="connsiteX367" fmla="*/ 176250 w 1562784"/>
              <a:gd name="connsiteY367" fmla="*/ 1272242 h 1562782"/>
              <a:gd name="connsiteX368" fmla="*/ 172039 w 1562784"/>
              <a:gd name="connsiteY368" fmla="*/ 1271039 h 1562782"/>
              <a:gd name="connsiteX369" fmla="*/ 161211 w 1562784"/>
              <a:gd name="connsiteY369" fmla="*/ 1257204 h 1562782"/>
              <a:gd name="connsiteX370" fmla="*/ 161211 w 1562784"/>
              <a:gd name="connsiteY370" fmla="*/ 1252993 h 1562782"/>
              <a:gd name="connsiteX371" fmla="*/ 172640 w 1562784"/>
              <a:gd name="connsiteY371" fmla="*/ 1232541 h 1562782"/>
              <a:gd name="connsiteX372" fmla="*/ 172640 w 1562784"/>
              <a:gd name="connsiteY372" fmla="*/ 1228932 h 1562782"/>
              <a:gd name="connsiteX373" fmla="*/ 162414 w 1562784"/>
              <a:gd name="connsiteY373" fmla="*/ 1214495 h 1562782"/>
              <a:gd name="connsiteX374" fmla="*/ 158805 w 1562784"/>
              <a:gd name="connsiteY374" fmla="*/ 1213292 h 1562782"/>
              <a:gd name="connsiteX375" fmla="*/ 135345 w 1562784"/>
              <a:gd name="connsiteY375" fmla="*/ 1217502 h 1562782"/>
              <a:gd name="connsiteX376" fmla="*/ 131736 w 1562784"/>
              <a:gd name="connsiteY376" fmla="*/ 1216299 h 1562782"/>
              <a:gd name="connsiteX377" fmla="*/ 122112 w 1562784"/>
              <a:gd name="connsiteY377" fmla="*/ 1201261 h 1562782"/>
              <a:gd name="connsiteX378" fmla="*/ 122112 w 1562784"/>
              <a:gd name="connsiteY378" fmla="*/ 1197050 h 1562782"/>
              <a:gd name="connsiteX379" fmla="*/ 135947 w 1562784"/>
              <a:gd name="connsiteY379" fmla="*/ 1177801 h 1562782"/>
              <a:gd name="connsiteX380" fmla="*/ 135947 w 1562784"/>
              <a:gd name="connsiteY380" fmla="*/ 1173591 h 1562782"/>
              <a:gd name="connsiteX381" fmla="*/ 126924 w 1562784"/>
              <a:gd name="connsiteY381" fmla="*/ 1159154 h 1562782"/>
              <a:gd name="connsiteX382" fmla="*/ 123315 w 1562784"/>
              <a:gd name="connsiteY382" fmla="*/ 1157349 h 1562782"/>
              <a:gd name="connsiteX383" fmla="*/ 99855 w 1562784"/>
              <a:gd name="connsiteY383" fmla="*/ 1159755 h 1562782"/>
              <a:gd name="connsiteX384" fmla="*/ 96847 w 1562784"/>
              <a:gd name="connsiteY384" fmla="*/ 1157951 h 1562782"/>
              <a:gd name="connsiteX385" fmla="*/ 87824 w 1562784"/>
              <a:gd name="connsiteY385" fmla="*/ 1142311 h 1562782"/>
              <a:gd name="connsiteX386" fmla="*/ 88426 w 1562784"/>
              <a:gd name="connsiteY386" fmla="*/ 1138100 h 1562782"/>
              <a:gd name="connsiteX387" fmla="*/ 103464 w 1562784"/>
              <a:gd name="connsiteY387" fmla="*/ 1120054 h 1562782"/>
              <a:gd name="connsiteX388" fmla="*/ 104065 w 1562784"/>
              <a:gd name="connsiteY388" fmla="*/ 1115843 h 1562782"/>
              <a:gd name="connsiteX389" fmla="*/ 96847 w 1562784"/>
              <a:gd name="connsiteY389" fmla="*/ 1100805 h 1562782"/>
              <a:gd name="connsiteX390" fmla="*/ 93238 w 1562784"/>
              <a:gd name="connsiteY390" fmla="*/ 1098399 h 1562782"/>
              <a:gd name="connsiteX391" fmla="*/ 69778 w 1562784"/>
              <a:gd name="connsiteY391" fmla="*/ 1099000 h 1562782"/>
              <a:gd name="connsiteX392" fmla="*/ 66169 w 1562784"/>
              <a:gd name="connsiteY392" fmla="*/ 1096594 h 1562782"/>
              <a:gd name="connsiteX393" fmla="*/ 59552 w 1562784"/>
              <a:gd name="connsiteY393" fmla="*/ 1080353 h 1562782"/>
              <a:gd name="connsiteX394" fmla="*/ 60153 w 1562784"/>
              <a:gd name="connsiteY394" fmla="*/ 1076142 h 1562782"/>
              <a:gd name="connsiteX395" fmla="*/ 76395 w 1562784"/>
              <a:gd name="connsiteY395" fmla="*/ 1059901 h 1562782"/>
              <a:gd name="connsiteX396" fmla="*/ 77598 w 1562784"/>
              <a:gd name="connsiteY396" fmla="*/ 1055690 h 1562782"/>
              <a:gd name="connsiteX397" fmla="*/ 71583 w 1562784"/>
              <a:gd name="connsiteY397" fmla="*/ 1039449 h 1562782"/>
              <a:gd name="connsiteX398" fmla="*/ 67973 w 1562784"/>
              <a:gd name="connsiteY398" fmla="*/ 1037043 h 1562782"/>
              <a:gd name="connsiteX399" fmla="*/ 44514 w 1562784"/>
              <a:gd name="connsiteY399" fmla="*/ 1035839 h 1562782"/>
              <a:gd name="connsiteX400" fmla="*/ 41506 w 1562784"/>
              <a:gd name="connsiteY400" fmla="*/ 1033433 h 1562782"/>
              <a:gd name="connsiteX401" fmla="*/ 36092 w 1562784"/>
              <a:gd name="connsiteY401" fmla="*/ 1015989 h 1562782"/>
              <a:gd name="connsiteX402" fmla="*/ 37295 w 1562784"/>
              <a:gd name="connsiteY402" fmla="*/ 1012380 h 1562782"/>
              <a:gd name="connsiteX403" fmla="*/ 55341 w 1562784"/>
              <a:gd name="connsiteY403" fmla="*/ 997341 h 1562782"/>
              <a:gd name="connsiteX404" fmla="*/ 56544 w 1562784"/>
              <a:gd name="connsiteY404" fmla="*/ 993131 h 1562782"/>
              <a:gd name="connsiteX405" fmla="*/ 51732 w 1562784"/>
              <a:gd name="connsiteY405" fmla="*/ 976889 h 1562782"/>
              <a:gd name="connsiteX406" fmla="*/ 48724 w 1562784"/>
              <a:gd name="connsiteY406" fmla="*/ 974483 h 1562782"/>
              <a:gd name="connsiteX407" fmla="*/ 25265 w 1562784"/>
              <a:gd name="connsiteY407" fmla="*/ 970272 h 1562782"/>
              <a:gd name="connsiteX408" fmla="*/ 22257 w 1562784"/>
              <a:gd name="connsiteY408" fmla="*/ 967866 h 1562782"/>
              <a:gd name="connsiteX409" fmla="*/ 18648 w 1562784"/>
              <a:gd name="connsiteY409" fmla="*/ 950422 h 1562782"/>
              <a:gd name="connsiteX410" fmla="*/ 19851 w 1562784"/>
              <a:gd name="connsiteY410" fmla="*/ 946813 h 1562782"/>
              <a:gd name="connsiteX411" fmla="*/ 39100 w 1562784"/>
              <a:gd name="connsiteY411" fmla="*/ 932977 h 1562782"/>
              <a:gd name="connsiteX412" fmla="*/ 40904 w 1562784"/>
              <a:gd name="connsiteY412" fmla="*/ 929368 h 1562782"/>
              <a:gd name="connsiteX413" fmla="*/ 37295 w 1562784"/>
              <a:gd name="connsiteY413" fmla="*/ 912525 h 1562782"/>
              <a:gd name="connsiteX414" fmla="*/ 34889 w 1562784"/>
              <a:gd name="connsiteY414" fmla="*/ 909518 h 1562782"/>
              <a:gd name="connsiteX415" fmla="*/ 12031 w 1562784"/>
              <a:gd name="connsiteY415" fmla="*/ 904104 h 1562782"/>
              <a:gd name="connsiteX416" fmla="*/ 9023 w 1562784"/>
              <a:gd name="connsiteY416" fmla="*/ 901096 h 1562782"/>
              <a:gd name="connsiteX417" fmla="*/ 6617 w 1562784"/>
              <a:gd name="connsiteY417" fmla="*/ 883050 h 1562782"/>
              <a:gd name="connsiteX418" fmla="*/ 8422 w 1562784"/>
              <a:gd name="connsiteY418" fmla="*/ 879441 h 1562782"/>
              <a:gd name="connsiteX419" fmla="*/ 28874 w 1562784"/>
              <a:gd name="connsiteY419" fmla="*/ 868012 h 1562782"/>
              <a:gd name="connsiteX420" fmla="*/ 30678 w 1562784"/>
              <a:gd name="connsiteY420" fmla="*/ 864403 h 1562782"/>
              <a:gd name="connsiteX421" fmla="*/ 28874 w 1562784"/>
              <a:gd name="connsiteY421" fmla="*/ 846958 h 1562782"/>
              <a:gd name="connsiteX422" fmla="*/ 26468 w 1562784"/>
              <a:gd name="connsiteY422" fmla="*/ 843951 h 1562782"/>
              <a:gd name="connsiteX423" fmla="*/ 4211 w 1562784"/>
              <a:gd name="connsiteY423" fmla="*/ 836131 h 1562782"/>
              <a:gd name="connsiteX424" fmla="*/ 1805 w 1562784"/>
              <a:gd name="connsiteY424" fmla="*/ 833123 h 1562782"/>
              <a:gd name="connsiteX425" fmla="*/ 602 w 1562784"/>
              <a:gd name="connsiteY425" fmla="*/ 815077 h 1562782"/>
              <a:gd name="connsiteX426" fmla="*/ 3008 w 1562784"/>
              <a:gd name="connsiteY426" fmla="*/ 812069 h 1562782"/>
              <a:gd name="connsiteX427" fmla="*/ 24061 w 1562784"/>
              <a:gd name="connsiteY427" fmla="*/ 801843 h 1562782"/>
              <a:gd name="connsiteX428" fmla="*/ 26468 w 1562784"/>
              <a:gd name="connsiteY428" fmla="*/ 798234 h 1562782"/>
              <a:gd name="connsiteX429" fmla="*/ 25866 w 1562784"/>
              <a:gd name="connsiteY429" fmla="*/ 781391 h 1562782"/>
              <a:gd name="connsiteX430" fmla="*/ 24061 w 1562784"/>
              <a:gd name="connsiteY430" fmla="*/ 777782 h 1562782"/>
              <a:gd name="connsiteX431" fmla="*/ 2406 w 1562784"/>
              <a:gd name="connsiteY431" fmla="*/ 768157 h 1562782"/>
              <a:gd name="connsiteX432" fmla="*/ 0 w 1562784"/>
              <a:gd name="connsiteY432" fmla="*/ 765150 h 1562782"/>
              <a:gd name="connsiteX433" fmla="*/ 602 w 1562784"/>
              <a:gd name="connsiteY433" fmla="*/ 747104 h 1562782"/>
              <a:gd name="connsiteX434" fmla="*/ 3008 w 1562784"/>
              <a:gd name="connsiteY434" fmla="*/ 744096 h 1562782"/>
              <a:gd name="connsiteX435" fmla="*/ 25265 w 1562784"/>
              <a:gd name="connsiteY435" fmla="*/ 735675 h 1562782"/>
              <a:gd name="connsiteX436" fmla="*/ 27671 w 1562784"/>
              <a:gd name="connsiteY436" fmla="*/ 732667 h 1562782"/>
              <a:gd name="connsiteX437" fmla="*/ 28874 w 1562784"/>
              <a:gd name="connsiteY437" fmla="*/ 715223 h 1562782"/>
              <a:gd name="connsiteX438" fmla="*/ 27069 w 1562784"/>
              <a:gd name="connsiteY438" fmla="*/ 712215 h 1562782"/>
              <a:gd name="connsiteX439" fmla="*/ 6617 w 1562784"/>
              <a:gd name="connsiteY439" fmla="*/ 700786 h 1562782"/>
              <a:gd name="connsiteX440" fmla="*/ 4812 w 1562784"/>
              <a:gd name="connsiteY440" fmla="*/ 697177 h 1562782"/>
              <a:gd name="connsiteX441" fmla="*/ 6617 w 1562784"/>
              <a:gd name="connsiteY441" fmla="*/ 679131 h 1562782"/>
              <a:gd name="connsiteX442" fmla="*/ 9625 w 1562784"/>
              <a:gd name="connsiteY442" fmla="*/ 676123 h 1562782"/>
              <a:gd name="connsiteX443" fmla="*/ 31881 w 1562784"/>
              <a:gd name="connsiteY443" fmla="*/ 670108 h 1562782"/>
              <a:gd name="connsiteX444" fmla="*/ 34889 w 1562784"/>
              <a:gd name="connsiteY444" fmla="*/ 667100 h 1562782"/>
              <a:gd name="connsiteX445" fmla="*/ 37295 w 1562784"/>
              <a:gd name="connsiteY445" fmla="*/ 650257 h 1562782"/>
              <a:gd name="connsiteX446" fmla="*/ 36092 w 1562784"/>
              <a:gd name="connsiteY446" fmla="*/ 646648 h 1562782"/>
              <a:gd name="connsiteX447" fmla="*/ 16242 w 1562784"/>
              <a:gd name="connsiteY447" fmla="*/ 633414 h 1562782"/>
              <a:gd name="connsiteX448" fmla="*/ 15038 w 1562784"/>
              <a:gd name="connsiteY448" fmla="*/ 629805 h 1562782"/>
              <a:gd name="connsiteX449" fmla="*/ 18648 w 1562784"/>
              <a:gd name="connsiteY449" fmla="*/ 612360 h 1562782"/>
              <a:gd name="connsiteX450" fmla="*/ 21655 w 1562784"/>
              <a:gd name="connsiteY450" fmla="*/ 609353 h 1562782"/>
              <a:gd name="connsiteX451" fmla="*/ 44514 w 1562784"/>
              <a:gd name="connsiteY451" fmla="*/ 605142 h 1562782"/>
              <a:gd name="connsiteX452" fmla="*/ 47521 w 1562784"/>
              <a:gd name="connsiteY452" fmla="*/ 602736 h 1562782"/>
              <a:gd name="connsiteX453" fmla="*/ 51732 w 1562784"/>
              <a:gd name="connsiteY453" fmla="*/ 585893 h 1562782"/>
              <a:gd name="connsiteX454" fmla="*/ 50529 w 1562784"/>
              <a:gd name="connsiteY454" fmla="*/ 581682 h 1562782"/>
              <a:gd name="connsiteX455" fmla="*/ 32483 w 1562784"/>
              <a:gd name="connsiteY455" fmla="*/ 567246 h 1562782"/>
              <a:gd name="connsiteX456" fmla="*/ 31280 w 1562784"/>
              <a:gd name="connsiteY456" fmla="*/ 563636 h 1562782"/>
              <a:gd name="connsiteX457" fmla="*/ 36092 w 1562784"/>
              <a:gd name="connsiteY457" fmla="*/ 546192 h 1562782"/>
              <a:gd name="connsiteX458" fmla="*/ 39100 w 1562784"/>
              <a:gd name="connsiteY458" fmla="*/ 543786 h 1562782"/>
              <a:gd name="connsiteX459" fmla="*/ 62560 w 1562784"/>
              <a:gd name="connsiteY459" fmla="*/ 541380 h 1562782"/>
              <a:gd name="connsiteX460" fmla="*/ 66169 w 1562784"/>
              <a:gd name="connsiteY460" fmla="*/ 538973 h 1562782"/>
              <a:gd name="connsiteX461" fmla="*/ 71583 w 1562784"/>
              <a:gd name="connsiteY461" fmla="*/ 522732 h 1562782"/>
              <a:gd name="connsiteX462" fmla="*/ 70981 w 1562784"/>
              <a:gd name="connsiteY462" fmla="*/ 519123 h 1562782"/>
              <a:gd name="connsiteX463" fmla="*/ 53537 w 1562784"/>
              <a:gd name="connsiteY463" fmla="*/ 502881 h 1562782"/>
              <a:gd name="connsiteX464" fmla="*/ 52935 w 1562784"/>
              <a:gd name="connsiteY464" fmla="*/ 498671 h 1562782"/>
              <a:gd name="connsiteX465" fmla="*/ 59552 w 1562784"/>
              <a:gd name="connsiteY465" fmla="*/ 482429 h 1562782"/>
              <a:gd name="connsiteX466" fmla="*/ 63161 w 1562784"/>
              <a:gd name="connsiteY466" fmla="*/ 480023 h 1562782"/>
              <a:gd name="connsiteX467" fmla="*/ 86621 w 1562784"/>
              <a:gd name="connsiteY467" fmla="*/ 480023 h 1562782"/>
              <a:gd name="connsiteX468" fmla="*/ 89629 w 1562784"/>
              <a:gd name="connsiteY468" fmla="*/ 477617 h 1562782"/>
              <a:gd name="connsiteX469" fmla="*/ 96847 w 1562784"/>
              <a:gd name="connsiteY469" fmla="*/ 461977 h 1562782"/>
              <a:gd name="connsiteX470" fmla="*/ 96245 w 1562784"/>
              <a:gd name="connsiteY470" fmla="*/ 458368 h 1562782"/>
              <a:gd name="connsiteX471" fmla="*/ 80606 w 1562784"/>
              <a:gd name="connsiteY471" fmla="*/ 440322 h 1562782"/>
              <a:gd name="connsiteX472" fmla="*/ 80606 w 1562784"/>
              <a:gd name="connsiteY472" fmla="*/ 436111 h 1562782"/>
              <a:gd name="connsiteX473" fmla="*/ 88426 w 1562784"/>
              <a:gd name="connsiteY473" fmla="*/ 420472 h 1562782"/>
              <a:gd name="connsiteX474" fmla="*/ 92035 w 1562784"/>
              <a:gd name="connsiteY474" fmla="*/ 418667 h 1562782"/>
              <a:gd name="connsiteX475" fmla="*/ 115495 w 1562784"/>
              <a:gd name="connsiteY475" fmla="*/ 420472 h 1562782"/>
              <a:gd name="connsiteX476" fmla="*/ 119104 w 1562784"/>
              <a:gd name="connsiteY476" fmla="*/ 418667 h 1562782"/>
              <a:gd name="connsiteX477" fmla="*/ 127525 w 1562784"/>
              <a:gd name="connsiteY477" fmla="*/ 403629 h 1562782"/>
              <a:gd name="connsiteX478" fmla="*/ 126924 w 1562784"/>
              <a:gd name="connsiteY478" fmla="*/ 399418 h 1562782"/>
              <a:gd name="connsiteX479" fmla="*/ 113089 w 1562784"/>
              <a:gd name="connsiteY479" fmla="*/ 380770 h 1562782"/>
              <a:gd name="connsiteX480" fmla="*/ 113089 w 1562784"/>
              <a:gd name="connsiteY480" fmla="*/ 376560 h 1562782"/>
              <a:gd name="connsiteX481" fmla="*/ 122713 w 1562784"/>
              <a:gd name="connsiteY481" fmla="*/ 361521 h 1562782"/>
              <a:gd name="connsiteX482" fmla="*/ 126322 w 1562784"/>
              <a:gd name="connsiteY482" fmla="*/ 359717 h 1562782"/>
              <a:gd name="connsiteX483" fmla="*/ 149181 w 1562784"/>
              <a:gd name="connsiteY483" fmla="*/ 363927 h 1562782"/>
              <a:gd name="connsiteX484" fmla="*/ 153391 w 1562784"/>
              <a:gd name="connsiteY484" fmla="*/ 362123 h 1562782"/>
              <a:gd name="connsiteX485" fmla="*/ 163016 w 1562784"/>
              <a:gd name="connsiteY485" fmla="*/ 348288 h 1562782"/>
              <a:gd name="connsiteX486" fmla="*/ 163016 w 1562784"/>
              <a:gd name="connsiteY486" fmla="*/ 344077 h 1562782"/>
              <a:gd name="connsiteX487" fmla="*/ 150985 w 1562784"/>
              <a:gd name="connsiteY487" fmla="*/ 323625 h 1562782"/>
              <a:gd name="connsiteX488" fmla="*/ 150985 w 1562784"/>
              <a:gd name="connsiteY488" fmla="*/ 320016 h 1562782"/>
              <a:gd name="connsiteX489" fmla="*/ 161813 w 1562784"/>
              <a:gd name="connsiteY489" fmla="*/ 305579 h 1562782"/>
              <a:gd name="connsiteX490" fmla="*/ 165422 w 1562784"/>
              <a:gd name="connsiteY490" fmla="*/ 304376 h 1562782"/>
              <a:gd name="connsiteX491" fmla="*/ 188280 w 1562784"/>
              <a:gd name="connsiteY491" fmla="*/ 310391 h 1562782"/>
              <a:gd name="connsiteX492" fmla="*/ 191889 w 1562784"/>
              <a:gd name="connsiteY492" fmla="*/ 309188 h 1562782"/>
              <a:gd name="connsiteX493" fmla="*/ 202717 w 1562784"/>
              <a:gd name="connsiteY493" fmla="*/ 295954 h 1562782"/>
              <a:gd name="connsiteX494" fmla="*/ 203319 w 1562784"/>
              <a:gd name="connsiteY494" fmla="*/ 291744 h 1562782"/>
              <a:gd name="connsiteX495" fmla="*/ 193092 w 1562784"/>
              <a:gd name="connsiteY495" fmla="*/ 270690 h 1562782"/>
              <a:gd name="connsiteX496" fmla="*/ 193694 w 1562784"/>
              <a:gd name="connsiteY496" fmla="*/ 266479 h 1562782"/>
              <a:gd name="connsiteX497" fmla="*/ 205725 w 1562784"/>
              <a:gd name="connsiteY497" fmla="*/ 253245 h 1562782"/>
              <a:gd name="connsiteX498" fmla="*/ 209334 w 1562784"/>
              <a:gd name="connsiteY498" fmla="*/ 252644 h 1562782"/>
              <a:gd name="connsiteX499" fmla="*/ 231591 w 1562784"/>
              <a:gd name="connsiteY499" fmla="*/ 260464 h 1562782"/>
              <a:gd name="connsiteX500" fmla="*/ 235801 w 1562784"/>
              <a:gd name="connsiteY500" fmla="*/ 259261 h 1562782"/>
              <a:gd name="connsiteX501" fmla="*/ 247231 w 1562784"/>
              <a:gd name="connsiteY501" fmla="*/ 247230 h 1562782"/>
              <a:gd name="connsiteX502" fmla="*/ 248434 w 1562784"/>
              <a:gd name="connsiteY502" fmla="*/ 243019 h 1562782"/>
              <a:gd name="connsiteX503" fmla="*/ 240012 w 1562784"/>
              <a:gd name="connsiteY503" fmla="*/ 221364 h 1562782"/>
              <a:gd name="connsiteX504" fmla="*/ 240614 w 1562784"/>
              <a:gd name="connsiteY504" fmla="*/ 217153 h 1562782"/>
              <a:gd name="connsiteX505" fmla="*/ 253847 w 1562784"/>
              <a:gd name="connsiteY505" fmla="*/ 205123 h 1562782"/>
              <a:gd name="connsiteX506" fmla="*/ 257457 w 1562784"/>
              <a:gd name="connsiteY506" fmla="*/ 204521 h 1562782"/>
              <a:gd name="connsiteX507" fmla="*/ 279112 w 1562784"/>
              <a:gd name="connsiteY507" fmla="*/ 214747 h 1562782"/>
              <a:gd name="connsiteX508" fmla="*/ 283323 w 1562784"/>
              <a:gd name="connsiteY508" fmla="*/ 214146 h 1562782"/>
              <a:gd name="connsiteX509" fmla="*/ 295955 w 1562784"/>
              <a:gd name="connsiteY509" fmla="*/ 202717 h 1562782"/>
              <a:gd name="connsiteX510" fmla="*/ 297158 w 1562784"/>
              <a:gd name="connsiteY510" fmla="*/ 199107 h 1562782"/>
              <a:gd name="connsiteX511" fmla="*/ 290541 w 1562784"/>
              <a:gd name="connsiteY511" fmla="*/ 176249 h 1562782"/>
              <a:gd name="connsiteX512" fmla="*/ 291744 w 1562784"/>
              <a:gd name="connsiteY512" fmla="*/ 172640 h 1562782"/>
              <a:gd name="connsiteX513" fmla="*/ 306181 w 1562784"/>
              <a:gd name="connsiteY513" fmla="*/ 161211 h 1562782"/>
              <a:gd name="connsiteX514" fmla="*/ 309790 w 1562784"/>
              <a:gd name="connsiteY514" fmla="*/ 161211 h 1562782"/>
              <a:gd name="connsiteX515" fmla="*/ 330242 w 1562784"/>
              <a:gd name="connsiteY515" fmla="*/ 172640 h 1562782"/>
              <a:gd name="connsiteX516" fmla="*/ 334453 w 1562784"/>
              <a:gd name="connsiteY516" fmla="*/ 172640 h 1562782"/>
              <a:gd name="connsiteX517" fmla="*/ 348288 w 1562784"/>
              <a:gd name="connsiteY517" fmla="*/ 162414 h 1562782"/>
              <a:gd name="connsiteX518" fmla="*/ 350093 w 1562784"/>
              <a:gd name="connsiteY518" fmla="*/ 158805 h 1562782"/>
              <a:gd name="connsiteX519" fmla="*/ 345280 w 1562784"/>
              <a:gd name="connsiteY519" fmla="*/ 135947 h 1562782"/>
              <a:gd name="connsiteX520" fmla="*/ 347085 w 1562784"/>
              <a:gd name="connsiteY520" fmla="*/ 132337 h 1562782"/>
              <a:gd name="connsiteX521" fmla="*/ 362123 w 1562784"/>
              <a:gd name="connsiteY521" fmla="*/ 122111 h 1562782"/>
              <a:gd name="connsiteX522" fmla="*/ 365733 w 1562784"/>
              <a:gd name="connsiteY522" fmla="*/ 122111 h 1562782"/>
              <a:gd name="connsiteX523" fmla="*/ 384982 w 1562784"/>
              <a:gd name="connsiteY523" fmla="*/ 135947 h 1562782"/>
              <a:gd name="connsiteX524" fmla="*/ 389192 w 1562784"/>
              <a:gd name="connsiteY524" fmla="*/ 135947 h 1562782"/>
              <a:gd name="connsiteX525" fmla="*/ 404231 w 1562784"/>
              <a:gd name="connsiteY525" fmla="*/ 127525 h 1562782"/>
              <a:gd name="connsiteX526" fmla="*/ 406035 w 1562784"/>
              <a:gd name="connsiteY526" fmla="*/ 123916 h 1562782"/>
              <a:gd name="connsiteX527" fmla="*/ 403028 w 1562784"/>
              <a:gd name="connsiteY527" fmla="*/ 100456 h 1562782"/>
              <a:gd name="connsiteX528" fmla="*/ 405434 w 1562784"/>
              <a:gd name="connsiteY528" fmla="*/ 96847 h 1562782"/>
              <a:gd name="connsiteX529" fmla="*/ 421074 w 1562784"/>
              <a:gd name="connsiteY529" fmla="*/ 88425 h 1562782"/>
              <a:gd name="connsiteX530" fmla="*/ 424683 w 1562784"/>
              <a:gd name="connsiteY530" fmla="*/ 88425 h 1562782"/>
              <a:gd name="connsiteX531" fmla="*/ 442729 w 1562784"/>
              <a:gd name="connsiteY531" fmla="*/ 103464 h 1562782"/>
              <a:gd name="connsiteX532" fmla="*/ 446940 w 1562784"/>
              <a:gd name="connsiteY532" fmla="*/ 104065 h 1562782"/>
              <a:gd name="connsiteX533" fmla="*/ 462579 w 1562784"/>
              <a:gd name="connsiteY533" fmla="*/ 96847 h 1562782"/>
              <a:gd name="connsiteX534" fmla="*/ 464384 w 1562784"/>
              <a:gd name="connsiteY534" fmla="*/ 93238 h 1562782"/>
              <a:gd name="connsiteX535" fmla="*/ 464384 w 1562784"/>
              <a:gd name="connsiteY535" fmla="*/ 69778 h 1562782"/>
              <a:gd name="connsiteX536" fmla="*/ 466189 w 1562784"/>
              <a:gd name="connsiteY536" fmla="*/ 66770 h 1562782"/>
              <a:gd name="connsiteX537" fmla="*/ 483032 w 1562784"/>
              <a:gd name="connsiteY537" fmla="*/ 59552 h 1562782"/>
              <a:gd name="connsiteX538" fmla="*/ 486641 w 1562784"/>
              <a:gd name="connsiteY538" fmla="*/ 60153 h 1562782"/>
              <a:gd name="connsiteX539" fmla="*/ 503484 w 1562784"/>
              <a:gd name="connsiteY539" fmla="*/ 76996 h 1562782"/>
              <a:gd name="connsiteX540" fmla="*/ 507093 w 1562784"/>
              <a:gd name="connsiteY540" fmla="*/ 77598 h 1562782"/>
              <a:gd name="connsiteX541" fmla="*/ 523334 w 1562784"/>
              <a:gd name="connsiteY541" fmla="*/ 71582 h 1562782"/>
              <a:gd name="connsiteX542" fmla="*/ 525740 w 1562784"/>
              <a:gd name="connsiteY542" fmla="*/ 68575 h 1562782"/>
              <a:gd name="connsiteX543" fmla="*/ 527545 w 1562784"/>
              <a:gd name="connsiteY543" fmla="*/ 45115 h 1562782"/>
              <a:gd name="connsiteX544" fmla="*/ 529951 w 1562784"/>
              <a:gd name="connsiteY544" fmla="*/ 41506 h 1562782"/>
              <a:gd name="connsiteX545" fmla="*/ 546794 w 1562784"/>
              <a:gd name="connsiteY545" fmla="*/ 36092 h 1562782"/>
              <a:gd name="connsiteX546" fmla="*/ 550403 w 1562784"/>
              <a:gd name="connsiteY546" fmla="*/ 37295 h 1562782"/>
              <a:gd name="connsiteX547" fmla="*/ 566043 w 1562784"/>
              <a:gd name="connsiteY547" fmla="*/ 55341 h 1562782"/>
              <a:gd name="connsiteX548" fmla="*/ 569652 w 1562784"/>
              <a:gd name="connsiteY548" fmla="*/ 56544 h 1562782"/>
              <a:gd name="connsiteX549" fmla="*/ 586495 w 1562784"/>
              <a:gd name="connsiteY549" fmla="*/ 51732 h 1562782"/>
              <a:gd name="connsiteX550" fmla="*/ 588902 w 1562784"/>
              <a:gd name="connsiteY550" fmla="*/ 48724 h 1562782"/>
              <a:gd name="connsiteX551" fmla="*/ 592511 w 1562784"/>
              <a:gd name="connsiteY551" fmla="*/ 25264 h 1562782"/>
              <a:gd name="connsiteX552" fmla="*/ 595518 w 1562784"/>
              <a:gd name="connsiteY552" fmla="*/ 22858 h 1562782"/>
              <a:gd name="connsiteX553" fmla="*/ 612963 w 1562784"/>
              <a:gd name="connsiteY553" fmla="*/ 18648 h 1562782"/>
              <a:gd name="connsiteX554" fmla="*/ 616572 w 1562784"/>
              <a:gd name="connsiteY554" fmla="*/ 19851 h 1562782"/>
              <a:gd name="connsiteX555" fmla="*/ 629806 w 1562784"/>
              <a:gd name="connsiteY555" fmla="*/ 39100 h 1562782"/>
              <a:gd name="connsiteX556" fmla="*/ 634017 w 1562784"/>
              <a:gd name="connsiteY556" fmla="*/ 40904 h 1562782"/>
              <a:gd name="connsiteX557" fmla="*/ 650859 w 1562784"/>
              <a:gd name="connsiteY557" fmla="*/ 37295 h 1562782"/>
              <a:gd name="connsiteX558" fmla="*/ 653266 w 1562784"/>
              <a:gd name="connsiteY558" fmla="*/ 34889 h 1562782"/>
              <a:gd name="connsiteX559" fmla="*/ 659281 w 1562784"/>
              <a:gd name="connsiteY559" fmla="*/ 12031 h 1562782"/>
              <a:gd name="connsiteX560" fmla="*/ 662289 w 1562784"/>
              <a:gd name="connsiteY560" fmla="*/ 9023 h 1562782"/>
              <a:gd name="connsiteX561" fmla="*/ 679733 w 1562784"/>
              <a:gd name="connsiteY561" fmla="*/ 6617 h 1562782"/>
              <a:gd name="connsiteX562" fmla="*/ 683342 w 1562784"/>
              <a:gd name="connsiteY562" fmla="*/ 8422 h 1562782"/>
              <a:gd name="connsiteX563" fmla="*/ 695373 w 1562784"/>
              <a:gd name="connsiteY563" fmla="*/ 28874 h 1562782"/>
              <a:gd name="connsiteX564" fmla="*/ 698982 w 1562784"/>
              <a:gd name="connsiteY564" fmla="*/ 30678 h 1562782"/>
              <a:gd name="connsiteX565" fmla="*/ 715825 w 1562784"/>
              <a:gd name="connsiteY565" fmla="*/ 28874 h 1562782"/>
              <a:gd name="connsiteX566" fmla="*/ 718833 w 1562784"/>
              <a:gd name="connsiteY566" fmla="*/ 26468 h 1562782"/>
              <a:gd name="connsiteX567" fmla="*/ 726653 w 1562784"/>
              <a:gd name="connsiteY567" fmla="*/ 4211 h 1562782"/>
              <a:gd name="connsiteX568" fmla="*/ 729660 w 1562784"/>
              <a:gd name="connsiteY568" fmla="*/ 1805 h 1562782"/>
              <a:gd name="connsiteX569" fmla="*/ 747706 w 1562784"/>
              <a:gd name="connsiteY569" fmla="*/ 602 h 1562782"/>
              <a:gd name="connsiteX570" fmla="*/ 751316 w 1562784"/>
              <a:gd name="connsiteY570" fmla="*/ 3008 h 1562782"/>
              <a:gd name="connsiteX571" fmla="*/ 760940 w 1562784"/>
              <a:gd name="connsiteY571" fmla="*/ 24061 h 1562782"/>
              <a:gd name="connsiteX572" fmla="*/ 764549 w 1562784"/>
              <a:gd name="connsiteY572" fmla="*/ 26468 h 1562782"/>
              <a:gd name="connsiteX573" fmla="*/ 781994 w 1562784"/>
              <a:gd name="connsiteY573" fmla="*/ 25866 h 1562782"/>
              <a:gd name="connsiteX574" fmla="*/ 785001 w 1562784"/>
              <a:gd name="connsiteY574" fmla="*/ 24061 h 1562782"/>
              <a:gd name="connsiteX575" fmla="*/ 794626 w 1562784"/>
              <a:gd name="connsiteY575" fmla="*/ 2406 h 1562782"/>
              <a:gd name="connsiteX576" fmla="*/ 798235 w 1562784"/>
              <a:gd name="connsiteY576" fmla="*/ 0 h 156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1562784" h="1562782">
                <a:moveTo>
                  <a:pt x="798235" y="0"/>
                </a:moveTo>
                <a:cubicBezTo>
                  <a:pt x="798235" y="0"/>
                  <a:pt x="798235" y="0"/>
                  <a:pt x="815680" y="602"/>
                </a:cubicBezTo>
                <a:cubicBezTo>
                  <a:pt x="817484" y="1203"/>
                  <a:pt x="818687" y="1805"/>
                  <a:pt x="819289" y="3008"/>
                </a:cubicBezTo>
                <a:cubicBezTo>
                  <a:pt x="819289" y="3008"/>
                  <a:pt x="819289" y="3008"/>
                  <a:pt x="827109" y="25264"/>
                </a:cubicBezTo>
                <a:cubicBezTo>
                  <a:pt x="827710" y="26468"/>
                  <a:pt x="828913" y="27671"/>
                  <a:pt x="830718" y="27671"/>
                </a:cubicBezTo>
                <a:cubicBezTo>
                  <a:pt x="830718" y="27671"/>
                  <a:pt x="830718" y="27671"/>
                  <a:pt x="847561" y="28874"/>
                </a:cubicBezTo>
                <a:cubicBezTo>
                  <a:pt x="848764" y="28874"/>
                  <a:pt x="850569" y="28272"/>
                  <a:pt x="851170" y="27069"/>
                </a:cubicBezTo>
                <a:cubicBezTo>
                  <a:pt x="851170" y="27069"/>
                  <a:pt x="851170" y="27069"/>
                  <a:pt x="862599" y="6617"/>
                </a:cubicBezTo>
                <a:cubicBezTo>
                  <a:pt x="863201" y="5414"/>
                  <a:pt x="865005" y="4812"/>
                  <a:pt x="866208" y="4812"/>
                </a:cubicBezTo>
                <a:cubicBezTo>
                  <a:pt x="866208" y="4812"/>
                  <a:pt x="866208" y="4812"/>
                  <a:pt x="883653" y="6617"/>
                </a:cubicBezTo>
                <a:cubicBezTo>
                  <a:pt x="885458" y="7219"/>
                  <a:pt x="886661" y="8422"/>
                  <a:pt x="886661" y="9625"/>
                </a:cubicBezTo>
                <a:cubicBezTo>
                  <a:pt x="886661" y="9625"/>
                  <a:pt x="886661" y="9625"/>
                  <a:pt x="893277" y="31881"/>
                </a:cubicBezTo>
                <a:cubicBezTo>
                  <a:pt x="893277" y="33686"/>
                  <a:pt x="894481" y="34889"/>
                  <a:pt x="896285" y="34889"/>
                </a:cubicBezTo>
                <a:cubicBezTo>
                  <a:pt x="896285" y="34889"/>
                  <a:pt x="896285" y="34889"/>
                  <a:pt x="913128" y="37897"/>
                </a:cubicBezTo>
                <a:cubicBezTo>
                  <a:pt x="914331" y="37897"/>
                  <a:pt x="916136" y="37295"/>
                  <a:pt x="916737" y="36092"/>
                </a:cubicBezTo>
                <a:cubicBezTo>
                  <a:pt x="916737" y="36092"/>
                  <a:pt x="916737" y="36092"/>
                  <a:pt x="929971" y="16242"/>
                </a:cubicBezTo>
                <a:cubicBezTo>
                  <a:pt x="930573" y="15640"/>
                  <a:pt x="932377" y="15038"/>
                  <a:pt x="933580" y="15038"/>
                </a:cubicBezTo>
                <a:cubicBezTo>
                  <a:pt x="933580" y="15038"/>
                  <a:pt x="933580" y="15038"/>
                  <a:pt x="951025" y="18648"/>
                </a:cubicBezTo>
                <a:cubicBezTo>
                  <a:pt x="952228" y="19249"/>
                  <a:pt x="953431" y="20452"/>
                  <a:pt x="954032" y="21655"/>
                </a:cubicBezTo>
                <a:cubicBezTo>
                  <a:pt x="954032" y="21655"/>
                  <a:pt x="954032" y="21655"/>
                  <a:pt x="957642" y="44514"/>
                </a:cubicBezTo>
                <a:cubicBezTo>
                  <a:pt x="958243" y="46318"/>
                  <a:pt x="959446" y="47521"/>
                  <a:pt x="960649" y="47521"/>
                </a:cubicBezTo>
                <a:cubicBezTo>
                  <a:pt x="960649" y="47521"/>
                  <a:pt x="960649" y="47521"/>
                  <a:pt x="977492" y="51732"/>
                </a:cubicBezTo>
                <a:cubicBezTo>
                  <a:pt x="978695" y="52333"/>
                  <a:pt x="980500" y="51732"/>
                  <a:pt x="981101" y="50529"/>
                </a:cubicBezTo>
                <a:cubicBezTo>
                  <a:pt x="981101" y="50529"/>
                  <a:pt x="981101" y="50529"/>
                  <a:pt x="996140" y="32483"/>
                </a:cubicBezTo>
                <a:cubicBezTo>
                  <a:pt x="996741" y="31280"/>
                  <a:pt x="998546" y="30678"/>
                  <a:pt x="999749" y="31280"/>
                </a:cubicBezTo>
                <a:cubicBezTo>
                  <a:pt x="999749" y="31280"/>
                  <a:pt x="999749" y="31280"/>
                  <a:pt x="1016592" y="36694"/>
                </a:cubicBezTo>
                <a:cubicBezTo>
                  <a:pt x="1018396" y="36694"/>
                  <a:pt x="1018998" y="37897"/>
                  <a:pt x="1019599" y="39701"/>
                </a:cubicBezTo>
                <a:cubicBezTo>
                  <a:pt x="1019599" y="39701"/>
                  <a:pt x="1019599" y="39701"/>
                  <a:pt x="1021404" y="63161"/>
                </a:cubicBezTo>
                <a:cubicBezTo>
                  <a:pt x="1021404" y="64364"/>
                  <a:pt x="1022607" y="65567"/>
                  <a:pt x="1023810" y="66169"/>
                </a:cubicBezTo>
                <a:cubicBezTo>
                  <a:pt x="1023810" y="66169"/>
                  <a:pt x="1023810" y="66169"/>
                  <a:pt x="1040052" y="71582"/>
                </a:cubicBezTo>
                <a:cubicBezTo>
                  <a:pt x="1041255" y="72184"/>
                  <a:pt x="1043059" y="71582"/>
                  <a:pt x="1044262" y="70981"/>
                </a:cubicBezTo>
                <a:cubicBezTo>
                  <a:pt x="1044262" y="70981"/>
                  <a:pt x="1044262" y="70981"/>
                  <a:pt x="1060504" y="54138"/>
                </a:cubicBezTo>
                <a:cubicBezTo>
                  <a:pt x="1061105" y="52935"/>
                  <a:pt x="1062910" y="52333"/>
                  <a:pt x="1064113" y="52935"/>
                </a:cubicBezTo>
                <a:cubicBezTo>
                  <a:pt x="1064113" y="52935"/>
                  <a:pt x="1064113" y="52935"/>
                  <a:pt x="1080956" y="59552"/>
                </a:cubicBezTo>
                <a:cubicBezTo>
                  <a:pt x="1082159" y="60153"/>
                  <a:pt x="1083362" y="61958"/>
                  <a:pt x="1083362" y="63161"/>
                </a:cubicBezTo>
                <a:cubicBezTo>
                  <a:pt x="1083362" y="63161"/>
                  <a:pt x="1083362" y="63161"/>
                  <a:pt x="1083362" y="86621"/>
                </a:cubicBezTo>
                <a:cubicBezTo>
                  <a:pt x="1083362" y="87824"/>
                  <a:pt x="1083964" y="89628"/>
                  <a:pt x="1085167" y="90230"/>
                </a:cubicBezTo>
                <a:cubicBezTo>
                  <a:pt x="1085167" y="90230"/>
                  <a:pt x="1085167" y="90230"/>
                  <a:pt x="1100806" y="96847"/>
                </a:cubicBezTo>
                <a:cubicBezTo>
                  <a:pt x="1102010" y="97448"/>
                  <a:pt x="1103814" y="97448"/>
                  <a:pt x="1105017" y="96245"/>
                </a:cubicBezTo>
                <a:cubicBezTo>
                  <a:pt x="1105017" y="96245"/>
                  <a:pt x="1105017" y="96245"/>
                  <a:pt x="1122462" y="81207"/>
                </a:cubicBezTo>
                <a:cubicBezTo>
                  <a:pt x="1123665" y="80004"/>
                  <a:pt x="1125469" y="80004"/>
                  <a:pt x="1126672" y="80606"/>
                </a:cubicBezTo>
                <a:cubicBezTo>
                  <a:pt x="1126672" y="80606"/>
                  <a:pt x="1126672" y="80606"/>
                  <a:pt x="1142914" y="88425"/>
                </a:cubicBezTo>
                <a:cubicBezTo>
                  <a:pt x="1144117" y="89027"/>
                  <a:pt x="1144718" y="90832"/>
                  <a:pt x="1144718" y="92035"/>
                </a:cubicBezTo>
                <a:cubicBezTo>
                  <a:pt x="1144718" y="92035"/>
                  <a:pt x="1144718" y="92035"/>
                  <a:pt x="1142914" y="115494"/>
                </a:cubicBezTo>
                <a:cubicBezTo>
                  <a:pt x="1142312" y="116697"/>
                  <a:pt x="1143515" y="118502"/>
                  <a:pt x="1144718" y="119104"/>
                </a:cubicBezTo>
                <a:cubicBezTo>
                  <a:pt x="1144718" y="119104"/>
                  <a:pt x="1144718" y="119104"/>
                  <a:pt x="1159757" y="127525"/>
                </a:cubicBezTo>
                <a:cubicBezTo>
                  <a:pt x="1160358" y="128127"/>
                  <a:pt x="1162163" y="128127"/>
                  <a:pt x="1163366" y="127525"/>
                </a:cubicBezTo>
                <a:cubicBezTo>
                  <a:pt x="1163366" y="127525"/>
                  <a:pt x="1163366" y="127525"/>
                  <a:pt x="1182615" y="113690"/>
                </a:cubicBezTo>
                <a:cubicBezTo>
                  <a:pt x="1183818" y="112487"/>
                  <a:pt x="1185623" y="112487"/>
                  <a:pt x="1186224" y="113088"/>
                </a:cubicBezTo>
                <a:cubicBezTo>
                  <a:pt x="1186224" y="113088"/>
                  <a:pt x="1186224" y="113088"/>
                  <a:pt x="1201864" y="122713"/>
                </a:cubicBezTo>
                <a:cubicBezTo>
                  <a:pt x="1203067" y="123314"/>
                  <a:pt x="1203669" y="125119"/>
                  <a:pt x="1203067" y="126322"/>
                </a:cubicBezTo>
                <a:cubicBezTo>
                  <a:pt x="1203067" y="126322"/>
                  <a:pt x="1203067" y="126322"/>
                  <a:pt x="1199458" y="149782"/>
                </a:cubicBezTo>
                <a:cubicBezTo>
                  <a:pt x="1198856" y="150985"/>
                  <a:pt x="1200059" y="152789"/>
                  <a:pt x="1200661" y="153391"/>
                </a:cubicBezTo>
                <a:cubicBezTo>
                  <a:pt x="1200661" y="153391"/>
                  <a:pt x="1200661" y="153391"/>
                  <a:pt x="1215098" y="163015"/>
                </a:cubicBezTo>
                <a:cubicBezTo>
                  <a:pt x="1216301" y="163617"/>
                  <a:pt x="1218105" y="163617"/>
                  <a:pt x="1219309" y="163015"/>
                </a:cubicBezTo>
                <a:cubicBezTo>
                  <a:pt x="1219309" y="163015"/>
                  <a:pt x="1219309" y="163015"/>
                  <a:pt x="1239159" y="150985"/>
                </a:cubicBezTo>
                <a:cubicBezTo>
                  <a:pt x="1240362" y="150383"/>
                  <a:pt x="1242167" y="150383"/>
                  <a:pt x="1243370" y="150985"/>
                </a:cubicBezTo>
                <a:cubicBezTo>
                  <a:pt x="1243370" y="150985"/>
                  <a:pt x="1243370" y="150985"/>
                  <a:pt x="1257807" y="161812"/>
                </a:cubicBezTo>
                <a:cubicBezTo>
                  <a:pt x="1258408" y="162414"/>
                  <a:pt x="1259010" y="164219"/>
                  <a:pt x="1259010" y="165422"/>
                </a:cubicBezTo>
                <a:cubicBezTo>
                  <a:pt x="1259010" y="165422"/>
                  <a:pt x="1259010" y="165422"/>
                  <a:pt x="1252994" y="188280"/>
                </a:cubicBezTo>
                <a:cubicBezTo>
                  <a:pt x="1252393" y="189483"/>
                  <a:pt x="1252994" y="191288"/>
                  <a:pt x="1254198" y="192491"/>
                </a:cubicBezTo>
                <a:cubicBezTo>
                  <a:pt x="1254198" y="192491"/>
                  <a:pt x="1254198" y="192491"/>
                  <a:pt x="1267431" y="203318"/>
                </a:cubicBezTo>
                <a:cubicBezTo>
                  <a:pt x="1268033" y="203920"/>
                  <a:pt x="1269837" y="203920"/>
                  <a:pt x="1271040" y="203318"/>
                </a:cubicBezTo>
                <a:cubicBezTo>
                  <a:pt x="1271040" y="203318"/>
                  <a:pt x="1271040" y="203318"/>
                  <a:pt x="1292696" y="193092"/>
                </a:cubicBezTo>
                <a:cubicBezTo>
                  <a:pt x="1293899" y="192491"/>
                  <a:pt x="1295703" y="193092"/>
                  <a:pt x="1296305" y="193694"/>
                </a:cubicBezTo>
                <a:cubicBezTo>
                  <a:pt x="1296305" y="193694"/>
                  <a:pt x="1296305" y="193694"/>
                  <a:pt x="1309539" y="205724"/>
                </a:cubicBezTo>
                <a:cubicBezTo>
                  <a:pt x="1310742" y="206326"/>
                  <a:pt x="1311343" y="208130"/>
                  <a:pt x="1310742" y="209334"/>
                </a:cubicBezTo>
                <a:cubicBezTo>
                  <a:pt x="1310742" y="209334"/>
                  <a:pt x="1310742" y="209334"/>
                  <a:pt x="1302922" y="231590"/>
                </a:cubicBezTo>
                <a:cubicBezTo>
                  <a:pt x="1302320" y="232793"/>
                  <a:pt x="1302922" y="234598"/>
                  <a:pt x="1303523" y="235801"/>
                </a:cubicBezTo>
                <a:cubicBezTo>
                  <a:pt x="1303523" y="235801"/>
                  <a:pt x="1303523" y="235801"/>
                  <a:pt x="1316155" y="247832"/>
                </a:cubicBezTo>
                <a:cubicBezTo>
                  <a:pt x="1316757" y="248433"/>
                  <a:pt x="1318562" y="249035"/>
                  <a:pt x="1319765" y="248433"/>
                </a:cubicBezTo>
                <a:cubicBezTo>
                  <a:pt x="1319765" y="248433"/>
                  <a:pt x="1319765" y="248433"/>
                  <a:pt x="1342021" y="240012"/>
                </a:cubicBezTo>
                <a:cubicBezTo>
                  <a:pt x="1343224" y="239410"/>
                  <a:pt x="1345029" y="240012"/>
                  <a:pt x="1345631" y="240613"/>
                </a:cubicBezTo>
                <a:cubicBezTo>
                  <a:pt x="1345631" y="240613"/>
                  <a:pt x="1345631" y="240613"/>
                  <a:pt x="1357661" y="253847"/>
                </a:cubicBezTo>
                <a:cubicBezTo>
                  <a:pt x="1358864" y="255050"/>
                  <a:pt x="1358864" y="256855"/>
                  <a:pt x="1358263" y="258058"/>
                </a:cubicBezTo>
                <a:cubicBezTo>
                  <a:pt x="1358263" y="258058"/>
                  <a:pt x="1358263" y="258058"/>
                  <a:pt x="1348638" y="279111"/>
                </a:cubicBezTo>
                <a:cubicBezTo>
                  <a:pt x="1348037" y="280314"/>
                  <a:pt x="1348638" y="282119"/>
                  <a:pt x="1349240" y="283322"/>
                </a:cubicBezTo>
                <a:cubicBezTo>
                  <a:pt x="1349240" y="283322"/>
                  <a:pt x="1349240" y="283322"/>
                  <a:pt x="1360669" y="295954"/>
                </a:cubicBezTo>
                <a:cubicBezTo>
                  <a:pt x="1361270" y="297157"/>
                  <a:pt x="1363075" y="297759"/>
                  <a:pt x="1364278" y="297157"/>
                </a:cubicBezTo>
                <a:cubicBezTo>
                  <a:pt x="1364278" y="297157"/>
                  <a:pt x="1364278" y="297157"/>
                  <a:pt x="1387136" y="291142"/>
                </a:cubicBezTo>
                <a:cubicBezTo>
                  <a:pt x="1388339" y="290540"/>
                  <a:pt x="1390144" y="291142"/>
                  <a:pt x="1390746" y="292345"/>
                </a:cubicBezTo>
                <a:cubicBezTo>
                  <a:pt x="1390746" y="292345"/>
                  <a:pt x="1390746" y="292345"/>
                  <a:pt x="1401573" y="306180"/>
                </a:cubicBezTo>
                <a:cubicBezTo>
                  <a:pt x="1402776" y="307383"/>
                  <a:pt x="1402776" y="309188"/>
                  <a:pt x="1402175" y="310391"/>
                </a:cubicBezTo>
                <a:cubicBezTo>
                  <a:pt x="1402175" y="310391"/>
                  <a:pt x="1402175" y="310391"/>
                  <a:pt x="1390144" y="330843"/>
                </a:cubicBezTo>
                <a:cubicBezTo>
                  <a:pt x="1389543" y="331445"/>
                  <a:pt x="1389543" y="333249"/>
                  <a:pt x="1390746" y="334452"/>
                </a:cubicBezTo>
                <a:cubicBezTo>
                  <a:pt x="1390746" y="334452"/>
                  <a:pt x="1390746" y="334452"/>
                  <a:pt x="1400370" y="348288"/>
                </a:cubicBezTo>
                <a:cubicBezTo>
                  <a:pt x="1400972" y="349491"/>
                  <a:pt x="1402776" y="350092"/>
                  <a:pt x="1403979" y="350092"/>
                </a:cubicBezTo>
                <a:cubicBezTo>
                  <a:pt x="1403979" y="350092"/>
                  <a:pt x="1403979" y="350092"/>
                  <a:pt x="1427439" y="345280"/>
                </a:cubicBezTo>
                <a:cubicBezTo>
                  <a:pt x="1428642" y="345280"/>
                  <a:pt x="1430447" y="345881"/>
                  <a:pt x="1431048" y="347085"/>
                </a:cubicBezTo>
                <a:cubicBezTo>
                  <a:pt x="1431048" y="347085"/>
                  <a:pt x="1431048" y="347085"/>
                  <a:pt x="1440673" y="362123"/>
                </a:cubicBezTo>
                <a:cubicBezTo>
                  <a:pt x="1441274" y="363326"/>
                  <a:pt x="1441274" y="365131"/>
                  <a:pt x="1440673" y="365732"/>
                </a:cubicBezTo>
                <a:cubicBezTo>
                  <a:pt x="1440673" y="365732"/>
                  <a:pt x="1440673" y="365732"/>
                  <a:pt x="1427439" y="385583"/>
                </a:cubicBezTo>
                <a:cubicBezTo>
                  <a:pt x="1426236" y="386184"/>
                  <a:pt x="1426236" y="387989"/>
                  <a:pt x="1426838" y="389192"/>
                </a:cubicBezTo>
                <a:cubicBezTo>
                  <a:pt x="1426838" y="389192"/>
                  <a:pt x="1426838" y="389192"/>
                  <a:pt x="1435861" y="404230"/>
                </a:cubicBezTo>
                <a:cubicBezTo>
                  <a:pt x="1436462" y="405433"/>
                  <a:pt x="1438267" y="406035"/>
                  <a:pt x="1439470" y="406035"/>
                </a:cubicBezTo>
                <a:cubicBezTo>
                  <a:pt x="1439470" y="406035"/>
                  <a:pt x="1439470" y="406035"/>
                  <a:pt x="1462930" y="403629"/>
                </a:cubicBezTo>
                <a:cubicBezTo>
                  <a:pt x="1464133" y="403027"/>
                  <a:pt x="1465937" y="404230"/>
                  <a:pt x="1466539" y="405433"/>
                </a:cubicBezTo>
                <a:cubicBezTo>
                  <a:pt x="1466539" y="405433"/>
                  <a:pt x="1466539" y="405433"/>
                  <a:pt x="1474960" y="421073"/>
                </a:cubicBezTo>
                <a:cubicBezTo>
                  <a:pt x="1475562" y="422276"/>
                  <a:pt x="1475562" y="424081"/>
                  <a:pt x="1474359" y="425284"/>
                </a:cubicBezTo>
                <a:cubicBezTo>
                  <a:pt x="1474359" y="425284"/>
                  <a:pt x="1474359" y="425284"/>
                  <a:pt x="1459320" y="443330"/>
                </a:cubicBezTo>
                <a:cubicBezTo>
                  <a:pt x="1458719" y="443931"/>
                  <a:pt x="1458117" y="445736"/>
                  <a:pt x="1458719" y="446939"/>
                </a:cubicBezTo>
                <a:cubicBezTo>
                  <a:pt x="1458719" y="446939"/>
                  <a:pt x="1458719" y="446939"/>
                  <a:pt x="1466539" y="462579"/>
                </a:cubicBezTo>
                <a:cubicBezTo>
                  <a:pt x="1467140" y="463782"/>
                  <a:pt x="1468343" y="464985"/>
                  <a:pt x="1469546" y="464985"/>
                </a:cubicBezTo>
                <a:cubicBezTo>
                  <a:pt x="1469546" y="464985"/>
                  <a:pt x="1469546" y="464985"/>
                  <a:pt x="1493006" y="464383"/>
                </a:cubicBezTo>
                <a:cubicBezTo>
                  <a:pt x="1494811" y="464383"/>
                  <a:pt x="1496014" y="464985"/>
                  <a:pt x="1496616" y="466188"/>
                </a:cubicBezTo>
                <a:cubicBezTo>
                  <a:pt x="1496616" y="466188"/>
                  <a:pt x="1496616" y="466188"/>
                  <a:pt x="1503834" y="483031"/>
                </a:cubicBezTo>
                <a:cubicBezTo>
                  <a:pt x="1504435" y="484234"/>
                  <a:pt x="1503834" y="486039"/>
                  <a:pt x="1502631" y="486640"/>
                </a:cubicBezTo>
                <a:cubicBezTo>
                  <a:pt x="1502631" y="486640"/>
                  <a:pt x="1502631" y="486640"/>
                  <a:pt x="1486389" y="503483"/>
                </a:cubicBezTo>
                <a:cubicBezTo>
                  <a:pt x="1485186" y="504686"/>
                  <a:pt x="1485186" y="506491"/>
                  <a:pt x="1485186" y="507694"/>
                </a:cubicBezTo>
                <a:cubicBezTo>
                  <a:pt x="1485186" y="507694"/>
                  <a:pt x="1485186" y="507694"/>
                  <a:pt x="1491202" y="523334"/>
                </a:cubicBezTo>
                <a:cubicBezTo>
                  <a:pt x="1491803" y="524537"/>
                  <a:pt x="1493608" y="525740"/>
                  <a:pt x="1494811" y="525740"/>
                </a:cubicBezTo>
                <a:cubicBezTo>
                  <a:pt x="1494811" y="525740"/>
                  <a:pt x="1494811" y="525740"/>
                  <a:pt x="1518271" y="527544"/>
                </a:cubicBezTo>
                <a:cubicBezTo>
                  <a:pt x="1519474" y="527544"/>
                  <a:pt x="1520677" y="528747"/>
                  <a:pt x="1521278" y="529950"/>
                </a:cubicBezTo>
                <a:cubicBezTo>
                  <a:pt x="1521278" y="529950"/>
                  <a:pt x="1521278" y="529950"/>
                  <a:pt x="1526692" y="546793"/>
                </a:cubicBezTo>
                <a:cubicBezTo>
                  <a:pt x="1527294" y="547996"/>
                  <a:pt x="1526692" y="549801"/>
                  <a:pt x="1526091" y="551004"/>
                </a:cubicBezTo>
                <a:cubicBezTo>
                  <a:pt x="1526091" y="551004"/>
                  <a:pt x="1526091" y="551004"/>
                  <a:pt x="1508045" y="566042"/>
                </a:cubicBezTo>
                <a:cubicBezTo>
                  <a:pt x="1506842" y="566644"/>
                  <a:pt x="1506240" y="568449"/>
                  <a:pt x="1506842" y="569652"/>
                </a:cubicBezTo>
                <a:cubicBezTo>
                  <a:pt x="1506842" y="569652"/>
                  <a:pt x="1506842" y="569652"/>
                  <a:pt x="1511052" y="586495"/>
                </a:cubicBezTo>
                <a:cubicBezTo>
                  <a:pt x="1511654" y="587698"/>
                  <a:pt x="1512857" y="588901"/>
                  <a:pt x="1514060" y="588901"/>
                </a:cubicBezTo>
                <a:cubicBezTo>
                  <a:pt x="1514060" y="588901"/>
                  <a:pt x="1514060" y="588901"/>
                  <a:pt x="1537520" y="592510"/>
                </a:cubicBezTo>
                <a:cubicBezTo>
                  <a:pt x="1538723" y="593111"/>
                  <a:pt x="1539926" y="594314"/>
                  <a:pt x="1540527" y="595518"/>
                </a:cubicBezTo>
                <a:cubicBezTo>
                  <a:pt x="1540527" y="595518"/>
                  <a:pt x="1540527" y="595518"/>
                  <a:pt x="1544738" y="612962"/>
                </a:cubicBezTo>
                <a:cubicBezTo>
                  <a:pt x="1544738" y="614165"/>
                  <a:pt x="1544137" y="615970"/>
                  <a:pt x="1542934" y="616571"/>
                </a:cubicBezTo>
                <a:cubicBezTo>
                  <a:pt x="1542934" y="616571"/>
                  <a:pt x="1542934" y="616571"/>
                  <a:pt x="1523685" y="630406"/>
                </a:cubicBezTo>
                <a:cubicBezTo>
                  <a:pt x="1523083" y="631008"/>
                  <a:pt x="1521880" y="632813"/>
                  <a:pt x="1522481" y="634016"/>
                </a:cubicBezTo>
                <a:cubicBezTo>
                  <a:pt x="1522481" y="634016"/>
                  <a:pt x="1522481" y="634016"/>
                  <a:pt x="1525489" y="650859"/>
                </a:cubicBezTo>
                <a:cubicBezTo>
                  <a:pt x="1525489" y="652062"/>
                  <a:pt x="1527294" y="653265"/>
                  <a:pt x="1528497" y="653866"/>
                </a:cubicBezTo>
                <a:cubicBezTo>
                  <a:pt x="1528497" y="653866"/>
                  <a:pt x="1528497" y="653866"/>
                  <a:pt x="1551355" y="659280"/>
                </a:cubicBezTo>
                <a:cubicBezTo>
                  <a:pt x="1552558" y="659882"/>
                  <a:pt x="1553761" y="661085"/>
                  <a:pt x="1553761" y="662288"/>
                </a:cubicBezTo>
                <a:cubicBezTo>
                  <a:pt x="1553761" y="662288"/>
                  <a:pt x="1553761" y="662288"/>
                  <a:pt x="1556167" y="679732"/>
                </a:cubicBezTo>
                <a:cubicBezTo>
                  <a:pt x="1556769" y="681537"/>
                  <a:pt x="1555566" y="682740"/>
                  <a:pt x="1554363" y="683341"/>
                </a:cubicBezTo>
                <a:cubicBezTo>
                  <a:pt x="1554363" y="683341"/>
                  <a:pt x="1554363" y="683341"/>
                  <a:pt x="1534512" y="695372"/>
                </a:cubicBezTo>
                <a:cubicBezTo>
                  <a:pt x="1533309" y="695974"/>
                  <a:pt x="1532106" y="697778"/>
                  <a:pt x="1532106" y="698981"/>
                </a:cubicBezTo>
                <a:cubicBezTo>
                  <a:pt x="1532106" y="698981"/>
                  <a:pt x="1532106" y="698981"/>
                  <a:pt x="1533911" y="715824"/>
                </a:cubicBezTo>
                <a:cubicBezTo>
                  <a:pt x="1534512" y="717629"/>
                  <a:pt x="1535114" y="718832"/>
                  <a:pt x="1536317" y="719433"/>
                </a:cubicBezTo>
                <a:cubicBezTo>
                  <a:pt x="1536317" y="719433"/>
                  <a:pt x="1536317" y="719433"/>
                  <a:pt x="1559175" y="726652"/>
                </a:cubicBezTo>
                <a:cubicBezTo>
                  <a:pt x="1560378" y="727253"/>
                  <a:pt x="1560980" y="728456"/>
                  <a:pt x="1561581" y="730261"/>
                </a:cubicBezTo>
                <a:cubicBezTo>
                  <a:pt x="1561581" y="730261"/>
                  <a:pt x="1561581" y="730261"/>
                  <a:pt x="1562183" y="747705"/>
                </a:cubicBezTo>
                <a:cubicBezTo>
                  <a:pt x="1562183" y="749510"/>
                  <a:pt x="1561581" y="750713"/>
                  <a:pt x="1560378" y="751315"/>
                </a:cubicBezTo>
                <a:cubicBezTo>
                  <a:pt x="1560378" y="751315"/>
                  <a:pt x="1560378" y="751315"/>
                  <a:pt x="1538723" y="761541"/>
                </a:cubicBezTo>
                <a:cubicBezTo>
                  <a:pt x="1537520" y="762142"/>
                  <a:pt x="1536918" y="763345"/>
                  <a:pt x="1536918" y="764548"/>
                </a:cubicBezTo>
                <a:cubicBezTo>
                  <a:pt x="1536918" y="764548"/>
                  <a:pt x="1536918" y="764548"/>
                  <a:pt x="1536918" y="781993"/>
                </a:cubicBezTo>
                <a:cubicBezTo>
                  <a:pt x="1536918" y="783196"/>
                  <a:pt x="1538121" y="785000"/>
                  <a:pt x="1539324" y="785000"/>
                </a:cubicBezTo>
                <a:cubicBezTo>
                  <a:pt x="1539324" y="785000"/>
                  <a:pt x="1539324" y="785000"/>
                  <a:pt x="1560980" y="794625"/>
                </a:cubicBezTo>
                <a:cubicBezTo>
                  <a:pt x="1562183" y="795226"/>
                  <a:pt x="1562784" y="797031"/>
                  <a:pt x="1562784" y="798234"/>
                </a:cubicBezTo>
                <a:cubicBezTo>
                  <a:pt x="1562784" y="798234"/>
                  <a:pt x="1562784" y="798234"/>
                  <a:pt x="1562183" y="816280"/>
                </a:cubicBezTo>
                <a:cubicBezTo>
                  <a:pt x="1562183" y="817483"/>
                  <a:pt x="1560980" y="818686"/>
                  <a:pt x="1559777" y="819288"/>
                </a:cubicBezTo>
                <a:cubicBezTo>
                  <a:pt x="1559777" y="819288"/>
                  <a:pt x="1559777" y="819288"/>
                  <a:pt x="1537520" y="827709"/>
                </a:cubicBezTo>
                <a:cubicBezTo>
                  <a:pt x="1536317" y="827709"/>
                  <a:pt x="1535715" y="829514"/>
                  <a:pt x="1535114" y="830717"/>
                </a:cubicBezTo>
                <a:cubicBezTo>
                  <a:pt x="1535114" y="830717"/>
                  <a:pt x="1535114" y="830717"/>
                  <a:pt x="1533911" y="847560"/>
                </a:cubicBezTo>
                <a:cubicBezTo>
                  <a:pt x="1533911" y="849364"/>
                  <a:pt x="1534512" y="850567"/>
                  <a:pt x="1535715" y="851169"/>
                </a:cubicBezTo>
                <a:cubicBezTo>
                  <a:pt x="1535715" y="851169"/>
                  <a:pt x="1535715" y="851169"/>
                  <a:pt x="1556769" y="862598"/>
                </a:cubicBezTo>
                <a:cubicBezTo>
                  <a:pt x="1557972" y="863200"/>
                  <a:pt x="1558573" y="865004"/>
                  <a:pt x="1558573" y="866207"/>
                </a:cubicBezTo>
                <a:cubicBezTo>
                  <a:pt x="1558573" y="866207"/>
                  <a:pt x="1558573" y="866207"/>
                  <a:pt x="1556167" y="884253"/>
                </a:cubicBezTo>
                <a:cubicBezTo>
                  <a:pt x="1556167" y="885456"/>
                  <a:pt x="1554964" y="886659"/>
                  <a:pt x="1553761" y="887261"/>
                </a:cubicBezTo>
                <a:cubicBezTo>
                  <a:pt x="1553761" y="887261"/>
                  <a:pt x="1553761" y="887261"/>
                  <a:pt x="1530903" y="893276"/>
                </a:cubicBezTo>
                <a:cubicBezTo>
                  <a:pt x="1529700" y="893276"/>
                  <a:pt x="1528497" y="895081"/>
                  <a:pt x="1528497" y="896284"/>
                </a:cubicBezTo>
                <a:cubicBezTo>
                  <a:pt x="1528497" y="896284"/>
                  <a:pt x="1528497" y="896284"/>
                  <a:pt x="1525489" y="913127"/>
                </a:cubicBezTo>
                <a:cubicBezTo>
                  <a:pt x="1525489" y="914330"/>
                  <a:pt x="1526091" y="916134"/>
                  <a:pt x="1527294" y="916736"/>
                </a:cubicBezTo>
                <a:cubicBezTo>
                  <a:pt x="1527294" y="916736"/>
                  <a:pt x="1527294" y="916736"/>
                  <a:pt x="1546543" y="929970"/>
                </a:cubicBezTo>
                <a:cubicBezTo>
                  <a:pt x="1547746" y="930571"/>
                  <a:pt x="1548347" y="932376"/>
                  <a:pt x="1548347" y="933579"/>
                </a:cubicBezTo>
                <a:cubicBezTo>
                  <a:pt x="1548347" y="933579"/>
                  <a:pt x="1548347" y="933579"/>
                  <a:pt x="1544137" y="951023"/>
                </a:cubicBezTo>
                <a:cubicBezTo>
                  <a:pt x="1544137" y="952226"/>
                  <a:pt x="1542934" y="953430"/>
                  <a:pt x="1541731" y="954031"/>
                </a:cubicBezTo>
                <a:cubicBezTo>
                  <a:pt x="1541731" y="954031"/>
                  <a:pt x="1541731" y="954031"/>
                  <a:pt x="1518271" y="958242"/>
                </a:cubicBezTo>
                <a:cubicBezTo>
                  <a:pt x="1517068" y="958242"/>
                  <a:pt x="1515865" y="959445"/>
                  <a:pt x="1515263" y="960648"/>
                </a:cubicBezTo>
                <a:cubicBezTo>
                  <a:pt x="1515263" y="960648"/>
                  <a:pt x="1515263" y="960648"/>
                  <a:pt x="1511052" y="977491"/>
                </a:cubicBezTo>
                <a:cubicBezTo>
                  <a:pt x="1511052" y="978694"/>
                  <a:pt x="1511654" y="980498"/>
                  <a:pt x="1512255" y="981100"/>
                </a:cubicBezTo>
                <a:cubicBezTo>
                  <a:pt x="1512255" y="981100"/>
                  <a:pt x="1512255" y="981100"/>
                  <a:pt x="1530903" y="996138"/>
                </a:cubicBezTo>
                <a:cubicBezTo>
                  <a:pt x="1531504" y="996740"/>
                  <a:pt x="1532106" y="998544"/>
                  <a:pt x="1532106" y="999748"/>
                </a:cubicBezTo>
                <a:cubicBezTo>
                  <a:pt x="1532106" y="999748"/>
                  <a:pt x="1532106" y="999748"/>
                  <a:pt x="1526692" y="1017192"/>
                </a:cubicBezTo>
                <a:cubicBezTo>
                  <a:pt x="1526091" y="1018395"/>
                  <a:pt x="1524888" y="1019598"/>
                  <a:pt x="1523685" y="1019598"/>
                </a:cubicBezTo>
                <a:cubicBezTo>
                  <a:pt x="1523685" y="1019598"/>
                  <a:pt x="1523685" y="1019598"/>
                  <a:pt x="1500225" y="1021403"/>
                </a:cubicBezTo>
                <a:cubicBezTo>
                  <a:pt x="1499022" y="1022004"/>
                  <a:pt x="1497217" y="1022606"/>
                  <a:pt x="1497217" y="1023809"/>
                </a:cubicBezTo>
                <a:cubicBezTo>
                  <a:pt x="1497217" y="1023809"/>
                  <a:pt x="1497217" y="1023809"/>
                  <a:pt x="1491202" y="1040050"/>
                </a:cubicBezTo>
                <a:cubicBezTo>
                  <a:pt x="1490600" y="1041253"/>
                  <a:pt x="1491202" y="1043058"/>
                  <a:pt x="1492405" y="1044261"/>
                </a:cubicBezTo>
                <a:cubicBezTo>
                  <a:pt x="1492405" y="1044261"/>
                  <a:pt x="1492405" y="1044261"/>
                  <a:pt x="1509248" y="1060502"/>
                </a:cubicBezTo>
                <a:cubicBezTo>
                  <a:pt x="1509849" y="1061705"/>
                  <a:pt x="1510451" y="1062908"/>
                  <a:pt x="1509849" y="1064713"/>
                </a:cubicBezTo>
                <a:cubicBezTo>
                  <a:pt x="1509849" y="1064713"/>
                  <a:pt x="1509849" y="1064713"/>
                  <a:pt x="1503232" y="1080954"/>
                </a:cubicBezTo>
                <a:cubicBezTo>
                  <a:pt x="1502631" y="1082158"/>
                  <a:pt x="1501428" y="1083361"/>
                  <a:pt x="1500225" y="1083361"/>
                </a:cubicBezTo>
                <a:cubicBezTo>
                  <a:pt x="1500225" y="1083361"/>
                  <a:pt x="1500225" y="1083361"/>
                  <a:pt x="1476765" y="1083361"/>
                </a:cubicBezTo>
                <a:cubicBezTo>
                  <a:pt x="1474960" y="1083361"/>
                  <a:pt x="1473757" y="1084564"/>
                  <a:pt x="1473156" y="1085767"/>
                </a:cubicBezTo>
                <a:cubicBezTo>
                  <a:pt x="1473156" y="1085767"/>
                  <a:pt x="1473156" y="1085767"/>
                  <a:pt x="1465937" y="1101407"/>
                </a:cubicBezTo>
                <a:cubicBezTo>
                  <a:pt x="1465336" y="1102610"/>
                  <a:pt x="1465937" y="1104414"/>
                  <a:pt x="1466539" y="1105016"/>
                </a:cubicBezTo>
                <a:cubicBezTo>
                  <a:pt x="1466539" y="1105016"/>
                  <a:pt x="1466539" y="1105016"/>
                  <a:pt x="1482179" y="1123062"/>
                </a:cubicBezTo>
                <a:cubicBezTo>
                  <a:pt x="1482780" y="1123663"/>
                  <a:pt x="1483382" y="1125468"/>
                  <a:pt x="1482780" y="1126671"/>
                </a:cubicBezTo>
                <a:cubicBezTo>
                  <a:pt x="1482780" y="1126671"/>
                  <a:pt x="1482780" y="1126671"/>
                  <a:pt x="1474359" y="1142912"/>
                </a:cubicBezTo>
                <a:cubicBezTo>
                  <a:pt x="1473757" y="1144115"/>
                  <a:pt x="1472554" y="1144717"/>
                  <a:pt x="1470750" y="1144717"/>
                </a:cubicBezTo>
                <a:cubicBezTo>
                  <a:pt x="1470750" y="1144717"/>
                  <a:pt x="1470750" y="1144717"/>
                  <a:pt x="1447290" y="1142912"/>
                </a:cubicBezTo>
                <a:cubicBezTo>
                  <a:pt x="1446087" y="1142912"/>
                  <a:pt x="1444884" y="1143514"/>
                  <a:pt x="1444282" y="1144717"/>
                </a:cubicBezTo>
                <a:cubicBezTo>
                  <a:pt x="1444282" y="1144717"/>
                  <a:pt x="1444282" y="1144717"/>
                  <a:pt x="1435861" y="1159755"/>
                </a:cubicBezTo>
                <a:cubicBezTo>
                  <a:pt x="1434658" y="1160958"/>
                  <a:pt x="1435259" y="1162763"/>
                  <a:pt x="1435861" y="1163364"/>
                </a:cubicBezTo>
                <a:cubicBezTo>
                  <a:pt x="1435861" y="1163364"/>
                  <a:pt x="1435861" y="1163364"/>
                  <a:pt x="1449696" y="1182614"/>
                </a:cubicBezTo>
                <a:cubicBezTo>
                  <a:pt x="1450297" y="1183817"/>
                  <a:pt x="1450297" y="1185621"/>
                  <a:pt x="1449696" y="1186824"/>
                </a:cubicBezTo>
                <a:cubicBezTo>
                  <a:pt x="1449696" y="1186824"/>
                  <a:pt x="1449696" y="1186824"/>
                  <a:pt x="1440673" y="1201863"/>
                </a:cubicBezTo>
                <a:cubicBezTo>
                  <a:pt x="1439470" y="1203066"/>
                  <a:pt x="1438267" y="1203667"/>
                  <a:pt x="1436462" y="1203667"/>
                </a:cubicBezTo>
                <a:cubicBezTo>
                  <a:pt x="1436462" y="1203667"/>
                  <a:pt x="1436462" y="1203667"/>
                  <a:pt x="1413604" y="1199456"/>
                </a:cubicBezTo>
                <a:cubicBezTo>
                  <a:pt x="1412401" y="1199456"/>
                  <a:pt x="1410596" y="1200058"/>
                  <a:pt x="1409995" y="1201261"/>
                </a:cubicBezTo>
                <a:cubicBezTo>
                  <a:pt x="1409995" y="1201261"/>
                  <a:pt x="1409995" y="1201261"/>
                  <a:pt x="1400370" y="1215096"/>
                </a:cubicBezTo>
                <a:cubicBezTo>
                  <a:pt x="1399167" y="1216299"/>
                  <a:pt x="1399167" y="1218104"/>
                  <a:pt x="1399769" y="1219307"/>
                </a:cubicBezTo>
                <a:cubicBezTo>
                  <a:pt x="1399769" y="1219307"/>
                  <a:pt x="1399769" y="1219307"/>
                  <a:pt x="1412401" y="1239158"/>
                </a:cubicBezTo>
                <a:cubicBezTo>
                  <a:pt x="1413002" y="1240361"/>
                  <a:pt x="1413002" y="1242165"/>
                  <a:pt x="1411799" y="1243368"/>
                </a:cubicBezTo>
                <a:cubicBezTo>
                  <a:pt x="1411799" y="1243368"/>
                  <a:pt x="1411799" y="1243368"/>
                  <a:pt x="1400972" y="1257805"/>
                </a:cubicBezTo>
                <a:cubicBezTo>
                  <a:pt x="1400370" y="1259008"/>
                  <a:pt x="1398566" y="1259610"/>
                  <a:pt x="1397362" y="1259008"/>
                </a:cubicBezTo>
                <a:cubicBezTo>
                  <a:pt x="1397362" y="1259008"/>
                  <a:pt x="1397362" y="1259008"/>
                  <a:pt x="1374504" y="1252993"/>
                </a:cubicBezTo>
                <a:cubicBezTo>
                  <a:pt x="1373301" y="1252391"/>
                  <a:pt x="1371497" y="1252993"/>
                  <a:pt x="1370895" y="1254196"/>
                </a:cubicBezTo>
                <a:cubicBezTo>
                  <a:pt x="1370895" y="1254196"/>
                  <a:pt x="1370895" y="1254196"/>
                  <a:pt x="1360067" y="1267430"/>
                </a:cubicBezTo>
                <a:cubicBezTo>
                  <a:pt x="1359466" y="1268633"/>
                  <a:pt x="1358864" y="1270437"/>
                  <a:pt x="1359466" y="1271640"/>
                </a:cubicBezTo>
                <a:cubicBezTo>
                  <a:pt x="1359466" y="1271640"/>
                  <a:pt x="1359466" y="1271640"/>
                  <a:pt x="1369692" y="1292694"/>
                </a:cubicBezTo>
                <a:cubicBezTo>
                  <a:pt x="1370293" y="1293897"/>
                  <a:pt x="1370293" y="1295702"/>
                  <a:pt x="1369090" y="1296303"/>
                </a:cubicBezTo>
                <a:cubicBezTo>
                  <a:pt x="1369090" y="1296303"/>
                  <a:pt x="1369090" y="1296303"/>
                  <a:pt x="1357661" y="1310138"/>
                </a:cubicBezTo>
                <a:cubicBezTo>
                  <a:pt x="1356458" y="1310740"/>
                  <a:pt x="1354654" y="1311342"/>
                  <a:pt x="1353451" y="1310740"/>
                </a:cubicBezTo>
                <a:cubicBezTo>
                  <a:pt x="1353451" y="1310740"/>
                  <a:pt x="1353451" y="1310740"/>
                  <a:pt x="1331194" y="1302920"/>
                </a:cubicBezTo>
                <a:cubicBezTo>
                  <a:pt x="1329991" y="1302319"/>
                  <a:pt x="1328186" y="1302920"/>
                  <a:pt x="1327585" y="1303522"/>
                </a:cubicBezTo>
                <a:cubicBezTo>
                  <a:pt x="1327585" y="1303522"/>
                  <a:pt x="1327585" y="1303522"/>
                  <a:pt x="1315554" y="1316154"/>
                </a:cubicBezTo>
                <a:cubicBezTo>
                  <a:pt x="1314351" y="1316755"/>
                  <a:pt x="1314351" y="1318560"/>
                  <a:pt x="1314351" y="1319763"/>
                </a:cubicBezTo>
                <a:cubicBezTo>
                  <a:pt x="1314351" y="1319763"/>
                  <a:pt x="1314351" y="1319763"/>
                  <a:pt x="1323374" y="1342020"/>
                </a:cubicBezTo>
                <a:cubicBezTo>
                  <a:pt x="1323374" y="1343223"/>
                  <a:pt x="1323374" y="1345027"/>
                  <a:pt x="1322171" y="1345629"/>
                </a:cubicBezTo>
                <a:cubicBezTo>
                  <a:pt x="1322171" y="1345629"/>
                  <a:pt x="1322171" y="1345629"/>
                  <a:pt x="1308937" y="1358261"/>
                </a:cubicBezTo>
                <a:cubicBezTo>
                  <a:pt x="1308336" y="1358863"/>
                  <a:pt x="1306531" y="1359464"/>
                  <a:pt x="1305328" y="1358863"/>
                </a:cubicBezTo>
                <a:cubicBezTo>
                  <a:pt x="1305328" y="1358863"/>
                  <a:pt x="1305328" y="1358863"/>
                  <a:pt x="1283673" y="1348637"/>
                </a:cubicBezTo>
                <a:cubicBezTo>
                  <a:pt x="1282470" y="1348035"/>
                  <a:pt x="1280665" y="1348637"/>
                  <a:pt x="1280063" y="1349238"/>
                </a:cubicBezTo>
                <a:cubicBezTo>
                  <a:pt x="1280063" y="1349238"/>
                  <a:pt x="1280063" y="1349238"/>
                  <a:pt x="1266830" y="1360667"/>
                </a:cubicBezTo>
                <a:cubicBezTo>
                  <a:pt x="1265627" y="1361269"/>
                  <a:pt x="1265627" y="1363073"/>
                  <a:pt x="1265627" y="1364276"/>
                </a:cubicBezTo>
                <a:cubicBezTo>
                  <a:pt x="1265627" y="1364276"/>
                  <a:pt x="1265627" y="1364276"/>
                  <a:pt x="1272244" y="1387135"/>
                </a:cubicBezTo>
                <a:cubicBezTo>
                  <a:pt x="1272845" y="1388338"/>
                  <a:pt x="1272244" y="1390142"/>
                  <a:pt x="1271040" y="1390744"/>
                </a:cubicBezTo>
                <a:cubicBezTo>
                  <a:pt x="1271040" y="1390744"/>
                  <a:pt x="1271040" y="1390744"/>
                  <a:pt x="1257205" y="1401571"/>
                </a:cubicBezTo>
                <a:cubicBezTo>
                  <a:pt x="1256002" y="1402774"/>
                  <a:pt x="1254198" y="1402774"/>
                  <a:pt x="1252994" y="1402173"/>
                </a:cubicBezTo>
                <a:cubicBezTo>
                  <a:pt x="1252994" y="1402173"/>
                  <a:pt x="1252994" y="1402173"/>
                  <a:pt x="1232542" y="1390142"/>
                </a:cubicBezTo>
                <a:cubicBezTo>
                  <a:pt x="1231339" y="1389541"/>
                  <a:pt x="1229535" y="1390142"/>
                  <a:pt x="1228332" y="1390744"/>
                </a:cubicBezTo>
                <a:cubicBezTo>
                  <a:pt x="1228332" y="1390744"/>
                  <a:pt x="1228332" y="1390744"/>
                  <a:pt x="1214496" y="1400368"/>
                </a:cubicBezTo>
                <a:cubicBezTo>
                  <a:pt x="1213293" y="1401571"/>
                  <a:pt x="1212692" y="1403376"/>
                  <a:pt x="1213293" y="1404579"/>
                </a:cubicBezTo>
                <a:cubicBezTo>
                  <a:pt x="1213293" y="1404579"/>
                  <a:pt x="1213293" y="1404579"/>
                  <a:pt x="1217504" y="1427437"/>
                </a:cubicBezTo>
                <a:cubicBezTo>
                  <a:pt x="1218105" y="1428640"/>
                  <a:pt x="1216902" y="1430445"/>
                  <a:pt x="1216301" y="1431047"/>
                </a:cubicBezTo>
                <a:cubicBezTo>
                  <a:pt x="1216301" y="1431047"/>
                  <a:pt x="1216301" y="1431047"/>
                  <a:pt x="1201263" y="1440671"/>
                </a:cubicBezTo>
                <a:cubicBezTo>
                  <a:pt x="1200059" y="1441874"/>
                  <a:pt x="1198255" y="1441874"/>
                  <a:pt x="1197052" y="1440671"/>
                </a:cubicBezTo>
                <a:cubicBezTo>
                  <a:pt x="1197052" y="1440671"/>
                  <a:pt x="1197052" y="1440671"/>
                  <a:pt x="1177803" y="1427437"/>
                </a:cubicBezTo>
                <a:cubicBezTo>
                  <a:pt x="1176600" y="1426836"/>
                  <a:pt x="1174795" y="1426836"/>
                  <a:pt x="1173592" y="1427437"/>
                </a:cubicBezTo>
                <a:cubicBezTo>
                  <a:pt x="1173592" y="1427437"/>
                  <a:pt x="1173592" y="1427437"/>
                  <a:pt x="1159155" y="1435859"/>
                </a:cubicBezTo>
                <a:cubicBezTo>
                  <a:pt x="1157952" y="1436460"/>
                  <a:pt x="1156749" y="1438265"/>
                  <a:pt x="1157351" y="1439468"/>
                </a:cubicBezTo>
                <a:cubicBezTo>
                  <a:pt x="1157351" y="1439468"/>
                  <a:pt x="1157351" y="1439468"/>
                  <a:pt x="1159757" y="1462928"/>
                </a:cubicBezTo>
                <a:cubicBezTo>
                  <a:pt x="1159757" y="1464131"/>
                  <a:pt x="1159155" y="1465935"/>
                  <a:pt x="1157952" y="1466537"/>
                </a:cubicBezTo>
                <a:cubicBezTo>
                  <a:pt x="1157952" y="1466537"/>
                  <a:pt x="1157952" y="1466537"/>
                  <a:pt x="1141711" y="1474958"/>
                </a:cubicBezTo>
                <a:cubicBezTo>
                  <a:pt x="1141109" y="1475560"/>
                  <a:pt x="1139305" y="1475560"/>
                  <a:pt x="1138102" y="1474357"/>
                </a:cubicBezTo>
                <a:cubicBezTo>
                  <a:pt x="1138102" y="1474357"/>
                  <a:pt x="1138102" y="1474357"/>
                  <a:pt x="1120056" y="1459319"/>
                </a:cubicBezTo>
                <a:cubicBezTo>
                  <a:pt x="1118852" y="1458717"/>
                  <a:pt x="1117048" y="1458717"/>
                  <a:pt x="1115845" y="1458717"/>
                </a:cubicBezTo>
                <a:cubicBezTo>
                  <a:pt x="1115845" y="1458717"/>
                  <a:pt x="1115845" y="1458717"/>
                  <a:pt x="1100205" y="1466537"/>
                </a:cubicBezTo>
                <a:cubicBezTo>
                  <a:pt x="1099002" y="1467138"/>
                  <a:pt x="1098400" y="1468342"/>
                  <a:pt x="1098400" y="1470146"/>
                </a:cubicBezTo>
                <a:cubicBezTo>
                  <a:pt x="1098400" y="1470146"/>
                  <a:pt x="1098400" y="1470146"/>
                  <a:pt x="1099002" y="1493606"/>
                </a:cubicBezTo>
                <a:cubicBezTo>
                  <a:pt x="1099002" y="1494809"/>
                  <a:pt x="1097799" y="1496012"/>
                  <a:pt x="1096596" y="1496614"/>
                </a:cubicBezTo>
                <a:cubicBezTo>
                  <a:pt x="1096596" y="1496614"/>
                  <a:pt x="1096596" y="1496614"/>
                  <a:pt x="1080354" y="1503832"/>
                </a:cubicBezTo>
                <a:cubicBezTo>
                  <a:pt x="1079151" y="1504434"/>
                  <a:pt x="1077347" y="1503832"/>
                  <a:pt x="1076144" y="1503230"/>
                </a:cubicBezTo>
                <a:cubicBezTo>
                  <a:pt x="1076144" y="1503230"/>
                  <a:pt x="1076144" y="1503230"/>
                  <a:pt x="1059902" y="1486388"/>
                </a:cubicBezTo>
                <a:cubicBezTo>
                  <a:pt x="1058699" y="1485786"/>
                  <a:pt x="1056895" y="1485184"/>
                  <a:pt x="1055691" y="1485786"/>
                </a:cubicBezTo>
                <a:cubicBezTo>
                  <a:pt x="1055691" y="1485786"/>
                  <a:pt x="1055691" y="1485786"/>
                  <a:pt x="1039450" y="1491801"/>
                </a:cubicBezTo>
                <a:cubicBezTo>
                  <a:pt x="1038247" y="1491801"/>
                  <a:pt x="1037044" y="1493606"/>
                  <a:pt x="1037044" y="1494809"/>
                </a:cubicBezTo>
                <a:cubicBezTo>
                  <a:pt x="1037044" y="1494809"/>
                  <a:pt x="1037044" y="1494809"/>
                  <a:pt x="1035841" y="1518269"/>
                </a:cubicBezTo>
                <a:cubicBezTo>
                  <a:pt x="1035239" y="1519472"/>
                  <a:pt x="1034638" y="1521276"/>
                  <a:pt x="1033435" y="1521276"/>
                </a:cubicBezTo>
                <a:cubicBezTo>
                  <a:pt x="1033435" y="1521276"/>
                  <a:pt x="1033435" y="1521276"/>
                  <a:pt x="1015990" y="1527292"/>
                </a:cubicBezTo>
                <a:cubicBezTo>
                  <a:pt x="1014787" y="1527292"/>
                  <a:pt x="1012983" y="1527292"/>
                  <a:pt x="1012381" y="1526089"/>
                </a:cubicBezTo>
                <a:cubicBezTo>
                  <a:pt x="1012381" y="1526089"/>
                  <a:pt x="1012381" y="1526089"/>
                  <a:pt x="997343" y="1508043"/>
                </a:cubicBezTo>
                <a:cubicBezTo>
                  <a:pt x="996140" y="1506840"/>
                  <a:pt x="994335" y="1506238"/>
                  <a:pt x="993132" y="1506840"/>
                </a:cubicBezTo>
                <a:cubicBezTo>
                  <a:pt x="993132" y="1506840"/>
                  <a:pt x="993132" y="1506840"/>
                  <a:pt x="976891" y="1511652"/>
                </a:cubicBezTo>
                <a:cubicBezTo>
                  <a:pt x="975688" y="1511652"/>
                  <a:pt x="974484" y="1512855"/>
                  <a:pt x="973883" y="1514660"/>
                </a:cubicBezTo>
                <a:cubicBezTo>
                  <a:pt x="973883" y="1514660"/>
                  <a:pt x="973883" y="1514660"/>
                  <a:pt x="970274" y="1537518"/>
                </a:cubicBezTo>
                <a:cubicBezTo>
                  <a:pt x="970274" y="1538721"/>
                  <a:pt x="969071" y="1540525"/>
                  <a:pt x="967868" y="1540525"/>
                </a:cubicBezTo>
                <a:cubicBezTo>
                  <a:pt x="967868" y="1540525"/>
                  <a:pt x="967868" y="1540525"/>
                  <a:pt x="950423" y="1544736"/>
                </a:cubicBezTo>
                <a:cubicBezTo>
                  <a:pt x="949220" y="1544736"/>
                  <a:pt x="947415" y="1544135"/>
                  <a:pt x="946814" y="1543533"/>
                </a:cubicBezTo>
                <a:cubicBezTo>
                  <a:pt x="946814" y="1543533"/>
                  <a:pt x="946814" y="1543533"/>
                  <a:pt x="932979" y="1524284"/>
                </a:cubicBezTo>
                <a:cubicBezTo>
                  <a:pt x="932377" y="1523081"/>
                  <a:pt x="930573" y="1522479"/>
                  <a:pt x="929369" y="1522479"/>
                </a:cubicBezTo>
                <a:cubicBezTo>
                  <a:pt x="929369" y="1522479"/>
                  <a:pt x="929369" y="1522479"/>
                  <a:pt x="912527" y="1525487"/>
                </a:cubicBezTo>
                <a:cubicBezTo>
                  <a:pt x="911323" y="1526089"/>
                  <a:pt x="909519" y="1527292"/>
                  <a:pt x="909519" y="1528495"/>
                </a:cubicBezTo>
                <a:cubicBezTo>
                  <a:pt x="909519" y="1528495"/>
                  <a:pt x="909519" y="1528495"/>
                  <a:pt x="904105" y="1551353"/>
                </a:cubicBezTo>
                <a:cubicBezTo>
                  <a:pt x="903504" y="1552556"/>
                  <a:pt x="902300" y="1553759"/>
                  <a:pt x="901097" y="1553759"/>
                </a:cubicBezTo>
                <a:cubicBezTo>
                  <a:pt x="901097" y="1553759"/>
                  <a:pt x="901097" y="1553759"/>
                  <a:pt x="883051" y="1556767"/>
                </a:cubicBezTo>
                <a:cubicBezTo>
                  <a:pt x="881848" y="1556767"/>
                  <a:pt x="880044" y="1556165"/>
                  <a:pt x="879442" y="1554962"/>
                </a:cubicBezTo>
                <a:cubicBezTo>
                  <a:pt x="879442" y="1554962"/>
                  <a:pt x="879442" y="1554962"/>
                  <a:pt x="868013" y="1534510"/>
                </a:cubicBezTo>
                <a:cubicBezTo>
                  <a:pt x="866810" y="1533307"/>
                  <a:pt x="865607" y="1532706"/>
                  <a:pt x="864404" y="1532706"/>
                </a:cubicBezTo>
                <a:cubicBezTo>
                  <a:pt x="864404" y="1532706"/>
                  <a:pt x="864404" y="1532706"/>
                  <a:pt x="846959" y="1534510"/>
                </a:cubicBezTo>
                <a:cubicBezTo>
                  <a:pt x="845756" y="1534510"/>
                  <a:pt x="844553" y="1535713"/>
                  <a:pt x="843952" y="1536916"/>
                </a:cubicBezTo>
                <a:cubicBezTo>
                  <a:pt x="843952" y="1536916"/>
                  <a:pt x="843952" y="1536916"/>
                  <a:pt x="836132" y="1559173"/>
                </a:cubicBezTo>
                <a:cubicBezTo>
                  <a:pt x="836132" y="1560376"/>
                  <a:pt x="834327" y="1561579"/>
                  <a:pt x="833124" y="1561579"/>
                </a:cubicBezTo>
                <a:cubicBezTo>
                  <a:pt x="833124" y="1561579"/>
                  <a:pt x="833124" y="1561579"/>
                  <a:pt x="815078" y="1562181"/>
                </a:cubicBezTo>
                <a:cubicBezTo>
                  <a:pt x="813875" y="1562181"/>
                  <a:pt x="812070" y="1561579"/>
                  <a:pt x="812070" y="1560376"/>
                </a:cubicBezTo>
                <a:cubicBezTo>
                  <a:pt x="812070" y="1560376"/>
                  <a:pt x="812070" y="1560376"/>
                  <a:pt x="801844" y="1539322"/>
                </a:cubicBezTo>
                <a:cubicBezTo>
                  <a:pt x="801243" y="1538119"/>
                  <a:pt x="799438" y="1536916"/>
                  <a:pt x="798235" y="1536916"/>
                </a:cubicBezTo>
                <a:cubicBezTo>
                  <a:pt x="798235" y="1536916"/>
                  <a:pt x="798235" y="1536916"/>
                  <a:pt x="781392" y="1536916"/>
                </a:cubicBezTo>
                <a:cubicBezTo>
                  <a:pt x="779588" y="1536916"/>
                  <a:pt x="778385" y="1538119"/>
                  <a:pt x="777783" y="1539322"/>
                </a:cubicBezTo>
                <a:cubicBezTo>
                  <a:pt x="777783" y="1539322"/>
                  <a:pt x="777783" y="1539322"/>
                  <a:pt x="768158" y="1560978"/>
                </a:cubicBezTo>
                <a:cubicBezTo>
                  <a:pt x="767557" y="1562181"/>
                  <a:pt x="766354" y="1562782"/>
                  <a:pt x="765151" y="1562782"/>
                </a:cubicBezTo>
                <a:cubicBezTo>
                  <a:pt x="765151" y="1562782"/>
                  <a:pt x="765151" y="1562782"/>
                  <a:pt x="747105" y="1562181"/>
                </a:cubicBezTo>
                <a:cubicBezTo>
                  <a:pt x="745902" y="1562181"/>
                  <a:pt x="744097" y="1561579"/>
                  <a:pt x="743496" y="1559775"/>
                </a:cubicBezTo>
                <a:cubicBezTo>
                  <a:pt x="743496" y="1559775"/>
                  <a:pt x="743496" y="1559775"/>
                  <a:pt x="735676" y="1538119"/>
                </a:cubicBezTo>
                <a:cubicBezTo>
                  <a:pt x="735074" y="1536916"/>
                  <a:pt x="733871" y="1535713"/>
                  <a:pt x="732668" y="1535713"/>
                </a:cubicBezTo>
                <a:cubicBezTo>
                  <a:pt x="732668" y="1535713"/>
                  <a:pt x="732668" y="1535713"/>
                  <a:pt x="715224" y="1533909"/>
                </a:cubicBezTo>
                <a:cubicBezTo>
                  <a:pt x="714020" y="1533909"/>
                  <a:pt x="712216" y="1535112"/>
                  <a:pt x="711614" y="1536315"/>
                </a:cubicBezTo>
                <a:cubicBezTo>
                  <a:pt x="711614" y="1536315"/>
                  <a:pt x="711614" y="1536315"/>
                  <a:pt x="700185" y="1556767"/>
                </a:cubicBezTo>
                <a:cubicBezTo>
                  <a:pt x="699584" y="1557970"/>
                  <a:pt x="698381" y="1558571"/>
                  <a:pt x="697178" y="1558571"/>
                </a:cubicBezTo>
                <a:cubicBezTo>
                  <a:pt x="697178" y="1558571"/>
                  <a:pt x="697178" y="1558571"/>
                  <a:pt x="679132" y="1556165"/>
                </a:cubicBezTo>
                <a:cubicBezTo>
                  <a:pt x="677928" y="1556165"/>
                  <a:pt x="676725" y="1554962"/>
                  <a:pt x="676124" y="1553759"/>
                </a:cubicBezTo>
                <a:cubicBezTo>
                  <a:pt x="676124" y="1553759"/>
                  <a:pt x="676124" y="1553759"/>
                  <a:pt x="670109" y="1530901"/>
                </a:cubicBezTo>
                <a:cubicBezTo>
                  <a:pt x="669507" y="1529698"/>
                  <a:pt x="668304" y="1528495"/>
                  <a:pt x="667101" y="1528495"/>
                </a:cubicBezTo>
                <a:cubicBezTo>
                  <a:pt x="667101" y="1528495"/>
                  <a:pt x="667101" y="1528495"/>
                  <a:pt x="650258" y="1525487"/>
                </a:cubicBezTo>
                <a:cubicBezTo>
                  <a:pt x="648453" y="1525487"/>
                  <a:pt x="647250" y="1526089"/>
                  <a:pt x="646047" y="1527292"/>
                </a:cubicBezTo>
                <a:cubicBezTo>
                  <a:pt x="646047" y="1527292"/>
                  <a:pt x="646047" y="1527292"/>
                  <a:pt x="633415" y="1546541"/>
                </a:cubicBezTo>
                <a:cubicBezTo>
                  <a:pt x="632212" y="1547744"/>
                  <a:pt x="631009" y="1548345"/>
                  <a:pt x="629204" y="1548345"/>
                </a:cubicBezTo>
                <a:cubicBezTo>
                  <a:pt x="629204" y="1548345"/>
                  <a:pt x="629204" y="1548345"/>
                  <a:pt x="611760" y="1544736"/>
                </a:cubicBezTo>
                <a:cubicBezTo>
                  <a:pt x="610557" y="1544135"/>
                  <a:pt x="609354" y="1542932"/>
                  <a:pt x="609354" y="1541729"/>
                </a:cubicBezTo>
                <a:cubicBezTo>
                  <a:pt x="609354" y="1541729"/>
                  <a:pt x="609354" y="1541729"/>
                  <a:pt x="605143" y="1518269"/>
                </a:cubicBezTo>
                <a:cubicBezTo>
                  <a:pt x="604541" y="1517066"/>
                  <a:pt x="603338" y="1515863"/>
                  <a:pt x="602135" y="1515261"/>
                </a:cubicBezTo>
                <a:cubicBezTo>
                  <a:pt x="602135" y="1515261"/>
                  <a:pt x="602135" y="1515261"/>
                  <a:pt x="585894" y="1511050"/>
                </a:cubicBezTo>
                <a:cubicBezTo>
                  <a:pt x="584691" y="1511050"/>
                  <a:pt x="582886" y="1511652"/>
                  <a:pt x="581683" y="1512253"/>
                </a:cubicBezTo>
                <a:cubicBezTo>
                  <a:pt x="581683" y="1512253"/>
                  <a:pt x="581683" y="1512253"/>
                  <a:pt x="567246" y="1530901"/>
                </a:cubicBezTo>
                <a:cubicBezTo>
                  <a:pt x="566043" y="1532104"/>
                  <a:pt x="564239" y="1532706"/>
                  <a:pt x="563036" y="1532104"/>
                </a:cubicBezTo>
                <a:cubicBezTo>
                  <a:pt x="563036" y="1532104"/>
                  <a:pt x="563036" y="1532104"/>
                  <a:pt x="546193" y="1526690"/>
                </a:cubicBezTo>
                <a:cubicBezTo>
                  <a:pt x="544990" y="1526690"/>
                  <a:pt x="543786" y="1524886"/>
                  <a:pt x="543786" y="1523683"/>
                </a:cubicBezTo>
                <a:cubicBezTo>
                  <a:pt x="543786" y="1523683"/>
                  <a:pt x="543786" y="1523683"/>
                  <a:pt x="541380" y="1500223"/>
                </a:cubicBezTo>
                <a:cubicBezTo>
                  <a:pt x="541380" y="1499020"/>
                  <a:pt x="540177" y="1497817"/>
                  <a:pt x="538974" y="1497215"/>
                </a:cubicBezTo>
                <a:cubicBezTo>
                  <a:pt x="538974" y="1497215"/>
                  <a:pt x="538974" y="1497215"/>
                  <a:pt x="522733" y="1491200"/>
                </a:cubicBezTo>
                <a:cubicBezTo>
                  <a:pt x="521530" y="1491200"/>
                  <a:pt x="519725" y="1491200"/>
                  <a:pt x="519124" y="1492403"/>
                </a:cubicBezTo>
                <a:cubicBezTo>
                  <a:pt x="519124" y="1492403"/>
                  <a:pt x="519124" y="1492403"/>
                  <a:pt x="502882" y="1509246"/>
                </a:cubicBezTo>
                <a:cubicBezTo>
                  <a:pt x="501679" y="1510449"/>
                  <a:pt x="499875" y="1510449"/>
                  <a:pt x="498671" y="1510449"/>
                </a:cubicBezTo>
                <a:cubicBezTo>
                  <a:pt x="498671" y="1510449"/>
                  <a:pt x="498671" y="1510449"/>
                  <a:pt x="481829" y="1503230"/>
                </a:cubicBezTo>
                <a:cubicBezTo>
                  <a:pt x="480625" y="1503230"/>
                  <a:pt x="480024" y="1501426"/>
                  <a:pt x="480024" y="1500223"/>
                </a:cubicBezTo>
                <a:cubicBezTo>
                  <a:pt x="480024" y="1500223"/>
                  <a:pt x="480024" y="1500223"/>
                  <a:pt x="480024" y="1476763"/>
                </a:cubicBezTo>
                <a:cubicBezTo>
                  <a:pt x="480024" y="1475560"/>
                  <a:pt x="478821" y="1473755"/>
                  <a:pt x="477618" y="1473154"/>
                </a:cubicBezTo>
                <a:cubicBezTo>
                  <a:pt x="477618" y="1473154"/>
                  <a:pt x="477618" y="1473154"/>
                  <a:pt x="461978" y="1465935"/>
                </a:cubicBezTo>
                <a:cubicBezTo>
                  <a:pt x="460775" y="1465935"/>
                  <a:pt x="458970" y="1465935"/>
                  <a:pt x="457767" y="1466537"/>
                </a:cubicBezTo>
                <a:cubicBezTo>
                  <a:pt x="457767" y="1466537"/>
                  <a:pt x="457767" y="1466537"/>
                  <a:pt x="440323" y="1482177"/>
                </a:cubicBezTo>
                <a:cubicBezTo>
                  <a:pt x="439120" y="1483380"/>
                  <a:pt x="437315" y="1483380"/>
                  <a:pt x="436112" y="1482778"/>
                </a:cubicBezTo>
                <a:cubicBezTo>
                  <a:pt x="436112" y="1482778"/>
                  <a:pt x="436112" y="1482778"/>
                  <a:pt x="420472" y="1474357"/>
                </a:cubicBezTo>
                <a:cubicBezTo>
                  <a:pt x="419269" y="1473755"/>
                  <a:pt x="418066" y="1472552"/>
                  <a:pt x="418066" y="1471349"/>
                </a:cubicBezTo>
                <a:cubicBezTo>
                  <a:pt x="418066" y="1471349"/>
                  <a:pt x="418066" y="1471349"/>
                  <a:pt x="420472" y="1447889"/>
                </a:cubicBezTo>
                <a:cubicBezTo>
                  <a:pt x="420472" y="1446686"/>
                  <a:pt x="419871" y="1444882"/>
                  <a:pt x="418668" y="1444280"/>
                </a:cubicBezTo>
                <a:cubicBezTo>
                  <a:pt x="418668" y="1444280"/>
                  <a:pt x="418668" y="1444280"/>
                  <a:pt x="403629" y="1435859"/>
                </a:cubicBezTo>
                <a:cubicBezTo>
                  <a:pt x="402426" y="1435257"/>
                  <a:pt x="400622" y="1435257"/>
                  <a:pt x="399418" y="1435859"/>
                </a:cubicBezTo>
                <a:cubicBezTo>
                  <a:pt x="399418" y="1435859"/>
                  <a:pt x="399418" y="1435859"/>
                  <a:pt x="380169" y="1449694"/>
                </a:cubicBezTo>
                <a:cubicBezTo>
                  <a:pt x="379568" y="1450897"/>
                  <a:pt x="377763" y="1450897"/>
                  <a:pt x="376560" y="1450296"/>
                </a:cubicBezTo>
                <a:cubicBezTo>
                  <a:pt x="376560" y="1450296"/>
                  <a:pt x="376560" y="1450296"/>
                  <a:pt x="361522" y="1440671"/>
                </a:cubicBezTo>
                <a:cubicBezTo>
                  <a:pt x="360319" y="1440070"/>
                  <a:pt x="359116" y="1438265"/>
                  <a:pt x="359717" y="1437062"/>
                </a:cubicBezTo>
                <a:cubicBezTo>
                  <a:pt x="359717" y="1437062"/>
                  <a:pt x="359717" y="1437062"/>
                  <a:pt x="363928" y="1413602"/>
                </a:cubicBezTo>
                <a:cubicBezTo>
                  <a:pt x="363928" y="1412399"/>
                  <a:pt x="363326" y="1410594"/>
                  <a:pt x="362123" y="1409993"/>
                </a:cubicBezTo>
                <a:cubicBezTo>
                  <a:pt x="362123" y="1409993"/>
                  <a:pt x="362123" y="1409993"/>
                  <a:pt x="347687" y="1400368"/>
                </a:cubicBezTo>
                <a:cubicBezTo>
                  <a:pt x="347085" y="1399767"/>
                  <a:pt x="345280" y="1399767"/>
                  <a:pt x="344077" y="1400368"/>
                </a:cubicBezTo>
                <a:cubicBezTo>
                  <a:pt x="344077" y="1400368"/>
                  <a:pt x="344077" y="1400368"/>
                  <a:pt x="323625" y="1412399"/>
                </a:cubicBezTo>
                <a:cubicBezTo>
                  <a:pt x="322422" y="1413001"/>
                  <a:pt x="320618" y="1413001"/>
                  <a:pt x="320016" y="1412399"/>
                </a:cubicBezTo>
                <a:cubicBezTo>
                  <a:pt x="320016" y="1412399"/>
                  <a:pt x="320016" y="1412399"/>
                  <a:pt x="305579" y="1401571"/>
                </a:cubicBezTo>
                <a:cubicBezTo>
                  <a:pt x="304376" y="1400368"/>
                  <a:pt x="303775" y="1399165"/>
                  <a:pt x="304376" y="1397361"/>
                </a:cubicBezTo>
                <a:cubicBezTo>
                  <a:pt x="304376" y="1397361"/>
                  <a:pt x="304376" y="1397361"/>
                  <a:pt x="310392" y="1375104"/>
                </a:cubicBezTo>
                <a:cubicBezTo>
                  <a:pt x="310392" y="1373901"/>
                  <a:pt x="309790" y="1372096"/>
                  <a:pt x="309188" y="1370893"/>
                </a:cubicBezTo>
                <a:cubicBezTo>
                  <a:pt x="309188" y="1370893"/>
                  <a:pt x="309188" y="1370893"/>
                  <a:pt x="295955" y="1360066"/>
                </a:cubicBezTo>
                <a:cubicBezTo>
                  <a:pt x="294752" y="1359464"/>
                  <a:pt x="292947" y="1358863"/>
                  <a:pt x="291744" y="1359464"/>
                </a:cubicBezTo>
                <a:cubicBezTo>
                  <a:pt x="291744" y="1359464"/>
                  <a:pt x="291744" y="1359464"/>
                  <a:pt x="270690" y="1370292"/>
                </a:cubicBezTo>
                <a:cubicBezTo>
                  <a:pt x="269487" y="1370893"/>
                  <a:pt x="267683" y="1370292"/>
                  <a:pt x="266480" y="1369690"/>
                </a:cubicBezTo>
                <a:cubicBezTo>
                  <a:pt x="266480" y="1369690"/>
                  <a:pt x="266480" y="1369690"/>
                  <a:pt x="253246" y="1357660"/>
                </a:cubicBezTo>
                <a:cubicBezTo>
                  <a:pt x="252043" y="1356456"/>
                  <a:pt x="252043" y="1354652"/>
                  <a:pt x="252043" y="1353449"/>
                </a:cubicBezTo>
                <a:cubicBezTo>
                  <a:pt x="252043" y="1353449"/>
                  <a:pt x="252043" y="1353449"/>
                  <a:pt x="260464" y="1331794"/>
                </a:cubicBezTo>
                <a:cubicBezTo>
                  <a:pt x="260464" y="1330591"/>
                  <a:pt x="260464" y="1328786"/>
                  <a:pt x="259261" y="1327583"/>
                </a:cubicBezTo>
                <a:cubicBezTo>
                  <a:pt x="259261" y="1327583"/>
                  <a:pt x="259261" y="1327583"/>
                  <a:pt x="247231" y="1315552"/>
                </a:cubicBezTo>
                <a:cubicBezTo>
                  <a:pt x="246027" y="1314951"/>
                  <a:pt x="244223" y="1314349"/>
                  <a:pt x="243020" y="1314951"/>
                </a:cubicBezTo>
                <a:cubicBezTo>
                  <a:pt x="243020" y="1314951"/>
                  <a:pt x="243020" y="1314951"/>
                  <a:pt x="221365" y="1323372"/>
                </a:cubicBezTo>
                <a:cubicBezTo>
                  <a:pt x="220161" y="1323974"/>
                  <a:pt x="218357" y="1323372"/>
                  <a:pt x="217154" y="1322169"/>
                </a:cubicBezTo>
                <a:cubicBezTo>
                  <a:pt x="217154" y="1322169"/>
                  <a:pt x="217154" y="1322169"/>
                  <a:pt x="205123" y="1309537"/>
                </a:cubicBezTo>
                <a:cubicBezTo>
                  <a:pt x="203920" y="1308334"/>
                  <a:pt x="203920" y="1306529"/>
                  <a:pt x="204522" y="1305326"/>
                </a:cubicBezTo>
                <a:cubicBezTo>
                  <a:pt x="204522" y="1305326"/>
                  <a:pt x="204522" y="1305326"/>
                  <a:pt x="214146" y="1284273"/>
                </a:cubicBezTo>
                <a:cubicBezTo>
                  <a:pt x="214748" y="1283069"/>
                  <a:pt x="214748" y="1281265"/>
                  <a:pt x="213545" y="1280062"/>
                </a:cubicBezTo>
                <a:cubicBezTo>
                  <a:pt x="213545" y="1280062"/>
                  <a:pt x="213545" y="1280062"/>
                  <a:pt x="202717" y="1266828"/>
                </a:cubicBezTo>
                <a:cubicBezTo>
                  <a:pt x="201514" y="1266227"/>
                  <a:pt x="199709" y="1265625"/>
                  <a:pt x="198506" y="1265625"/>
                </a:cubicBezTo>
                <a:cubicBezTo>
                  <a:pt x="198506" y="1265625"/>
                  <a:pt x="198506" y="1265625"/>
                  <a:pt x="176250" y="1272242"/>
                </a:cubicBezTo>
                <a:cubicBezTo>
                  <a:pt x="175046" y="1272843"/>
                  <a:pt x="173242" y="1272242"/>
                  <a:pt x="172039" y="1271039"/>
                </a:cubicBezTo>
                <a:cubicBezTo>
                  <a:pt x="172039" y="1271039"/>
                  <a:pt x="172039" y="1271039"/>
                  <a:pt x="161211" y="1257204"/>
                </a:cubicBezTo>
                <a:cubicBezTo>
                  <a:pt x="160610" y="1256001"/>
                  <a:pt x="160008" y="1254196"/>
                  <a:pt x="161211" y="1252993"/>
                </a:cubicBezTo>
                <a:cubicBezTo>
                  <a:pt x="161211" y="1252993"/>
                  <a:pt x="161211" y="1252993"/>
                  <a:pt x="172640" y="1232541"/>
                </a:cubicBezTo>
                <a:cubicBezTo>
                  <a:pt x="173242" y="1231338"/>
                  <a:pt x="173242" y="1229533"/>
                  <a:pt x="172640" y="1228932"/>
                </a:cubicBezTo>
                <a:cubicBezTo>
                  <a:pt x="172640" y="1228932"/>
                  <a:pt x="172640" y="1228932"/>
                  <a:pt x="162414" y="1214495"/>
                </a:cubicBezTo>
                <a:cubicBezTo>
                  <a:pt x="161813" y="1213893"/>
                  <a:pt x="160008" y="1212690"/>
                  <a:pt x="158805" y="1213292"/>
                </a:cubicBezTo>
                <a:cubicBezTo>
                  <a:pt x="158805" y="1213292"/>
                  <a:pt x="158805" y="1213292"/>
                  <a:pt x="135345" y="1217502"/>
                </a:cubicBezTo>
                <a:cubicBezTo>
                  <a:pt x="134142" y="1218104"/>
                  <a:pt x="132939" y="1217502"/>
                  <a:pt x="131736" y="1216299"/>
                </a:cubicBezTo>
                <a:cubicBezTo>
                  <a:pt x="131736" y="1216299"/>
                  <a:pt x="131736" y="1216299"/>
                  <a:pt x="122112" y="1201261"/>
                </a:cubicBezTo>
                <a:cubicBezTo>
                  <a:pt x="121510" y="1200058"/>
                  <a:pt x="121510" y="1198253"/>
                  <a:pt x="122112" y="1197050"/>
                </a:cubicBezTo>
                <a:cubicBezTo>
                  <a:pt x="122112" y="1197050"/>
                  <a:pt x="122112" y="1197050"/>
                  <a:pt x="135947" y="1177801"/>
                </a:cubicBezTo>
                <a:cubicBezTo>
                  <a:pt x="136548" y="1176598"/>
                  <a:pt x="136548" y="1174794"/>
                  <a:pt x="135947" y="1173591"/>
                </a:cubicBezTo>
                <a:cubicBezTo>
                  <a:pt x="135947" y="1173591"/>
                  <a:pt x="135947" y="1173591"/>
                  <a:pt x="126924" y="1159154"/>
                </a:cubicBezTo>
                <a:cubicBezTo>
                  <a:pt x="126322" y="1157951"/>
                  <a:pt x="124518" y="1157349"/>
                  <a:pt x="123315" y="1157349"/>
                </a:cubicBezTo>
                <a:cubicBezTo>
                  <a:pt x="123315" y="1157349"/>
                  <a:pt x="123315" y="1157349"/>
                  <a:pt x="99855" y="1159755"/>
                </a:cubicBezTo>
                <a:cubicBezTo>
                  <a:pt x="98652" y="1159755"/>
                  <a:pt x="97449" y="1159154"/>
                  <a:pt x="96847" y="1157951"/>
                </a:cubicBezTo>
                <a:cubicBezTo>
                  <a:pt x="96847" y="1157951"/>
                  <a:pt x="96847" y="1157951"/>
                  <a:pt x="87824" y="1142311"/>
                </a:cubicBezTo>
                <a:cubicBezTo>
                  <a:pt x="87222" y="1141108"/>
                  <a:pt x="87824" y="1139303"/>
                  <a:pt x="88426" y="1138100"/>
                </a:cubicBezTo>
                <a:cubicBezTo>
                  <a:pt x="88426" y="1138100"/>
                  <a:pt x="88426" y="1138100"/>
                  <a:pt x="103464" y="1120054"/>
                </a:cubicBezTo>
                <a:cubicBezTo>
                  <a:pt x="104667" y="1118851"/>
                  <a:pt x="104667" y="1117046"/>
                  <a:pt x="104065" y="1115843"/>
                </a:cubicBezTo>
                <a:cubicBezTo>
                  <a:pt x="104065" y="1115843"/>
                  <a:pt x="104065" y="1115843"/>
                  <a:pt x="96847" y="1100805"/>
                </a:cubicBezTo>
                <a:cubicBezTo>
                  <a:pt x="96245" y="1099602"/>
                  <a:pt x="94441" y="1098399"/>
                  <a:pt x="93238" y="1098399"/>
                </a:cubicBezTo>
                <a:cubicBezTo>
                  <a:pt x="93238" y="1098399"/>
                  <a:pt x="93238" y="1098399"/>
                  <a:pt x="69778" y="1099000"/>
                </a:cubicBezTo>
                <a:cubicBezTo>
                  <a:pt x="68575" y="1099000"/>
                  <a:pt x="66770" y="1097797"/>
                  <a:pt x="66169" y="1096594"/>
                </a:cubicBezTo>
                <a:cubicBezTo>
                  <a:pt x="66169" y="1096594"/>
                  <a:pt x="66169" y="1096594"/>
                  <a:pt x="59552" y="1080353"/>
                </a:cubicBezTo>
                <a:cubicBezTo>
                  <a:pt x="58950" y="1079150"/>
                  <a:pt x="58950" y="1077345"/>
                  <a:pt x="60153" y="1076142"/>
                </a:cubicBezTo>
                <a:cubicBezTo>
                  <a:pt x="60153" y="1076142"/>
                  <a:pt x="60153" y="1076142"/>
                  <a:pt x="76395" y="1059901"/>
                </a:cubicBezTo>
                <a:cubicBezTo>
                  <a:pt x="77598" y="1058698"/>
                  <a:pt x="78199" y="1056893"/>
                  <a:pt x="77598" y="1055690"/>
                </a:cubicBezTo>
                <a:cubicBezTo>
                  <a:pt x="77598" y="1055690"/>
                  <a:pt x="77598" y="1055690"/>
                  <a:pt x="71583" y="1039449"/>
                </a:cubicBezTo>
                <a:cubicBezTo>
                  <a:pt x="70981" y="1038246"/>
                  <a:pt x="69778" y="1037644"/>
                  <a:pt x="67973" y="1037043"/>
                </a:cubicBezTo>
                <a:cubicBezTo>
                  <a:pt x="67973" y="1037043"/>
                  <a:pt x="67973" y="1037043"/>
                  <a:pt x="44514" y="1035839"/>
                </a:cubicBezTo>
                <a:cubicBezTo>
                  <a:pt x="43311" y="1035839"/>
                  <a:pt x="42107" y="1034636"/>
                  <a:pt x="41506" y="1033433"/>
                </a:cubicBezTo>
                <a:cubicBezTo>
                  <a:pt x="41506" y="1033433"/>
                  <a:pt x="41506" y="1033433"/>
                  <a:pt x="36092" y="1015989"/>
                </a:cubicBezTo>
                <a:cubicBezTo>
                  <a:pt x="35491" y="1014786"/>
                  <a:pt x="36092" y="1012981"/>
                  <a:pt x="37295" y="1012380"/>
                </a:cubicBezTo>
                <a:cubicBezTo>
                  <a:pt x="37295" y="1012380"/>
                  <a:pt x="37295" y="1012380"/>
                  <a:pt x="55341" y="997341"/>
                </a:cubicBezTo>
                <a:cubicBezTo>
                  <a:pt x="55943" y="996138"/>
                  <a:pt x="56544" y="994935"/>
                  <a:pt x="56544" y="993131"/>
                </a:cubicBezTo>
                <a:cubicBezTo>
                  <a:pt x="56544" y="993131"/>
                  <a:pt x="56544" y="993131"/>
                  <a:pt x="51732" y="976889"/>
                </a:cubicBezTo>
                <a:cubicBezTo>
                  <a:pt x="51130" y="975686"/>
                  <a:pt x="49927" y="974483"/>
                  <a:pt x="48724" y="974483"/>
                </a:cubicBezTo>
                <a:cubicBezTo>
                  <a:pt x="48724" y="974483"/>
                  <a:pt x="48724" y="974483"/>
                  <a:pt x="25265" y="970272"/>
                </a:cubicBezTo>
                <a:cubicBezTo>
                  <a:pt x="24061" y="970272"/>
                  <a:pt x="22858" y="969069"/>
                  <a:pt x="22257" y="967866"/>
                </a:cubicBezTo>
                <a:cubicBezTo>
                  <a:pt x="22257" y="967866"/>
                  <a:pt x="22257" y="967866"/>
                  <a:pt x="18648" y="950422"/>
                </a:cubicBezTo>
                <a:cubicBezTo>
                  <a:pt x="18046" y="949219"/>
                  <a:pt x="18648" y="947414"/>
                  <a:pt x="19851" y="946813"/>
                </a:cubicBezTo>
                <a:cubicBezTo>
                  <a:pt x="19851" y="946813"/>
                  <a:pt x="19851" y="946813"/>
                  <a:pt x="39100" y="932977"/>
                </a:cubicBezTo>
                <a:cubicBezTo>
                  <a:pt x="40303" y="932376"/>
                  <a:pt x="40904" y="930571"/>
                  <a:pt x="40904" y="929368"/>
                </a:cubicBezTo>
                <a:cubicBezTo>
                  <a:pt x="40904" y="929368"/>
                  <a:pt x="40904" y="929368"/>
                  <a:pt x="37295" y="912525"/>
                </a:cubicBezTo>
                <a:cubicBezTo>
                  <a:pt x="37295" y="911322"/>
                  <a:pt x="36092" y="910119"/>
                  <a:pt x="34889" y="909518"/>
                </a:cubicBezTo>
                <a:cubicBezTo>
                  <a:pt x="34889" y="909518"/>
                  <a:pt x="34889" y="909518"/>
                  <a:pt x="12031" y="904104"/>
                </a:cubicBezTo>
                <a:cubicBezTo>
                  <a:pt x="10828" y="903502"/>
                  <a:pt x="9625" y="902299"/>
                  <a:pt x="9023" y="901096"/>
                </a:cubicBezTo>
                <a:cubicBezTo>
                  <a:pt x="9023" y="901096"/>
                  <a:pt x="9023" y="901096"/>
                  <a:pt x="6617" y="883050"/>
                </a:cubicBezTo>
                <a:cubicBezTo>
                  <a:pt x="6617" y="881847"/>
                  <a:pt x="7219" y="880043"/>
                  <a:pt x="8422" y="879441"/>
                </a:cubicBezTo>
                <a:cubicBezTo>
                  <a:pt x="8422" y="879441"/>
                  <a:pt x="8422" y="879441"/>
                  <a:pt x="28874" y="868012"/>
                </a:cubicBezTo>
                <a:cubicBezTo>
                  <a:pt x="30077" y="867410"/>
                  <a:pt x="30678" y="865606"/>
                  <a:pt x="30678" y="864403"/>
                </a:cubicBezTo>
                <a:cubicBezTo>
                  <a:pt x="30678" y="864403"/>
                  <a:pt x="30678" y="864403"/>
                  <a:pt x="28874" y="846958"/>
                </a:cubicBezTo>
                <a:cubicBezTo>
                  <a:pt x="28874" y="845755"/>
                  <a:pt x="27671" y="844552"/>
                  <a:pt x="26468" y="843951"/>
                </a:cubicBezTo>
                <a:cubicBezTo>
                  <a:pt x="26468" y="843951"/>
                  <a:pt x="26468" y="843951"/>
                  <a:pt x="4211" y="836131"/>
                </a:cubicBezTo>
                <a:cubicBezTo>
                  <a:pt x="3008" y="836131"/>
                  <a:pt x="1805" y="834326"/>
                  <a:pt x="1805" y="833123"/>
                </a:cubicBezTo>
                <a:cubicBezTo>
                  <a:pt x="1805" y="833123"/>
                  <a:pt x="1805" y="833123"/>
                  <a:pt x="602" y="815077"/>
                </a:cubicBezTo>
                <a:cubicBezTo>
                  <a:pt x="602" y="813874"/>
                  <a:pt x="1805" y="812671"/>
                  <a:pt x="3008" y="812069"/>
                </a:cubicBezTo>
                <a:cubicBezTo>
                  <a:pt x="3008" y="812069"/>
                  <a:pt x="3008" y="812069"/>
                  <a:pt x="24061" y="801843"/>
                </a:cubicBezTo>
                <a:cubicBezTo>
                  <a:pt x="25265" y="801242"/>
                  <a:pt x="26468" y="800039"/>
                  <a:pt x="26468" y="798234"/>
                </a:cubicBezTo>
                <a:cubicBezTo>
                  <a:pt x="26468" y="798234"/>
                  <a:pt x="26468" y="798234"/>
                  <a:pt x="25866" y="781391"/>
                </a:cubicBezTo>
                <a:cubicBezTo>
                  <a:pt x="25866" y="780188"/>
                  <a:pt x="25265" y="778383"/>
                  <a:pt x="24061" y="777782"/>
                </a:cubicBezTo>
                <a:cubicBezTo>
                  <a:pt x="24061" y="777782"/>
                  <a:pt x="24061" y="777782"/>
                  <a:pt x="2406" y="768157"/>
                </a:cubicBezTo>
                <a:cubicBezTo>
                  <a:pt x="1203" y="768157"/>
                  <a:pt x="0" y="766353"/>
                  <a:pt x="0" y="765150"/>
                </a:cubicBezTo>
                <a:cubicBezTo>
                  <a:pt x="0" y="765150"/>
                  <a:pt x="0" y="765150"/>
                  <a:pt x="602" y="747104"/>
                </a:cubicBezTo>
                <a:cubicBezTo>
                  <a:pt x="602" y="745901"/>
                  <a:pt x="1805" y="744096"/>
                  <a:pt x="3008" y="744096"/>
                </a:cubicBezTo>
                <a:cubicBezTo>
                  <a:pt x="3008" y="744096"/>
                  <a:pt x="3008" y="744096"/>
                  <a:pt x="25265" y="735675"/>
                </a:cubicBezTo>
                <a:cubicBezTo>
                  <a:pt x="26468" y="735675"/>
                  <a:pt x="27671" y="733870"/>
                  <a:pt x="27671" y="732667"/>
                </a:cubicBezTo>
                <a:cubicBezTo>
                  <a:pt x="27671" y="732667"/>
                  <a:pt x="27671" y="732667"/>
                  <a:pt x="28874" y="715223"/>
                </a:cubicBezTo>
                <a:cubicBezTo>
                  <a:pt x="28874" y="714019"/>
                  <a:pt x="28272" y="712816"/>
                  <a:pt x="27069" y="712215"/>
                </a:cubicBezTo>
                <a:cubicBezTo>
                  <a:pt x="27069" y="712215"/>
                  <a:pt x="27069" y="712215"/>
                  <a:pt x="6617" y="700786"/>
                </a:cubicBezTo>
                <a:cubicBezTo>
                  <a:pt x="5414" y="700184"/>
                  <a:pt x="4211" y="698380"/>
                  <a:pt x="4812" y="697177"/>
                </a:cubicBezTo>
                <a:cubicBezTo>
                  <a:pt x="4812" y="697177"/>
                  <a:pt x="4812" y="697177"/>
                  <a:pt x="6617" y="679131"/>
                </a:cubicBezTo>
                <a:cubicBezTo>
                  <a:pt x="6617" y="677928"/>
                  <a:pt x="7820" y="676724"/>
                  <a:pt x="9625" y="676123"/>
                </a:cubicBezTo>
                <a:cubicBezTo>
                  <a:pt x="9625" y="676123"/>
                  <a:pt x="9625" y="676123"/>
                  <a:pt x="31881" y="670108"/>
                </a:cubicBezTo>
                <a:cubicBezTo>
                  <a:pt x="33084" y="669506"/>
                  <a:pt x="34288" y="668303"/>
                  <a:pt x="34889" y="667100"/>
                </a:cubicBezTo>
                <a:cubicBezTo>
                  <a:pt x="34889" y="667100"/>
                  <a:pt x="34889" y="667100"/>
                  <a:pt x="37295" y="650257"/>
                </a:cubicBezTo>
                <a:cubicBezTo>
                  <a:pt x="37897" y="649054"/>
                  <a:pt x="37295" y="647249"/>
                  <a:pt x="36092" y="646648"/>
                </a:cubicBezTo>
                <a:cubicBezTo>
                  <a:pt x="36092" y="646648"/>
                  <a:pt x="36092" y="646648"/>
                  <a:pt x="16242" y="633414"/>
                </a:cubicBezTo>
                <a:cubicBezTo>
                  <a:pt x="15038" y="632813"/>
                  <a:pt x="14437" y="631008"/>
                  <a:pt x="15038" y="629805"/>
                </a:cubicBezTo>
                <a:cubicBezTo>
                  <a:pt x="15038" y="629805"/>
                  <a:pt x="15038" y="629805"/>
                  <a:pt x="18648" y="612360"/>
                </a:cubicBezTo>
                <a:cubicBezTo>
                  <a:pt x="18648" y="610556"/>
                  <a:pt x="19851" y="609353"/>
                  <a:pt x="21655" y="609353"/>
                </a:cubicBezTo>
                <a:cubicBezTo>
                  <a:pt x="21655" y="609353"/>
                  <a:pt x="21655" y="609353"/>
                  <a:pt x="44514" y="605142"/>
                </a:cubicBezTo>
                <a:cubicBezTo>
                  <a:pt x="45717" y="605142"/>
                  <a:pt x="47521" y="603939"/>
                  <a:pt x="47521" y="602736"/>
                </a:cubicBezTo>
                <a:cubicBezTo>
                  <a:pt x="47521" y="602736"/>
                  <a:pt x="47521" y="602736"/>
                  <a:pt x="51732" y="585893"/>
                </a:cubicBezTo>
                <a:cubicBezTo>
                  <a:pt x="52334" y="584690"/>
                  <a:pt x="51732" y="582885"/>
                  <a:pt x="50529" y="581682"/>
                </a:cubicBezTo>
                <a:cubicBezTo>
                  <a:pt x="50529" y="581682"/>
                  <a:pt x="50529" y="581682"/>
                  <a:pt x="32483" y="567246"/>
                </a:cubicBezTo>
                <a:cubicBezTo>
                  <a:pt x="31280" y="566644"/>
                  <a:pt x="30678" y="564839"/>
                  <a:pt x="31280" y="563636"/>
                </a:cubicBezTo>
                <a:cubicBezTo>
                  <a:pt x="31280" y="563636"/>
                  <a:pt x="31280" y="563636"/>
                  <a:pt x="36092" y="546192"/>
                </a:cubicBezTo>
                <a:cubicBezTo>
                  <a:pt x="36694" y="544989"/>
                  <a:pt x="37897" y="543786"/>
                  <a:pt x="39100" y="543786"/>
                </a:cubicBezTo>
                <a:cubicBezTo>
                  <a:pt x="39100" y="543786"/>
                  <a:pt x="39100" y="543786"/>
                  <a:pt x="62560" y="541380"/>
                </a:cubicBezTo>
                <a:cubicBezTo>
                  <a:pt x="64364" y="541380"/>
                  <a:pt x="65567" y="540177"/>
                  <a:pt x="66169" y="538973"/>
                </a:cubicBezTo>
                <a:cubicBezTo>
                  <a:pt x="66169" y="538973"/>
                  <a:pt x="66169" y="538973"/>
                  <a:pt x="71583" y="522732"/>
                </a:cubicBezTo>
                <a:cubicBezTo>
                  <a:pt x="72184" y="521529"/>
                  <a:pt x="71583" y="519724"/>
                  <a:pt x="70981" y="519123"/>
                </a:cubicBezTo>
                <a:cubicBezTo>
                  <a:pt x="70981" y="519123"/>
                  <a:pt x="70981" y="519123"/>
                  <a:pt x="53537" y="502881"/>
                </a:cubicBezTo>
                <a:cubicBezTo>
                  <a:pt x="52935" y="501678"/>
                  <a:pt x="52334" y="499874"/>
                  <a:pt x="52935" y="498671"/>
                </a:cubicBezTo>
                <a:cubicBezTo>
                  <a:pt x="52935" y="498671"/>
                  <a:pt x="52935" y="498671"/>
                  <a:pt x="59552" y="482429"/>
                </a:cubicBezTo>
                <a:cubicBezTo>
                  <a:pt x="60153" y="481226"/>
                  <a:pt x="61357" y="480023"/>
                  <a:pt x="63161" y="480023"/>
                </a:cubicBezTo>
                <a:cubicBezTo>
                  <a:pt x="63161" y="480023"/>
                  <a:pt x="63161" y="480023"/>
                  <a:pt x="86621" y="480023"/>
                </a:cubicBezTo>
                <a:cubicBezTo>
                  <a:pt x="87824" y="480023"/>
                  <a:pt x="89027" y="478820"/>
                  <a:pt x="89629" y="477617"/>
                </a:cubicBezTo>
                <a:cubicBezTo>
                  <a:pt x="89629" y="477617"/>
                  <a:pt x="89629" y="477617"/>
                  <a:pt x="96847" y="461977"/>
                </a:cubicBezTo>
                <a:cubicBezTo>
                  <a:pt x="97449" y="460774"/>
                  <a:pt x="97449" y="458970"/>
                  <a:pt x="96245" y="458368"/>
                </a:cubicBezTo>
                <a:cubicBezTo>
                  <a:pt x="96245" y="458368"/>
                  <a:pt x="96245" y="458368"/>
                  <a:pt x="80606" y="440322"/>
                </a:cubicBezTo>
                <a:cubicBezTo>
                  <a:pt x="80004" y="439119"/>
                  <a:pt x="80004" y="437314"/>
                  <a:pt x="80606" y="436111"/>
                </a:cubicBezTo>
                <a:cubicBezTo>
                  <a:pt x="80606" y="436111"/>
                  <a:pt x="80606" y="436111"/>
                  <a:pt x="88426" y="420472"/>
                </a:cubicBezTo>
                <a:cubicBezTo>
                  <a:pt x="89027" y="419268"/>
                  <a:pt x="90832" y="418065"/>
                  <a:pt x="92035" y="418667"/>
                </a:cubicBezTo>
                <a:cubicBezTo>
                  <a:pt x="92035" y="418667"/>
                  <a:pt x="92035" y="418667"/>
                  <a:pt x="115495" y="420472"/>
                </a:cubicBezTo>
                <a:cubicBezTo>
                  <a:pt x="116698" y="420472"/>
                  <a:pt x="118502" y="419870"/>
                  <a:pt x="119104" y="418667"/>
                </a:cubicBezTo>
                <a:cubicBezTo>
                  <a:pt x="119104" y="418667"/>
                  <a:pt x="119104" y="418667"/>
                  <a:pt x="127525" y="403629"/>
                </a:cubicBezTo>
                <a:cubicBezTo>
                  <a:pt x="128127" y="402426"/>
                  <a:pt x="128127" y="400621"/>
                  <a:pt x="126924" y="399418"/>
                </a:cubicBezTo>
                <a:cubicBezTo>
                  <a:pt x="126924" y="399418"/>
                  <a:pt x="126924" y="399418"/>
                  <a:pt x="113089" y="380770"/>
                </a:cubicBezTo>
                <a:cubicBezTo>
                  <a:pt x="112487" y="379567"/>
                  <a:pt x="112487" y="377763"/>
                  <a:pt x="113089" y="376560"/>
                </a:cubicBezTo>
                <a:cubicBezTo>
                  <a:pt x="113089" y="376560"/>
                  <a:pt x="113089" y="376560"/>
                  <a:pt x="122713" y="361521"/>
                </a:cubicBezTo>
                <a:cubicBezTo>
                  <a:pt x="123315" y="360318"/>
                  <a:pt x="125119" y="359717"/>
                  <a:pt x="126322" y="359717"/>
                </a:cubicBezTo>
                <a:cubicBezTo>
                  <a:pt x="126322" y="359717"/>
                  <a:pt x="126322" y="359717"/>
                  <a:pt x="149181" y="363927"/>
                </a:cubicBezTo>
                <a:cubicBezTo>
                  <a:pt x="150985" y="363927"/>
                  <a:pt x="152188" y="363326"/>
                  <a:pt x="153391" y="362123"/>
                </a:cubicBezTo>
                <a:cubicBezTo>
                  <a:pt x="153391" y="362123"/>
                  <a:pt x="153391" y="362123"/>
                  <a:pt x="163016" y="348288"/>
                </a:cubicBezTo>
                <a:cubicBezTo>
                  <a:pt x="163617" y="347085"/>
                  <a:pt x="163617" y="345280"/>
                  <a:pt x="163016" y="344077"/>
                </a:cubicBezTo>
                <a:cubicBezTo>
                  <a:pt x="163016" y="344077"/>
                  <a:pt x="163016" y="344077"/>
                  <a:pt x="150985" y="323625"/>
                </a:cubicBezTo>
                <a:cubicBezTo>
                  <a:pt x="149782" y="323023"/>
                  <a:pt x="150384" y="321219"/>
                  <a:pt x="150985" y="320016"/>
                </a:cubicBezTo>
                <a:cubicBezTo>
                  <a:pt x="150985" y="320016"/>
                  <a:pt x="150985" y="320016"/>
                  <a:pt x="161813" y="305579"/>
                </a:cubicBezTo>
                <a:cubicBezTo>
                  <a:pt x="162414" y="304376"/>
                  <a:pt x="164219" y="303774"/>
                  <a:pt x="165422" y="304376"/>
                </a:cubicBezTo>
                <a:cubicBezTo>
                  <a:pt x="165422" y="304376"/>
                  <a:pt x="165422" y="304376"/>
                  <a:pt x="188280" y="310391"/>
                </a:cubicBezTo>
                <a:cubicBezTo>
                  <a:pt x="189483" y="310391"/>
                  <a:pt x="191288" y="310391"/>
                  <a:pt x="191889" y="309188"/>
                </a:cubicBezTo>
                <a:cubicBezTo>
                  <a:pt x="191889" y="309188"/>
                  <a:pt x="191889" y="309188"/>
                  <a:pt x="202717" y="295954"/>
                </a:cubicBezTo>
                <a:cubicBezTo>
                  <a:pt x="203920" y="294751"/>
                  <a:pt x="203920" y="292947"/>
                  <a:pt x="203319" y="291744"/>
                </a:cubicBezTo>
                <a:cubicBezTo>
                  <a:pt x="203319" y="291744"/>
                  <a:pt x="203319" y="291744"/>
                  <a:pt x="193092" y="270690"/>
                </a:cubicBezTo>
                <a:cubicBezTo>
                  <a:pt x="192491" y="269487"/>
                  <a:pt x="192491" y="267682"/>
                  <a:pt x="193694" y="266479"/>
                </a:cubicBezTo>
                <a:cubicBezTo>
                  <a:pt x="193694" y="266479"/>
                  <a:pt x="193694" y="266479"/>
                  <a:pt x="205725" y="253245"/>
                </a:cubicBezTo>
                <a:cubicBezTo>
                  <a:pt x="206326" y="252644"/>
                  <a:pt x="208131" y="252042"/>
                  <a:pt x="209334" y="252644"/>
                </a:cubicBezTo>
                <a:cubicBezTo>
                  <a:pt x="209334" y="252644"/>
                  <a:pt x="209334" y="252644"/>
                  <a:pt x="231591" y="260464"/>
                </a:cubicBezTo>
                <a:cubicBezTo>
                  <a:pt x="232794" y="261065"/>
                  <a:pt x="234598" y="260464"/>
                  <a:pt x="235801" y="259261"/>
                </a:cubicBezTo>
                <a:cubicBezTo>
                  <a:pt x="235801" y="259261"/>
                  <a:pt x="235801" y="259261"/>
                  <a:pt x="247231" y="247230"/>
                </a:cubicBezTo>
                <a:cubicBezTo>
                  <a:pt x="248434" y="246027"/>
                  <a:pt x="249035" y="244222"/>
                  <a:pt x="248434" y="243019"/>
                </a:cubicBezTo>
                <a:cubicBezTo>
                  <a:pt x="248434" y="243019"/>
                  <a:pt x="248434" y="243019"/>
                  <a:pt x="240012" y="221364"/>
                </a:cubicBezTo>
                <a:cubicBezTo>
                  <a:pt x="239411" y="220161"/>
                  <a:pt x="240012" y="218357"/>
                  <a:pt x="240614" y="217153"/>
                </a:cubicBezTo>
                <a:cubicBezTo>
                  <a:pt x="240614" y="217153"/>
                  <a:pt x="240614" y="217153"/>
                  <a:pt x="253847" y="205123"/>
                </a:cubicBezTo>
                <a:cubicBezTo>
                  <a:pt x="255050" y="204521"/>
                  <a:pt x="256254" y="203920"/>
                  <a:pt x="257457" y="204521"/>
                </a:cubicBezTo>
                <a:cubicBezTo>
                  <a:pt x="257457" y="204521"/>
                  <a:pt x="257457" y="204521"/>
                  <a:pt x="279112" y="214747"/>
                </a:cubicBezTo>
                <a:cubicBezTo>
                  <a:pt x="280315" y="214747"/>
                  <a:pt x="282119" y="214747"/>
                  <a:pt x="283323" y="214146"/>
                </a:cubicBezTo>
                <a:cubicBezTo>
                  <a:pt x="283323" y="214146"/>
                  <a:pt x="283323" y="214146"/>
                  <a:pt x="295955" y="202717"/>
                </a:cubicBezTo>
                <a:cubicBezTo>
                  <a:pt x="297158" y="202115"/>
                  <a:pt x="297759" y="200311"/>
                  <a:pt x="297158" y="199107"/>
                </a:cubicBezTo>
                <a:cubicBezTo>
                  <a:pt x="297158" y="199107"/>
                  <a:pt x="297158" y="199107"/>
                  <a:pt x="290541" y="176249"/>
                </a:cubicBezTo>
                <a:cubicBezTo>
                  <a:pt x="290541" y="175046"/>
                  <a:pt x="291142" y="173242"/>
                  <a:pt x="291744" y="172640"/>
                </a:cubicBezTo>
                <a:cubicBezTo>
                  <a:pt x="291744" y="172640"/>
                  <a:pt x="291744" y="172640"/>
                  <a:pt x="306181" y="161211"/>
                </a:cubicBezTo>
                <a:cubicBezTo>
                  <a:pt x="307384" y="160609"/>
                  <a:pt x="308587" y="160609"/>
                  <a:pt x="309790" y="161211"/>
                </a:cubicBezTo>
                <a:cubicBezTo>
                  <a:pt x="309790" y="161211"/>
                  <a:pt x="309790" y="161211"/>
                  <a:pt x="330242" y="172640"/>
                </a:cubicBezTo>
                <a:cubicBezTo>
                  <a:pt x="331445" y="173242"/>
                  <a:pt x="333250" y="173242"/>
                  <a:pt x="334453" y="172640"/>
                </a:cubicBezTo>
                <a:cubicBezTo>
                  <a:pt x="334453" y="172640"/>
                  <a:pt x="334453" y="172640"/>
                  <a:pt x="348288" y="162414"/>
                </a:cubicBezTo>
                <a:cubicBezTo>
                  <a:pt x="349491" y="161812"/>
                  <a:pt x="350093" y="160008"/>
                  <a:pt x="350093" y="158805"/>
                </a:cubicBezTo>
                <a:cubicBezTo>
                  <a:pt x="350093" y="158805"/>
                  <a:pt x="350093" y="158805"/>
                  <a:pt x="345280" y="135947"/>
                </a:cubicBezTo>
                <a:cubicBezTo>
                  <a:pt x="345280" y="134743"/>
                  <a:pt x="345882" y="132939"/>
                  <a:pt x="347085" y="132337"/>
                </a:cubicBezTo>
                <a:cubicBezTo>
                  <a:pt x="347085" y="132337"/>
                  <a:pt x="347085" y="132337"/>
                  <a:pt x="362123" y="122111"/>
                </a:cubicBezTo>
                <a:cubicBezTo>
                  <a:pt x="362725" y="121510"/>
                  <a:pt x="364530" y="121510"/>
                  <a:pt x="365733" y="122111"/>
                </a:cubicBezTo>
                <a:cubicBezTo>
                  <a:pt x="365733" y="122111"/>
                  <a:pt x="365733" y="122111"/>
                  <a:pt x="384982" y="135947"/>
                </a:cubicBezTo>
                <a:cubicBezTo>
                  <a:pt x="386185" y="136548"/>
                  <a:pt x="387989" y="136548"/>
                  <a:pt x="389192" y="135947"/>
                </a:cubicBezTo>
                <a:cubicBezTo>
                  <a:pt x="389192" y="135947"/>
                  <a:pt x="389192" y="135947"/>
                  <a:pt x="404231" y="127525"/>
                </a:cubicBezTo>
                <a:cubicBezTo>
                  <a:pt x="405434" y="126322"/>
                  <a:pt x="406035" y="125119"/>
                  <a:pt x="406035" y="123916"/>
                </a:cubicBezTo>
                <a:cubicBezTo>
                  <a:pt x="406035" y="123916"/>
                  <a:pt x="406035" y="123916"/>
                  <a:pt x="403028" y="100456"/>
                </a:cubicBezTo>
                <a:cubicBezTo>
                  <a:pt x="403028" y="98651"/>
                  <a:pt x="404231" y="97448"/>
                  <a:pt x="405434" y="96847"/>
                </a:cubicBezTo>
                <a:cubicBezTo>
                  <a:pt x="405434" y="96847"/>
                  <a:pt x="405434" y="96847"/>
                  <a:pt x="421074" y="88425"/>
                </a:cubicBezTo>
                <a:cubicBezTo>
                  <a:pt x="422277" y="87824"/>
                  <a:pt x="424081" y="87824"/>
                  <a:pt x="424683" y="88425"/>
                </a:cubicBezTo>
                <a:cubicBezTo>
                  <a:pt x="424683" y="88425"/>
                  <a:pt x="424683" y="88425"/>
                  <a:pt x="442729" y="103464"/>
                </a:cubicBezTo>
                <a:cubicBezTo>
                  <a:pt x="443932" y="104667"/>
                  <a:pt x="445737" y="104667"/>
                  <a:pt x="446940" y="104065"/>
                </a:cubicBezTo>
                <a:cubicBezTo>
                  <a:pt x="446940" y="104065"/>
                  <a:pt x="446940" y="104065"/>
                  <a:pt x="462579" y="96847"/>
                </a:cubicBezTo>
                <a:cubicBezTo>
                  <a:pt x="463783" y="96245"/>
                  <a:pt x="464384" y="94441"/>
                  <a:pt x="464384" y="93238"/>
                </a:cubicBezTo>
                <a:cubicBezTo>
                  <a:pt x="464384" y="93238"/>
                  <a:pt x="464384" y="93238"/>
                  <a:pt x="464384" y="69778"/>
                </a:cubicBezTo>
                <a:cubicBezTo>
                  <a:pt x="464384" y="68575"/>
                  <a:pt x="464986" y="66770"/>
                  <a:pt x="466189" y="66770"/>
                </a:cubicBezTo>
                <a:cubicBezTo>
                  <a:pt x="466189" y="66770"/>
                  <a:pt x="466189" y="66770"/>
                  <a:pt x="483032" y="59552"/>
                </a:cubicBezTo>
                <a:cubicBezTo>
                  <a:pt x="484235" y="58950"/>
                  <a:pt x="486039" y="59552"/>
                  <a:pt x="486641" y="60153"/>
                </a:cubicBezTo>
                <a:cubicBezTo>
                  <a:pt x="486641" y="60153"/>
                  <a:pt x="486641" y="60153"/>
                  <a:pt x="503484" y="76996"/>
                </a:cubicBezTo>
                <a:cubicBezTo>
                  <a:pt x="504085" y="77598"/>
                  <a:pt x="505890" y="78199"/>
                  <a:pt x="507093" y="77598"/>
                </a:cubicBezTo>
                <a:cubicBezTo>
                  <a:pt x="507093" y="77598"/>
                  <a:pt x="507093" y="77598"/>
                  <a:pt x="523334" y="71582"/>
                </a:cubicBezTo>
                <a:cubicBezTo>
                  <a:pt x="524537" y="70981"/>
                  <a:pt x="525740" y="69778"/>
                  <a:pt x="525740" y="68575"/>
                </a:cubicBezTo>
                <a:cubicBezTo>
                  <a:pt x="525740" y="68575"/>
                  <a:pt x="525740" y="68575"/>
                  <a:pt x="527545" y="45115"/>
                </a:cubicBezTo>
                <a:cubicBezTo>
                  <a:pt x="527545" y="43311"/>
                  <a:pt x="528748" y="42107"/>
                  <a:pt x="529951" y="41506"/>
                </a:cubicBezTo>
                <a:cubicBezTo>
                  <a:pt x="529951" y="41506"/>
                  <a:pt x="529951" y="41506"/>
                  <a:pt x="546794" y="36092"/>
                </a:cubicBezTo>
                <a:cubicBezTo>
                  <a:pt x="547997" y="35490"/>
                  <a:pt x="549802" y="36092"/>
                  <a:pt x="550403" y="37295"/>
                </a:cubicBezTo>
                <a:cubicBezTo>
                  <a:pt x="550403" y="37295"/>
                  <a:pt x="550403" y="37295"/>
                  <a:pt x="566043" y="55341"/>
                </a:cubicBezTo>
                <a:cubicBezTo>
                  <a:pt x="566645" y="56544"/>
                  <a:pt x="568449" y="56544"/>
                  <a:pt x="569652" y="56544"/>
                </a:cubicBezTo>
                <a:cubicBezTo>
                  <a:pt x="569652" y="56544"/>
                  <a:pt x="569652" y="56544"/>
                  <a:pt x="586495" y="51732"/>
                </a:cubicBezTo>
                <a:cubicBezTo>
                  <a:pt x="587698" y="51732"/>
                  <a:pt x="588902" y="49927"/>
                  <a:pt x="588902" y="48724"/>
                </a:cubicBezTo>
                <a:cubicBezTo>
                  <a:pt x="588902" y="48724"/>
                  <a:pt x="588902" y="48724"/>
                  <a:pt x="592511" y="25264"/>
                </a:cubicBezTo>
                <a:cubicBezTo>
                  <a:pt x="592511" y="24061"/>
                  <a:pt x="593714" y="22858"/>
                  <a:pt x="595518" y="22858"/>
                </a:cubicBezTo>
                <a:cubicBezTo>
                  <a:pt x="595518" y="22858"/>
                  <a:pt x="595518" y="22858"/>
                  <a:pt x="612963" y="18648"/>
                </a:cubicBezTo>
                <a:cubicBezTo>
                  <a:pt x="614166" y="18046"/>
                  <a:pt x="615971" y="18648"/>
                  <a:pt x="616572" y="19851"/>
                </a:cubicBezTo>
                <a:cubicBezTo>
                  <a:pt x="616572" y="19851"/>
                  <a:pt x="616572" y="19851"/>
                  <a:pt x="629806" y="39100"/>
                </a:cubicBezTo>
                <a:cubicBezTo>
                  <a:pt x="631009" y="40303"/>
                  <a:pt x="632212" y="40904"/>
                  <a:pt x="634017" y="40904"/>
                </a:cubicBezTo>
                <a:cubicBezTo>
                  <a:pt x="634017" y="40904"/>
                  <a:pt x="634017" y="40904"/>
                  <a:pt x="650859" y="37295"/>
                </a:cubicBezTo>
                <a:cubicBezTo>
                  <a:pt x="652063" y="37295"/>
                  <a:pt x="653266" y="36092"/>
                  <a:pt x="653266" y="34889"/>
                </a:cubicBezTo>
                <a:cubicBezTo>
                  <a:pt x="653266" y="34889"/>
                  <a:pt x="653266" y="34889"/>
                  <a:pt x="659281" y="12031"/>
                </a:cubicBezTo>
                <a:cubicBezTo>
                  <a:pt x="659281" y="10828"/>
                  <a:pt x="661086" y="9625"/>
                  <a:pt x="662289" y="9023"/>
                </a:cubicBezTo>
                <a:cubicBezTo>
                  <a:pt x="662289" y="9023"/>
                  <a:pt x="662289" y="9023"/>
                  <a:pt x="679733" y="6617"/>
                </a:cubicBezTo>
                <a:cubicBezTo>
                  <a:pt x="680936" y="6617"/>
                  <a:pt x="682741" y="7219"/>
                  <a:pt x="683342" y="8422"/>
                </a:cubicBezTo>
                <a:cubicBezTo>
                  <a:pt x="683342" y="8422"/>
                  <a:pt x="683342" y="8422"/>
                  <a:pt x="695373" y="28874"/>
                </a:cubicBezTo>
                <a:cubicBezTo>
                  <a:pt x="695974" y="30077"/>
                  <a:pt x="697779" y="30678"/>
                  <a:pt x="698982" y="30678"/>
                </a:cubicBezTo>
                <a:cubicBezTo>
                  <a:pt x="698982" y="30678"/>
                  <a:pt x="698982" y="30678"/>
                  <a:pt x="715825" y="28874"/>
                </a:cubicBezTo>
                <a:cubicBezTo>
                  <a:pt x="717028" y="28874"/>
                  <a:pt x="718833" y="27671"/>
                  <a:pt x="718833" y="26468"/>
                </a:cubicBezTo>
                <a:cubicBezTo>
                  <a:pt x="718833" y="26468"/>
                  <a:pt x="718833" y="26468"/>
                  <a:pt x="726653" y="4211"/>
                </a:cubicBezTo>
                <a:cubicBezTo>
                  <a:pt x="727254" y="3008"/>
                  <a:pt x="728457" y="1805"/>
                  <a:pt x="729660" y="1805"/>
                </a:cubicBezTo>
                <a:cubicBezTo>
                  <a:pt x="729660" y="1805"/>
                  <a:pt x="729660" y="1805"/>
                  <a:pt x="747706" y="602"/>
                </a:cubicBezTo>
                <a:cubicBezTo>
                  <a:pt x="748909" y="602"/>
                  <a:pt x="750714" y="1805"/>
                  <a:pt x="751316" y="3008"/>
                </a:cubicBezTo>
                <a:cubicBezTo>
                  <a:pt x="751316" y="3008"/>
                  <a:pt x="751316" y="3008"/>
                  <a:pt x="760940" y="24061"/>
                </a:cubicBezTo>
                <a:cubicBezTo>
                  <a:pt x="761542" y="25264"/>
                  <a:pt x="763346" y="26468"/>
                  <a:pt x="764549" y="26468"/>
                </a:cubicBezTo>
                <a:cubicBezTo>
                  <a:pt x="764549" y="26468"/>
                  <a:pt x="764549" y="26468"/>
                  <a:pt x="781994" y="25866"/>
                </a:cubicBezTo>
                <a:cubicBezTo>
                  <a:pt x="783197" y="25866"/>
                  <a:pt x="784400" y="25264"/>
                  <a:pt x="785001" y="24061"/>
                </a:cubicBezTo>
                <a:cubicBezTo>
                  <a:pt x="785001" y="24061"/>
                  <a:pt x="785001" y="24061"/>
                  <a:pt x="794626" y="2406"/>
                </a:cubicBezTo>
                <a:cubicBezTo>
                  <a:pt x="795227" y="1203"/>
                  <a:pt x="796431" y="0"/>
                  <a:pt x="798235"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563988" y="1989538"/>
            <a:ext cx="1562784" cy="1562782"/>
          </a:xfrm>
          <a:custGeom>
            <a:avLst/>
            <a:gdLst>
              <a:gd name="connsiteX0" fmla="*/ 798235 w 1562784"/>
              <a:gd name="connsiteY0" fmla="*/ 0 h 1562782"/>
              <a:gd name="connsiteX1" fmla="*/ 815680 w 1562784"/>
              <a:gd name="connsiteY1" fmla="*/ 602 h 1562782"/>
              <a:gd name="connsiteX2" fmla="*/ 819289 w 1562784"/>
              <a:gd name="connsiteY2" fmla="*/ 3008 h 1562782"/>
              <a:gd name="connsiteX3" fmla="*/ 827109 w 1562784"/>
              <a:gd name="connsiteY3" fmla="*/ 25264 h 1562782"/>
              <a:gd name="connsiteX4" fmla="*/ 830718 w 1562784"/>
              <a:gd name="connsiteY4" fmla="*/ 27671 h 1562782"/>
              <a:gd name="connsiteX5" fmla="*/ 847561 w 1562784"/>
              <a:gd name="connsiteY5" fmla="*/ 28874 h 1562782"/>
              <a:gd name="connsiteX6" fmla="*/ 851170 w 1562784"/>
              <a:gd name="connsiteY6" fmla="*/ 27069 h 1562782"/>
              <a:gd name="connsiteX7" fmla="*/ 862599 w 1562784"/>
              <a:gd name="connsiteY7" fmla="*/ 6617 h 1562782"/>
              <a:gd name="connsiteX8" fmla="*/ 866208 w 1562784"/>
              <a:gd name="connsiteY8" fmla="*/ 4812 h 1562782"/>
              <a:gd name="connsiteX9" fmla="*/ 883653 w 1562784"/>
              <a:gd name="connsiteY9" fmla="*/ 6617 h 1562782"/>
              <a:gd name="connsiteX10" fmla="*/ 886661 w 1562784"/>
              <a:gd name="connsiteY10" fmla="*/ 9625 h 1562782"/>
              <a:gd name="connsiteX11" fmla="*/ 893277 w 1562784"/>
              <a:gd name="connsiteY11" fmla="*/ 31881 h 1562782"/>
              <a:gd name="connsiteX12" fmla="*/ 896285 w 1562784"/>
              <a:gd name="connsiteY12" fmla="*/ 34889 h 1562782"/>
              <a:gd name="connsiteX13" fmla="*/ 913128 w 1562784"/>
              <a:gd name="connsiteY13" fmla="*/ 37897 h 1562782"/>
              <a:gd name="connsiteX14" fmla="*/ 916737 w 1562784"/>
              <a:gd name="connsiteY14" fmla="*/ 36092 h 1562782"/>
              <a:gd name="connsiteX15" fmla="*/ 929971 w 1562784"/>
              <a:gd name="connsiteY15" fmla="*/ 16242 h 1562782"/>
              <a:gd name="connsiteX16" fmla="*/ 933580 w 1562784"/>
              <a:gd name="connsiteY16" fmla="*/ 15038 h 1562782"/>
              <a:gd name="connsiteX17" fmla="*/ 951025 w 1562784"/>
              <a:gd name="connsiteY17" fmla="*/ 18648 h 1562782"/>
              <a:gd name="connsiteX18" fmla="*/ 954032 w 1562784"/>
              <a:gd name="connsiteY18" fmla="*/ 21655 h 1562782"/>
              <a:gd name="connsiteX19" fmla="*/ 957642 w 1562784"/>
              <a:gd name="connsiteY19" fmla="*/ 44514 h 1562782"/>
              <a:gd name="connsiteX20" fmla="*/ 960649 w 1562784"/>
              <a:gd name="connsiteY20" fmla="*/ 47521 h 1562782"/>
              <a:gd name="connsiteX21" fmla="*/ 977492 w 1562784"/>
              <a:gd name="connsiteY21" fmla="*/ 51732 h 1562782"/>
              <a:gd name="connsiteX22" fmla="*/ 981101 w 1562784"/>
              <a:gd name="connsiteY22" fmla="*/ 50529 h 1562782"/>
              <a:gd name="connsiteX23" fmla="*/ 996140 w 1562784"/>
              <a:gd name="connsiteY23" fmla="*/ 32483 h 1562782"/>
              <a:gd name="connsiteX24" fmla="*/ 999749 w 1562784"/>
              <a:gd name="connsiteY24" fmla="*/ 31280 h 1562782"/>
              <a:gd name="connsiteX25" fmla="*/ 1016592 w 1562784"/>
              <a:gd name="connsiteY25" fmla="*/ 36694 h 1562782"/>
              <a:gd name="connsiteX26" fmla="*/ 1019599 w 1562784"/>
              <a:gd name="connsiteY26" fmla="*/ 39701 h 1562782"/>
              <a:gd name="connsiteX27" fmla="*/ 1021404 w 1562784"/>
              <a:gd name="connsiteY27" fmla="*/ 63161 h 1562782"/>
              <a:gd name="connsiteX28" fmla="*/ 1023810 w 1562784"/>
              <a:gd name="connsiteY28" fmla="*/ 66169 h 1562782"/>
              <a:gd name="connsiteX29" fmla="*/ 1040052 w 1562784"/>
              <a:gd name="connsiteY29" fmla="*/ 71582 h 1562782"/>
              <a:gd name="connsiteX30" fmla="*/ 1044262 w 1562784"/>
              <a:gd name="connsiteY30" fmla="*/ 70981 h 1562782"/>
              <a:gd name="connsiteX31" fmla="*/ 1060504 w 1562784"/>
              <a:gd name="connsiteY31" fmla="*/ 54138 h 1562782"/>
              <a:gd name="connsiteX32" fmla="*/ 1064113 w 1562784"/>
              <a:gd name="connsiteY32" fmla="*/ 52935 h 1562782"/>
              <a:gd name="connsiteX33" fmla="*/ 1080956 w 1562784"/>
              <a:gd name="connsiteY33" fmla="*/ 59552 h 1562782"/>
              <a:gd name="connsiteX34" fmla="*/ 1083362 w 1562784"/>
              <a:gd name="connsiteY34" fmla="*/ 63161 h 1562782"/>
              <a:gd name="connsiteX35" fmla="*/ 1083362 w 1562784"/>
              <a:gd name="connsiteY35" fmla="*/ 86621 h 1562782"/>
              <a:gd name="connsiteX36" fmla="*/ 1085167 w 1562784"/>
              <a:gd name="connsiteY36" fmla="*/ 90230 h 1562782"/>
              <a:gd name="connsiteX37" fmla="*/ 1100806 w 1562784"/>
              <a:gd name="connsiteY37" fmla="*/ 96847 h 1562782"/>
              <a:gd name="connsiteX38" fmla="*/ 1105017 w 1562784"/>
              <a:gd name="connsiteY38" fmla="*/ 96245 h 1562782"/>
              <a:gd name="connsiteX39" fmla="*/ 1122462 w 1562784"/>
              <a:gd name="connsiteY39" fmla="*/ 81207 h 1562782"/>
              <a:gd name="connsiteX40" fmla="*/ 1126672 w 1562784"/>
              <a:gd name="connsiteY40" fmla="*/ 80606 h 1562782"/>
              <a:gd name="connsiteX41" fmla="*/ 1142914 w 1562784"/>
              <a:gd name="connsiteY41" fmla="*/ 88425 h 1562782"/>
              <a:gd name="connsiteX42" fmla="*/ 1144718 w 1562784"/>
              <a:gd name="connsiteY42" fmla="*/ 92035 h 1562782"/>
              <a:gd name="connsiteX43" fmla="*/ 1142914 w 1562784"/>
              <a:gd name="connsiteY43" fmla="*/ 115494 h 1562782"/>
              <a:gd name="connsiteX44" fmla="*/ 1144718 w 1562784"/>
              <a:gd name="connsiteY44" fmla="*/ 119104 h 1562782"/>
              <a:gd name="connsiteX45" fmla="*/ 1159757 w 1562784"/>
              <a:gd name="connsiteY45" fmla="*/ 127525 h 1562782"/>
              <a:gd name="connsiteX46" fmla="*/ 1163366 w 1562784"/>
              <a:gd name="connsiteY46" fmla="*/ 127525 h 1562782"/>
              <a:gd name="connsiteX47" fmla="*/ 1182615 w 1562784"/>
              <a:gd name="connsiteY47" fmla="*/ 113690 h 1562782"/>
              <a:gd name="connsiteX48" fmla="*/ 1186224 w 1562784"/>
              <a:gd name="connsiteY48" fmla="*/ 113088 h 1562782"/>
              <a:gd name="connsiteX49" fmla="*/ 1201864 w 1562784"/>
              <a:gd name="connsiteY49" fmla="*/ 122713 h 1562782"/>
              <a:gd name="connsiteX50" fmla="*/ 1203067 w 1562784"/>
              <a:gd name="connsiteY50" fmla="*/ 126322 h 1562782"/>
              <a:gd name="connsiteX51" fmla="*/ 1199458 w 1562784"/>
              <a:gd name="connsiteY51" fmla="*/ 149782 h 1562782"/>
              <a:gd name="connsiteX52" fmla="*/ 1200661 w 1562784"/>
              <a:gd name="connsiteY52" fmla="*/ 153391 h 1562782"/>
              <a:gd name="connsiteX53" fmla="*/ 1215098 w 1562784"/>
              <a:gd name="connsiteY53" fmla="*/ 163015 h 1562782"/>
              <a:gd name="connsiteX54" fmla="*/ 1219309 w 1562784"/>
              <a:gd name="connsiteY54" fmla="*/ 163015 h 1562782"/>
              <a:gd name="connsiteX55" fmla="*/ 1239159 w 1562784"/>
              <a:gd name="connsiteY55" fmla="*/ 150985 h 1562782"/>
              <a:gd name="connsiteX56" fmla="*/ 1243370 w 1562784"/>
              <a:gd name="connsiteY56" fmla="*/ 150985 h 1562782"/>
              <a:gd name="connsiteX57" fmla="*/ 1257807 w 1562784"/>
              <a:gd name="connsiteY57" fmla="*/ 161812 h 1562782"/>
              <a:gd name="connsiteX58" fmla="*/ 1259010 w 1562784"/>
              <a:gd name="connsiteY58" fmla="*/ 165422 h 1562782"/>
              <a:gd name="connsiteX59" fmla="*/ 1252994 w 1562784"/>
              <a:gd name="connsiteY59" fmla="*/ 188280 h 1562782"/>
              <a:gd name="connsiteX60" fmla="*/ 1254198 w 1562784"/>
              <a:gd name="connsiteY60" fmla="*/ 192491 h 1562782"/>
              <a:gd name="connsiteX61" fmla="*/ 1267431 w 1562784"/>
              <a:gd name="connsiteY61" fmla="*/ 203318 h 1562782"/>
              <a:gd name="connsiteX62" fmla="*/ 1271040 w 1562784"/>
              <a:gd name="connsiteY62" fmla="*/ 203318 h 1562782"/>
              <a:gd name="connsiteX63" fmla="*/ 1292696 w 1562784"/>
              <a:gd name="connsiteY63" fmla="*/ 193092 h 1562782"/>
              <a:gd name="connsiteX64" fmla="*/ 1296305 w 1562784"/>
              <a:gd name="connsiteY64" fmla="*/ 193694 h 1562782"/>
              <a:gd name="connsiteX65" fmla="*/ 1309539 w 1562784"/>
              <a:gd name="connsiteY65" fmla="*/ 205724 h 1562782"/>
              <a:gd name="connsiteX66" fmla="*/ 1310742 w 1562784"/>
              <a:gd name="connsiteY66" fmla="*/ 209334 h 1562782"/>
              <a:gd name="connsiteX67" fmla="*/ 1302922 w 1562784"/>
              <a:gd name="connsiteY67" fmla="*/ 231590 h 1562782"/>
              <a:gd name="connsiteX68" fmla="*/ 1303523 w 1562784"/>
              <a:gd name="connsiteY68" fmla="*/ 235801 h 1562782"/>
              <a:gd name="connsiteX69" fmla="*/ 1316155 w 1562784"/>
              <a:gd name="connsiteY69" fmla="*/ 247832 h 1562782"/>
              <a:gd name="connsiteX70" fmla="*/ 1319765 w 1562784"/>
              <a:gd name="connsiteY70" fmla="*/ 248433 h 1562782"/>
              <a:gd name="connsiteX71" fmla="*/ 1342021 w 1562784"/>
              <a:gd name="connsiteY71" fmla="*/ 240012 h 1562782"/>
              <a:gd name="connsiteX72" fmla="*/ 1345631 w 1562784"/>
              <a:gd name="connsiteY72" fmla="*/ 240613 h 1562782"/>
              <a:gd name="connsiteX73" fmla="*/ 1357661 w 1562784"/>
              <a:gd name="connsiteY73" fmla="*/ 253847 h 1562782"/>
              <a:gd name="connsiteX74" fmla="*/ 1358263 w 1562784"/>
              <a:gd name="connsiteY74" fmla="*/ 258058 h 1562782"/>
              <a:gd name="connsiteX75" fmla="*/ 1348638 w 1562784"/>
              <a:gd name="connsiteY75" fmla="*/ 279111 h 1562782"/>
              <a:gd name="connsiteX76" fmla="*/ 1349240 w 1562784"/>
              <a:gd name="connsiteY76" fmla="*/ 283322 h 1562782"/>
              <a:gd name="connsiteX77" fmla="*/ 1360669 w 1562784"/>
              <a:gd name="connsiteY77" fmla="*/ 295954 h 1562782"/>
              <a:gd name="connsiteX78" fmla="*/ 1364278 w 1562784"/>
              <a:gd name="connsiteY78" fmla="*/ 297157 h 1562782"/>
              <a:gd name="connsiteX79" fmla="*/ 1387136 w 1562784"/>
              <a:gd name="connsiteY79" fmla="*/ 291142 h 1562782"/>
              <a:gd name="connsiteX80" fmla="*/ 1390746 w 1562784"/>
              <a:gd name="connsiteY80" fmla="*/ 292345 h 1562782"/>
              <a:gd name="connsiteX81" fmla="*/ 1401573 w 1562784"/>
              <a:gd name="connsiteY81" fmla="*/ 306180 h 1562782"/>
              <a:gd name="connsiteX82" fmla="*/ 1402175 w 1562784"/>
              <a:gd name="connsiteY82" fmla="*/ 310391 h 1562782"/>
              <a:gd name="connsiteX83" fmla="*/ 1390144 w 1562784"/>
              <a:gd name="connsiteY83" fmla="*/ 330843 h 1562782"/>
              <a:gd name="connsiteX84" fmla="*/ 1390746 w 1562784"/>
              <a:gd name="connsiteY84" fmla="*/ 334452 h 1562782"/>
              <a:gd name="connsiteX85" fmla="*/ 1400370 w 1562784"/>
              <a:gd name="connsiteY85" fmla="*/ 348288 h 1562782"/>
              <a:gd name="connsiteX86" fmla="*/ 1403979 w 1562784"/>
              <a:gd name="connsiteY86" fmla="*/ 350092 h 1562782"/>
              <a:gd name="connsiteX87" fmla="*/ 1427439 w 1562784"/>
              <a:gd name="connsiteY87" fmla="*/ 345280 h 1562782"/>
              <a:gd name="connsiteX88" fmla="*/ 1431048 w 1562784"/>
              <a:gd name="connsiteY88" fmla="*/ 347085 h 1562782"/>
              <a:gd name="connsiteX89" fmla="*/ 1440673 w 1562784"/>
              <a:gd name="connsiteY89" fmla="*/ 362123 h 1562782"/>
              <a:gd name="connsiteX90" fmla="*/ 1440673 w 1562784"/>
              <a:gd name="connsiteY90" fmla="*/ 365732 h 1562782"/>
              <a:gd name="connsiteX91" fmla="*/ 1427439 w 1562784"/>
              <a:gd name="connsiteY91" fmla="*/ 385583 h 1562782"/>
              <a:gd name="connsiteX92" fmla="*/ 1426838 w 1562784"/>
              <a:gd name="connsiteY92" fmla="*/ 389192 h 1562782"/>
              <a:gd name="connsiteX93" fmla="*/ 1435861 w 1562784"/>
              <a:gd name="connsiteY93" fmla="*/ 404230 h 1562782"/>
              <a:gd name="connsiteX94" fmla="*/ 1439470 w 1562784"/>
              <a:gd name="connsiteY94" fmla="*/ 406035 h 1562782"/>
              <a:gd name="connsiteX95" fmla="*/ 1462930 w 1562784"/>
              <a:gd name="connsiteY95" fmla="*/ 403629 h 1562782"/>
              <a:gd name="connsiteX96" fmla="*/ 1466539 w 1562784"/>
              <a:gd name="connsiteY96" fmla="*/ 405433 h 1562782"/>
              <a:gd name="connsiteX97" fmla="*/ 1474960 w 1562784"/>
              <a:gd name="connsiteY97" fmla="*/ 421073 h 1562782"/>
              <a:gd name="connsiteX98" fmla="*/ 1474359 w 1562784"/>
              <a:gd name="connsiteY98" fmla="*/ 425284 h 1562782"/>
              <a:gd name="connsiteX99" fmla="*/ 1459320 w 1562784"/>
              <a:gd name="connsiteY99" fmla="*/ 443330 h 1562782"/>
              <a:gd name="connsiteX100" fmla="*/ 1458719 w 1562784"/>
              <a:gd name="connsiteY100" fmla="*/ 446939 h 1562782"/>
              <a:gd name="connsiteX101" fmla="*/ 1466539 w 1562784"/>
              <a:gd name="connsiteY101" fmla="*/ 462579 h 1562782"/>
              <a:gd name="connsiteX102" fmla="*/ 1469546 w 1562784"/>
              <a:gd name="connsiteY102" fmla="*/ 464985 h 1562782"/>
              <a:gd name="connsiteX103" fmla="*/ 1493006 w 1562784"/>
              <a:gd name="connsiteY103" fmla="*/ 464383 h 1562782"/>
              <a:gd name="connsiteX104" fmla="*/ 1496616 w 1562784"/>
              <a:gd name="connsiteY104" fmla="*/ 466188 h 1562782"/>
              <a:gd name="connsiteX105" fmla="*/ 1503834 w 1562784"/>
              <a:gd name="connsiteY105" fmla="*/ 483031 h 1562782"/>
              <a:gd name="connsiteX106" fmla="*/ 1502631 w 1562784"/>
              <a:gd name="connsiteY106" fmla="*/ 486640 h 1562782"/>
              <a:gd name="connsiteX107" fmla="*/ 1486389 w 1562784"/>
              <a:gd name="connsiteY107" fmla="*/ 503483 h 1562782"/>
              <a:gd name="connsiteX108" fmla="*/ 1485186 w 1562784"/>
              <a:gd name="connsiteY108" fmla="*/ 507694 h 1562782"/>
              <a:gd name="connsiteX109" fmla="*/ 1491202 w 1562784"/>
              <a:gd name="connsiteY109" fmla="*/ 523334 h 1562782"/>
              <a:gd name="connsiteX110" fmla="*/ 1494811 w 1562784"/>
              <a:gd name="connsiteY110" fmla="*/ 525740 h 1562782"/>
              <a:gd name="connsiteX111" fmla="*/ 1518271 w 1562784"/>
              <a:gd name="connsiteY111" fmla="*/ 527544 h 1562782"/>
              <a:gd name="connsiteX112" fmla="*/ 1521278 w 1562784"/>
              <a:gd name="connsiteY112" fmla="*/ 529950 h 1562782"/>
              <a:gd name="connsiteX113" fmla="*/ 1526692 w 1562784"/>
              <a:gd name="connsiteY113" fmla="*/ 546793 h 1562782"/>
              <a:gd name="connsiteX114" fmla="*/ 1526091 w 1562784"/>
              <a:gd name="connsiteY114" fmla="*/ 551004 h 1562782"/>
              <a:gd name="connsiteX115" fmla="*/ 1508045 w 1562784"/>
              <a:gd name="connsiteY115" fmla="*/ 566042 h 1562782"/>
              <a:gd name="connsiteX116" fmla="*/ 1506842 w 1562784"/>
              <a:gd name="connsiteY116" fmla="*/ 569652 h 1562782"/>
              <a:gd name="connsiteX117" fmla="*/ 1511052 w 1562784"/>
              <a:gd name="connsiteY117" fmla="*/ 586495 h 1562782"/>
              <a:gd name="connsiteX118" fmla="*/ 1514060 w 1562784"/>
              <a:gd name="connsiteY118" fmla="*/ 588901 h 1562782"/>
              <a:gd name="connsiteX119" fmla="*/ 1537520 w 1562784"/>
              <a:gd name="connsiteY119" fmla="*/ 592510 h 1562782"/>
              <a:gd name="connsiteX120" fmla="*/ 1540527 w 1562784"/>
              <a:gd name="connsiteY120" fmla="*/ 595518 h 1562782"/>
              <a:gd name="connsiteX121" fmla="*/ 1544738 w 1562784"/>
              <a:gd name="connsiteY121" fmla="*/ 612962 h 1562782"/>
              <a:gd name="connsiteX122" fmla="*/ 1542934 w 1562784"/>
              <a:gd name="connsiteY122" fmla="*/ 616571 h 1562782"/>
              <a:gd name="connsiteX123" fmla="*/ 1523685 w 1562784"/>
              <a:gd name="connsiteY123" fmla="*/ 630406 h 1562782"/>
              <a:gd name="connsiteX124" fmla="*/ 1522481 w 1562784"/>
              <a:gd name="connsiteY124" fmla="*/ 634016 h 1562782"/>
              <a:gd name="connsiteX125" fmla="*/ 1525489 w 1562784"/>
              <a:gd name="connsiteY125" fmla="*/ 650859 h 1562782"/>
              <a:gd name="connsiteX126" fmla="*/ 1528497 w 1562784"/>
              <a:gd name="connsiteY126" fmla="*/ 653866 h 1562782"/>
              <a:gd name="connsiteX127" fmla="*/ 1551355 w 1562784"/>
              <a:gd name="connsiteY127" fmla="*/ 659280 h 1562782"/>
              <a:gd name="connsiteX128" fmla="*/ 1553761 w 1562784"/>
              <a:gd name="connsiteY128" fmla="*/ 662288 h 1562782"/>
              <a:gd name="connsiteX129" fmla="*/ 1556167 w 1562784"/>
              <a:gd name="connsiteY129" fmla="*/ 679732 h 1562782"/>
              <a:gd name="connsiteX130" fmla="*/ 1554363 w 1562784"/>
              <a:gd name="connsiteY130" fmla="*/ 683341 h 1562782"/>
              <a:gd name="connsiteX131" fmla="*/ 1534512 w 1562784"/>
              <a:gd name="connsiteY131" fmla="*/ 695372 h 1562782"/>
              <a:gd name="connsiteX132" fmla="*/ 1532106 w 1562784"/>
              <a:gd name="connsiteY132" fmla="*/ 698981 h 1562782"/>
              <a:gd name="connsiteX133" fmla="*/ 1533911 w 1562784"/>
              <a:gd name="connsiteY133" fmla="*/ 715824 h 1562782"/>
              <a:gd name="connsiteX134" fmla="*/ 1536317 w 1562784"/>
              <a:gd name="connsiteY134" fmla="*/ 719433 h 1562782"/>
              <a:gd name="connsiteX135" fmla="*/ 1559175 w 1562784"/>
              <a:gd name="connsiteY135" fmla="*/ 726652 h 1562782"/>
              <a:gd name="connsiteX136" fmla="*/ 1561581 w 1562784"/>
              <a:gd name="connsiteY136" fmla="*/ 730261 h 1562782"/>
              <a:gd name="connsiteX137" fmla="*/ 1562183 w 1562784"/>
              <a:gd name="connsiteY137" fmla="*/ 747705 h 1562782"/>
              <a:gd name="connsiteX138" fmla="*/ 1560378 w 1562784"/>
              <a:gd name="connsiteY138" fmla="*/ 751315 h 1562782"/>
              <a:gd name="connsiteX139" fmla="*/ 1538723 w 1562784"/>
              <a:gd name="connsiteY139" fmla="*/ 761541 h 1562782"/>
              <a:gd name="connsiteX140" fmla="*/ 1536918 w 1562784"/>
              <a:gd name="connsiteY140" fmla="*/ 764548 h 1562782"/>
              <a:gd name="connsiteX141" fmla="*/ 1536918 w 1562784"/>
              <a:gd name="connsiteY141" fmla="*/ 781993 h 1562782"/>
              <a:gd name="connsiteX142" fmla="*/ 1539324 w 1562784"/>
              <a:gd name="connsiteY142" fmla="*/ 785000 h 1562782"/>
              <a:gd name="connsiteX143" fmla="*/ 1560980 w 1562784"/>
              <a:gd name="connsiteY143" fmla="*/ 794625 h 1562782"/>
              <a:gd name="connsiteX144" fmla="*/ 1562784 w 1562784"/>
              <a:gd name="connsiteY144" fmla="*/ 798234 h 1562782"/>
              <a:gd name="connsiteX145" fmla="*/ 1562183 w 1562784"/>
              <a:gd name="connsiteY145" fmla="*/ 816280 h 1562782"/>
              <a:gd name="connsiteX146" fmla="*/ 1559777 w 1562784"/>
              <a:gd name="connsiteY146" fmla="*/ 819288 h 1562782"/>
              <a:gd name="connsiteX147" fmla="*/ 1537520 w 1562784"/>
              <a:gd name="connsiteY147" fmla="*/ 827709 h 1562782"/>
              <a:gd name="connsiteX148" fmla="*/ 1535114 w 1562784"/>
              <a:gd name="connsiteY148" fmla="*/ 830717 h 1562782"/>
              <a:gd name="connsiteX149" fmla="*/ 1533911 w 1562784"/>
              <a:gd name="connsiteY149" fmla="*/ 847560 h 1562782"/>
              <a:gd name="connsiteX150" fmla="*/ 1535715 w 1562784"/>
              <a:gd name="connsiteY150" fmla="*/ 851169 h 1562782"/>
              <a:gd name="connsiteX151" fmla="*/ 1556769 w 1562784"/>
              <a:gd name="connsiteY151" fmla="*/ 862598 h 1562782"/>
              <a:gd name="connsiteX152" fmla="*/ 1558573 w 1562784"/>
              <a:gd name="connsiteY152" fmla="*/ 866207 h 1562782"/>
              <a:gd name="connsiteX153" fmla="*/ 1556167 w 1562784"/>
              <a:gd name="connsiteY153" fmla="*/ 884253 h 1562782"/>
              <a:gd name="connsiteX154" fmla="*/ 1553761 w 1562784"/>
              <a:gd name="connsiteY154" fmla="*/ 887261 h 1562782"/>
              <a:gd name="connsiteX155" fmla="*/ 1530903 w 1562784"/>
              <a:gd name="connsiteY155" fmla="*/ 893276 h 1562782"/>
              <a:gd name="connsiteX156" fmla="*/ 1528497 w 1562784"/>
              <a:gd name="connsiteY156" fmla="*/ 896284 h 1562782"/>
              <a:gd name="connsiteX157" fmla="*/ 1525489 w 1562784"/>
              <a:gd name="connsiteY157" fmla="*/ 913127 h 1562782"/>
              <a:gd name="connsiteX158" fmla="*/ 1527294 w 1562784"/>
              <a:gd name="connsiteY158" fmla="*/ 916736 h 1562782"/>
              <a:gd name="connsiteX159" fmla="*/ 1546543 w 1562784"/>
              <a:gd name="connsiteY159" fmla="*/ 929970 h 1562782"/>
              <a:gd name="connsiteX160" fmla="*/ 1548347 w 1562784"/>
              <a:gd name="connsiteY160" fmla="*/ 933579 h 1562782"/>
              <a:gd name="connsiteX161" fmla="*/ 1544137 w 1562784"/>
              <a:gd name="connsiteY161" fmla="*/ 951023 h 1562782"/>
              <a:gd name="connsiteX162" fmla="*/ 1541731 w 1562784"/>
              <a:gd name="connsiteY162" fmla="*/ 954031 h 1562782"/>
              <a:gd name="connsiteX163" fmla="*/ 1518271 w 1562784"/>
              <a:gd name="connsiteY163" fmla="*/ 958242 h 1562782"/>
              <a:gd name="connsiteX164" fmla="*/ 1515263 w 1562784"/>
              <a:gd name="connsiteY164" fmla="*/ 960648 h 1562782"/>
              <a:gd name="connsiteX165" fmla="*/ 1511052 w 1562784"/>
              <a:gd name="connsiteY165" fmla="*/ 977491 h 1562782"/>
              <a:gd name="connsiteX166" fmla="*/ 1512255 w 1562784"/>
              <a:gd name="connsiteY166" fmla="*/ 981100 h 1562782"/>
              <a:gd name="connsiteX167" fmla="*/ 1530903 w 1562784"/>
              <a:gd name="connsiteY167" fmla="*/ 996138 h 1562782"/>
              <a:gd name="connsiteX168" fmla="*/ 1532106 w 1562784"/>
              <a:gd name="connsiteY168" fmla="*/ 999748 h 1562782"/>
              <a:gd name="connsiteX169" fmla="*/ 1526692 w 1562784"/>
              <a:gd name="connsiteY169" fmla="*/ 1017192 h 1562782"/>
              <a:gd name="connsiteX170" fmla="*/ 1523685 w 1562784"/>
              <a:gd name="connsiteY170" fmla="*/ 1019598 h 1562782"/>
              <a:gd name="connsiteX171" fmla="*/ 1500225 w 1562784"/>
              <a:gd name="connsiteY171" fmla="*/ 1021403 h 1562782"/>
              <a:gd name="connsiteX172" fmla="*/ 1497217 w 1562784"/>
              <a:gd name="connsiteY172" fmla="*/ 1023809 h 1562782"/>
              <a:gd name="connsiteX173" fmla="*/ 1491202 w 1562784"/>
              <a:gd name="connsiteY173" fmla="*/ 1040050 h 1562782"/>
              <a:gd name="connsiteX174" fmla="*/ 1492405 w 1562784"/>
              <a:gd name="connsiteY174" fmla="*/ 1044261 h 1562782"/>
              <a:gd name="connsiteX175" fmla="*/ 1509248 w 1562784"/>
              <a:gd name="connsiteY175" fmla="*/ 1060502 h 1562782"/>
              <a:gd name="connsiteX176" fmla="*/ 1509849 w 1562784"/>
              <a:gd name="connsiteY176" fmla="*/ 1064713 h 1562782"/>
              <a:gd name="connsiteX177" fmla="*/ 1503232 w 1562784"/>
              <a:gd name="connsiteY177" fmla="*/ 1080954 h 1562782"/>
              <a:gd name="connsiteX178" fmla="*/ 1500225 w 1562784"/>
              <a:gd name="connsiteY178" fmla="*/ 1083361 h 1562782"/>
              <a:gd name="connsiteX179" fmla="*/ 1476765 w 1562784"/>
              <a:gd name="connsiteY179" fmla="*/ 1083361 h 1562782"/>
              <a:gd name="connsiteX180" fmla="*/ 1473156 w 1562784"/>
              <a:gd name="connsiteY180" fmla="*/ 1085767 h 1562782"/>
              <a:gd name="connsiteX181" fmla="*/ 1465937 w 1562784"/>
              <a:gd name="connsiteY181" fmla="*/ 1101407 h 1562782"/>
              <a:gd name="connsiteX182" fmla="*/ 1466539 w 1562784"/>
              <a:gd name="connsiteY182" fmla="*/ 1105016 h 1562782"/>
              <a:gd name="connsiteX183" fmla="*/ 1482179 w 1562784"/>
              <a:gd name="connsiteY183" fmla="*/ 1123062 h 1562782"/>
              <a:gd name="connsiteX184" fmla="*/ 1482780 w 1562784"/>
              <a:gd name="connsiteY184" fmla="*/ 1126671 h 1562782"/>
              <a:gd name="connsiteX185" fmla="*/ 1474359 w 1562784"/>
              <a:gd name="connsiteY185" fmla="*/ 1142912 h 1562782"/>
              <a:gd name="connsiteX186" fmla="*/ 1470750 w 1562784"/>
              <a:gd name="connsiteY186" fmla="*/ 1144717 h 1562782"/>
              <a:gd name="connsiteX187" fmla="*/ 1447290 w 1562784"/>
              <a:gd name="connsiteY187" fmla="*/ 1142912 h 1562782"/>
              <a:gd name="connsiteX188" fmla="*/ 1444282 w 1562784"/>
              <a:gd name="connsiteY188" fmla="*/ 1144717 h 1562782"/>
              <a:gd name="connsiteX189" fmla="*/ 1435861 w 1562784"/>
              <a:gd name="connsiteY189" fmla="*/ 1159755 h 1562782"/>
              <a:gd name="connsiteX190" fmla="*/ 1435861 w 1562784"/>
              <a:gd name="connsiteY190" fmla="*/ 1163364 h 1562782"/>
              <a:gd name="connsiteX191" fmla="*/ 1449696 w 1562784"/>
              <a:gd name="connsiteY191" fmla="*/ 1182614 h 1562782"/>
              <a:gd name="connsiteX192" fmla="*/ 1449696 w 1562784"/>
              <a:gd name="connsiteY192" fmla="*/ 1186824 h 1562782"/>
              <a:gd name="connsiteX193" fmla="*/ 1440673 w 1562784"/>
              <a:gd name="connsiteY193" fmla="*/ 1201863 h 1562782"/>
              <a:gd name="connsiteX194" fmla="*/ 1436462 w 1562784"/>
              <a:gd name="connsiteY194" fmla="*/ 1203667 h 1562782"/>
              <a:gd name="connsiteX195" fmla="*/ 1413604 w 1562784"/>
              <a:gd name="connsiteY195" fmla="*/ 1199456 h 1562782"/>
              <a:gd name="connsiteX196" fmla="*/ 1409995 w 1562784"/>
              <a:gd name="connsiteY196" fmla="*/ 1201261 h 1562782"/>
              <a:gd name="connsiteX197" fmla="*/ 1400370 w 1562784"/>
              <a:gd name="connsiteY197" fmla="*/ 1215096 h 1562782"/>
              <a:gd name="connsiteX198" fmla="*/ 1399769 w 1562784"/>
              <a:gd name="connsiteY198" fmla="*/ 1219307 h 1562782"/>
              <a:gd name="connsiteX199" fmla="*/ 1412401 w 1562784"/>
              <a:gd name="connsiteY199" fmla="*/ 1239158 h 1562782"/>
              <a:gd name="connsiteX200" fmla="*/ 1411799 w 1562784"/>
              <a:gd name="connsiteY200" fmla="*/ 1243368 h 1562782"/>
              <a:gd name="connsiteX201" fmla="*/ 1400972 w 1562784"/>
              <a:gd name="connsiteY201" fmla="*/ 1257805 h 1562782"/>
              <a:gd name="connsiteX202" fmla="*/ 1397362 w 1562784"/>
              <a:gd name="connsiteY202" fmla="*/ 1259008 h 1562782"/>
              <a:gd name="connsiteX203" fmla="*/ 1374504 w 1562784"/>
              <a:gd name="connsiteY203" fmla="*/ 1252993 h 1562782"/>
              <a:gd name="connsiteX204" fmla="*/ 1370895 w 1562784"/>
              <a:gd name="connsiteY204" fmla="*/ 1254196 h 1562782"/>
              <a:gd name="connsiteX205" fmla="*/ 1360067 w 1562784"/>
              <a:gd name="connsiteY205" fmla="*/ 1267430 h 1562782"/>
              <a:gd name="connsiteX206" fmla="*/ 1359466 w 1562784"/>
              <a:gd name="connsiteY206" fmla="*/ 1271640 h 1562782"/>
              <a:gd name="connsiteX207" fmla="*/ 1369692 w 1562784"/>
              <a:gd name="connsiteY207" fmla="*/ 1292694 h 1562782"/>
              <a:gd name="connsiteX208" fmla="*/ 1369090 w 1562784"/>
              <a:gd name="connsiteY208" fmla="*/ 1296303 h 1562782"/>
              <a:gd name="connsiteX209" fmla="*/ 1357661 w 1562784"/>
              <a:gd name="connsiteY209" fmla="*/ 1310138 h 1562782"/>
              <a:gd name="connsiteX210" fmla="*/ 1353451 w 1562784"/>
              <a:gd name="connsiteY210" fmla="*/ 1310740 h 1562782"/>
              <a:gd name="connsiteX211" fmla="*/ 1331194 w 1562784"/>
              <a:gd name="connsiteY211" fmla="*/ 1302920 h 1562782"/>
              <a:gd name="connsiteX212" fmla="*/ 1327585 w 1562784"/>
              <a:gd name="connsiteY212" fmla="*/ 1303522 h 1562782"/>
              <a:gd name="connsiteX213" fmla="*/ 1315554 w 1562784"/>
              <a:gd name="connsiteY213" fmla="*/ 1316154 h 1562782"/>
              <a:gd name="connsiteX214" fmla="*/ 1314351 w 1562784"/>
              <a:gd name="connsiteY214" fmla="*/ 1319763 h 1562782"/>
              <a:gd name="connsiteX215" fmla="*/ 1323374 w 1562784"/>
              <a:gd name="connsiteY215" fmla="*/ 1342020 h 1562782"/>
              <a:gd name="connsiteX216" fmla="*/ 1322171 w 1562784"/>
              <a:gd name="connsiteY216" fmla="*/ 1345629 h 1562782"/>
              <a:gd name="connsiteX217" fmla="*/ 1308937 w 1562784"/>
              <a:gd name="connsiteY217" fmla="*/ 1358261 h 1562782"/>
              <a:gd name="connsiteX218" fmla="*/ 1305328 w 1562784"/>
              <a:gd name="connsiteY218" fmla="*/ 1358863 h 1562782"/>
              <a:gd name="connsiteX219" fmla="*/ 1283673 w 1562784"/>
              <a:gd name="connsiteY219" fmla="*/ 1348637 h 1562782"/>
              <a:gd name="connsiteX220" fmla="*/ 1280063 w 1562784"/>
              <a:gd name="connsiteY220" fmla="*/ 1349238 h 1562782"/>
              <a:gd name="connsiteX221" fmla="*/ 1266830 w 1562784"/>
              <a:gd name="connsiteY221" fmla="*/ 1360667 h 1562782"/>
              <a:gd name="connsiteX222" fmla="*/ 1265627 w 1562784"/>
              <a:gd name="connsiteY222" fmla="*/ 1364276 h 1562782"/>
              <a:gd name="connsiteX223" fmla="*/ 1272244 w 1562784"/>
              <a:gd name="connsiteY223" fmla="*/ 1387135 h 1562782"/>
              <a:gd name="connsiteX224" fmla="*/ 1271040 w 1562784"/>
              <a:gd name="connsiteY224" fmla="*/ 1390744 h 1562782"/>
              <a:gd name="connsiteX225" fmla="*/ 1257205 w 1562784"/>
              <a:gd name="connsiteY225" fmla="*/ 1401571 h 1562782"/>
              <a:gd name="connsiteX226" fmla="*/ 1252994 w 1562784"/>
              <a:gd name="connsiteY226" fmla="*/ 1402173 h 1562782"/>
              <a:gd name="connsiteX227" fmla="*/ 1232542 w 1562784"/>
              <a:gd name="connsiteY227" fmla="*/ 1390142 h 1562782"/>
              <a:gd name="connsiteX228" fmla="*/ 1228332 w 1562784"/>
              <a:gd name="connsiteY228" fmla="*/ 1390744 h 1562782"/>
              <a:gd name="connsiteX229" fmla="*/ 1214496 w 1562784"/>
              <a:gd name="connsiteY229" fmla="*/ 1400368 h 1562782"/>
              <a:gd name="connsiteX230" fmla="*/ 1213293 w 1562784"/>
              <a:gd name="connsiteY230" fmla="*/ 1404579 h 1562782"/>
              <a:gd name="connsiteX231" fmla="*/ 1217504 w 1562784"/>
              <a:gd name="connsiteY231" fmla="*/ 1427437 h 1562782"/>
              <a:gd name="connsiteX232" fmla="*/ 1216301 w 1562784"/>
              <a:gd name="connsiteY232" fmla="*/ 1431047 h 1562782"/>
              <a:gd name="connsiteX233" fmla="*/ 1201263 w 1562784"/>
              <a:gd name="connsiteY233" fmla="*/ 1440671 h 1562782"/>
              <a:gd name="connsiteX234" fmla="*/ 1197052 w 1562784"/>
              <a:gd name="connsiteY234" fmla="*/ 1440671 h 1562782"/>
              <a:gd name="connsiteX235" fmla="*/ 1177803 w 1562784"/>
              <a:gd name="connsiteY235" fmla="*/ 1427437 h 1562782"/>
              <a:gd name="connsiteX236" fmla="*/ 1173592 w 1562784"/>
              <a:gd name="connsiteY236" fmla="*/ 1427437 h 1562782"/>
              <a:gd name="connsiteX237" fmla="*/ 1159155 w 1562784"/>
              <a:gd name="connsiteY237" fmla="*/ 1435859 h 1562782"/>
              <a:gd name="connsiteX238" fmla="*/ 1157351 w 1562784"/>
              <a:gd name="connsiteY238" fmla="*/ 1439468 h 1562782"/>
              <a:gd name="connsiteX239" fmla="*/ 1159757 w 1562784"/>
              <a:gd name="connsiteY239" fmla="*/ 1462928 h 1562782"/>
              <a:gd name="connsiteX240" fmla="*/ 1157952 w 1562784"/>
              <a:gd name="connsiteY240" fmla="*/ 1466537 h 1562782"/>
              <a:gd name="connsiteX241" fmla="*/ 1141711 w 1562784"/>
              <a:gd name="connsiteY241" fmla="*/ 1474958 h 1562782"/>
              <a:gd name="connsiteX242" fmla="*/ 1138102 w 1562784"/>
              <a:gd name="connsiteY242" fmla="*/ 1474357 h 1562782"/>
              <a:gd name="connsiteX243" fmla="*/ 1120056 w 1562784"/>
              <a:gd name="connsiteY243" fmla="*/ 1459319 h 1562782"/>
              <a:gd name="connsiteX244" fmla="*/ 1115845 w 1562784"/>
              <a:gd name="connsiteY244" fmla="*/ 1458717 h 1562782"/>
              <a:gd name="connsiteX245" fmla="*/ 1100205 w 1562784"/>
              <a:gd name="connsiteY245" fmla="*/ 1466537 h 1562782"/>
              <a:gd name="connsiteX246" fmla="*/ 1098400 w 1562784"/>
              <a:gd name="connsiteY246" fmla="*/ 1470146 h 1562782"/>
              <a:gd name="connsiteX247" fmla="*/ 1099002 w 1562784"/>
              <a:gd name="connsiteY247" fmla="*/ 1493606 h 1562782"/>
              <a:gd name="connsiteX248" fmla="*/ 1096596 w 1562784"/>
              <a:gd name="connsiteY248" fmla="*/ 1496614 h 1562782"/>
              <a:gd name="connsiteX249" fmla="*/ 1080354 w 1562784"/>
              <a:gd name="connsiteY249" fmla="*/ 1503832 h 1562782"/>
              <a:gd name="connsiteX250" fmla="*/ 1076144 w 1562784"/>
              <a:gd name="connsiteY250" fmla="*/ 1503230 h 1562782"/>
              <a:gd name="connsiteX251" fmla="*/ 1059902 w 1562784"/>
              <a:gd name="connsiteY251" fmla="*/ 1486388 h 1562782"/>
              <a:gd name="connsiteX252" fmla="*/ 1055691 w 1562784"/>
              <a:gd name="connsiteY252" fmla="*/ 1485786 h 1562782"/>
              <a:gd name="connsiteX253" fmla="*/ 1039450 w 1562784"/>
              <a:gd name="connsiteY253" fmla="*/ 1491801 h 1562782"/>
              <a:gd name="connsiteX254" fmla="*/ 1037044 w 1562784"/>
              <a:gd name="connsiteY254" fmla="*/ 1494809 h 1562782"/>
              <a:gd name="connsiteX255" fmla="*/ 1035841 w 1562784"/>
              <a:gd name="connsiteY255" fmla="*/ 1518269 h 1562782"/>
              <a:gd name="connsiteX256" fmla="*/ 1033435 w 1562784"/>
              <a:gd name="connsiteY256" fmla="*/ 1521276 h 1562782"/>
              <a:gd name="connsiteX257" fmla="*/ 1015990 w 1562784"/>
              <a:gd name="connsiteY257" fmla="*/ 1527292 h 1562782"/>
              <a:gd name="connsiteX258" fmla="*/ 1012381 w 1562784"/>
              <a:gd name="connsiteY258" fmla="*/ 1526089 h 1562782"/>
              <a:gd name="connsiteX259" fmla="*/ 997343 w 1562784"/>
              <a:gd name="connsiteY259" fmla="*/ 1508043 h 1562782"/>
              <a:gd name="connsiteX260" fmla="*/ 993132 w 1562784"/>
              <a:gd name="connsiteY260" fmla="*/ 1506840 h 1562782"/>
              <a:gd name="connsiteX261" fmla="*/ 976891 w 1562784"/>
              <a:gd name="connsiteY261" fmla="*/ 1511652 h 1562782"/>
              <a:gd name="connsiteX262" fmla="*/ 973883 w 1562784"/>
              <a:gd name="connsiteY262" fmla="*/ 1514660 h 1562782"/>
              <a:gd name="connsiteX263" fmla="*/ 970274 w 1562784"/>
              <a:gd name="connsiteY263" fmla="*/ 1537518 h 1562782"/>
              <a:gd name="connsiteX264" fmla="*/ 967868 w 1562784"/>
              <a:gd name="connsiteY264" fmla="*/ 1540525 h 1562782"/>
              <a:gd name="connsiteX265" fmla="*/ 950423 w 1562784"/>
              <a:gd name="connsiteY265" fmla="*/ 1544736 h 1562782"/>
              <a:gd name="connsiteX266" fmla="*/ 946814 w 1562784"/>
              <a:gd name="connsiteY266" fmla="*/ 1543533 h 1562782"/>
              <a:gd name="connsiteX267" fmla="*/ 932979 w 1562784"/>
              <a:gd name="connsiteY267" fmla="*/ 1524284 h 1562782"/>
              <a:gd name="connsiteX268" fmla="*/ 929369 w 1562784"/>
              <a:gd name="connsiteY268" fmla="*/ 1522479 h 1562782"/>
              <a:gd name="connsiteX269" fmla="*/ 912527 w 1562784"/>
              <a:gd name="connsiteY269" fmla="*/ 1525487 h 1562782"/>
              <a:gd name="connsiteX270" fmla="*/ 909519 w 1562784"/>
              <a:gd name="connsiteY270" fmla="*/ 1528495 h 1562782"/>
              <a:gd name="connsiteX271" fmla="*/ 904105 w 1562784"/>
              <a:gd name="connsiteY271" fmla="*/ 1551353 h 1562782"/>
              <a:gd name="connsiteX272" fmla="*/ 901097 w 1562784"/>
              <a:gd name="connsiteY272" fmla="*/ 1553759 h 1562782"/>
              <a:gd name="connsiteX273" fmla="*/ 883051 w 1562784"/>
              <a:gd name="connsiteY273" fmla="*/ 1556767 h 1562782"/>
              <a:gd name="connsiteX274" fmla="*/ 879442 w 1562784"/>
              <a:gd name="connsiteY274" fmla="*/ 1554962 h 1562782"/>
              <a:gd name="connsiteX275" fmla="*/ 868013 w 1562784"/>
              <a:gd name="connsiteY275" fmla="*/ 1534510 h 1562782"/>
              <a:gd name="connsiteX276" fmla="*/ 864404 w 1562784"/>
              <a:gd name="connsiteY276" fmla="*/ 1532706 h 1562782"/>
              <a:gd name="connsiteX277" fmla="*/ 846959 w 1562784"/>
              <a:gd name="connsiteY277" fmla="*/ 1534510 h 1562782"/>
              <a:gd name="connsiteX278" fmla="*/ 843952 w 1562784"/>
              <a:gd name="connsiteY278" fmla="*/ 1536916 h 1562782"/>
              <a:gd name="connsiteX279" fmla="*/ 836132 w 1562784"/>
              <a:gd name="connsiteY279" fmla="*/ 1559173 h 1562782"/>
              <a:gd name="connsiteX280" fmla="*/ 833124 w 1562784"/>
              <a:gd name="connsiteY280" fmla="*/ 1561579 h 1562782"/>
              <a:gd name="connsiteX281" fmla="*/ 815078 w 1562784"/>
              <a:gd name="connsiteY281" fmla="*/ 1562181 h 1562782"/>
              <a:gd name="connsiteX282" fmla="*/ 812070 w 1562784"/>
              <a:gd name="connsiteY282" fmla="*/ 1560376 h 1562782"/>
              <a:gd name="connsiteX283" fmla="*/ 801844 w 1562784"/>
              <a:gd name="connsiteY283" fmla="*/ 1539322 h 1562782"/>
              <a:gd name="connsiteX284" fmla="*/ 798235 w 1562784"/>
              <a:gd name="connsiteY284" fmla="*/ 1536916 h 1562782"/>
              <a:gd name="connsiteX285" fmla="*/ 781392 w 1562784"/>
              <a:gd name="connsiteY285" fmla="*/ 1536916 h 1562782"/>
              <a:gd name="connsiteX286" fmla="*/ 777783 w 1562784"/>
              <a:gd name="connsiteY286" fmla="*/ 1539322 h 1562782"/>
              <a:gd name="connsiteX287" fmla="*/ 768158 w 1562784"/>
              <a:gd name="connsiteY287" fmla="*/ 1560978 h 1562782"/>
              <a:gd name="connsiteX288" fmla="*/ 765151 w 1562784"/>
              <a:gd name="connsiteY288" fmla="*/ 1562782 h 1562782"/>
              <a:gd name="connsiteX289" fmla="*/ 747105 w 1562784"/>
              <a:gd name="connsiteY289" fmla="*/ 1562181 h 1562782"/>
              <a:gd name="connsiteX290" fmla="*/ 743496 w 1562784"/>
              <a:gd name="connsiteY290" fmla="*/ 1559775 h 1562782"/>
              <a:gd name="connsiteX291" fmla="*/ 735676 w 1562784"/>
              <a:gd name="connsiteY291" fmla="*/ 1538119 h 1562782"/>
              <a:gd name="connsiteX292" fmla="*/ 732668 w 1562784"/>
              <a:gd name="connsiteY292" fmla="*/ 1535713 h 1562782"/>
              <a:gd name="connsiteX293" fmla="*/ 715224 w 1562784"/>
              <a:gd name="connsiteY293" fmla="*/ 1533909 h 1562782"/>
              <a:gd name="connsiteX294" fmla="*/ 711614 w 1562784"/>
              <a:gd name="connsiteY294" fmla="*/ 1536315 h 1562782"/>
              <a:gd name="connsiteX295" fmla="*/ 700185 w 1562784"/>
              <a:gd name="connsiteY295" fmla="*/ 1556767 h 1562782"/>
              <a:gd name="connsiteX296" fmla="*/ 697178 w 1562784"/>
              <a:gd name="connsiteY296" fmla="*/ 1558571 h 1562782"/>
              <a:gd name="connsiteX297" fmla="*/ 679132 w 1562784"/>
              <a:gd name="connsiteY297" fmla="*/ 1556165 h 1562782"/>
              <a:gd name="connsiteX298" fmla="*/ 676124 w 1562784"/>
              <a:gd name="connsiteY298" fmla="*/ 1553759 h 1562782"/>
              <a:gd name="connsiteX299" fmla="*/ 670109 w 1562784"/>
              <a:gd name="connsiteY299" fmla="*/ 1530901 h 1562782"/>
              <a:gd name="connsiteX300" fmla="*/ 667101 w 1562784"/>
              <a:gd name="connsiteY300" fmla="*/ 1528495 h 1562782"/>
              <a:gd name="connsiteX301" fmla="*/ 650258 w 1562784"/>
              <a:gd name="connsiteY301" fmla="*/ 1525487 h 1562782"/>
              <a:gd name="connsiteX302" fmla="*/ 646047 w 1562784"/>
              <a:gd name="connsiteY302" fmla="*/ 1527292 h 1562782"/>
              <a:gd name="connsiteX303" fmla="*/ 633415 w 1562784"/>
              <a:gd name="connsiteY303" fmla="*/ 1546541 h 1562782"/>
              <a:gd name="connsiteX304" fmla="*/ 629204 w 1562784"/>
              <a:gd name="connsiteY304" fmla="*/ 1548345 h 1562782"/>
              <a:gd name="connsiteX305" fmla="*/ 611760 w 1562784"/>
              <a:gd name="connsiteY305" fmla="*/ 1544736 h 1562782"/>
              <a:gd name="connsiteX306" fmla="*/ 609354 w 1562784"/>
              <a:gd name="connsiteY306" fmla="*/ 1541729 h 1562782"/>
              <a:gd name="connsiteX307" fmla="*/ 605143 w 1562784"/>
              <a:gd name="connsiteY307" fmla="*/ 1518269 h 1562782"/>
              <a:gd name="connsiteX308" fmla="*/ 602135 w 1562784"/>
              <a:gd name="connsiteY308" fmla="*/ 1515261 h 1562782"/>
              <a:gd name="connsiteX309" fmla="*/ 585894 w 1562784"/>
              <a:gd name="connsiteY309" fmla="*/ 1511050 h 1562782"/>
              <a:gd name="connsiteX310" fmla="*/ 581683 w 1562784"/>
              <a:gd name="connsiteY310" fmla="*/ 1512253 h 1562782"/>
              <a:gd name="connsiteX311" fmla="*/ 567246 w 1562784"/>
              <a:gd name="connsiteY311" fmla="*/ 1530901 h 1562782"/>
              <a:gd name="connsiteX312" fmla="*/ 563036 w 1562784"/>
              <a:gd name="connsiteY312" fmla="*/ 1532104 h 1562782"/>
              <a:gd name="connsiteX313" fmla="*/ 546193 w 1562784"/>
              <a:gd name="connsiteY313" fmla="*/ 1526690 h 1562782"/>
              <a:gd name="connsiteX314" fmla="*/ 543786 w 1562784"/>
              <a:gd name="connsiteY314" fmla="*/ 1523683 h 1562782"/>
              <a:gd name="connsiteX315" fmla="*/ 541380 w 1562784"/>
              <a:gd name="connsiteY315" fmla="*/ 1500223 h 1562782"/>
              <a:gd name="connsiteX316" fmla="*/ 538974 w 1562784"/>
              <a:gd name="connsiteY316" fmla="*/ 1497215 h 1562782"/>
              <a:gd name="connsiteX317" fmla="*/ 522733 w 1562784"/>
              <a:gd name="connsiteY317" fmla="*/ 1491200 h 1562782"/>
              <a:gd name="connsiteX318" fmla="*/ 519124 w 1562784"/>
              <a:gd name="connsiteY318" fmla="*/ 1492403 h 1562782"/>
              <a:gd name="connsiteX319" fmla="*/ 502882 w 1562784"/>
              <a:gd name="connsiteY319" fmla="*/ 1509246 h 1562782"/>
              <a:gd name="connsiteX320" fmla="*/ 498671 w 1562784"/>
              <a:gd name="connsiteY320" fmla="*/ 1510449 h 1562782"/>
              <a:gd name="connsiteX321" fmla="*/ 481829 w 1562784"/>
              <a:gd name="connsiteY321" fmla="*/ 1503230 h 1562782"/>
              <a:gd name="connsiteX322" fmla="*/ 480024 w 1562784"/>
              <a:gd name="connsiteY322" fmla="*/ 1500223 h 1562782"/>
              <a:gd name="connsiteX323" fmla="*/ 480024 w 1562784"/>
              <a:gd name="connsiteY323" fmla="*/ 1476763 h 1562782"/>
              <a:gd name="connsiteX324" fmla="*/ 477618 w 1562784"/>
              <a:gd name="connsiteY324" fmla="*/ 1473154 h 1562782"/>
              <a:gd name="connsiteX325" fmla="*/ 461978 w 1562784"/>
              <a:gd name="connsiteY325" fmla="*/ 1465935 h 1562782"/>
              <a:gd name="connsiteX326" fmla="*/ 457767 w 1562784"/>
              <a:gd name="connsiteY326" fmla="*/ 1466537 h 1562782"/>
              <a:gd name="connsiteX327" fmla="*/ 440323 w 1562784"/>
              <a:gd name="connsiteY327" fmla="*/ 1482177 h 1562782"/>
              <a:gd name="connsiteX328" fmla="*/ 436112 w 1562784"/>
              <a:gd name="connsiteY328" fmla="*/ 1482778 h 1562782"/>
              <a:gd name="connsiteX329" fmla="*/ 420472 w 1562784"/>
              <a:gd name="connsiteY329" fmla="*/ 1474357 h 1562782"/>
              <a:gd name="connsiteX330" fmla="*/ 418066 w 1562784"/>
              <a:gd name="connsiteY330" fmla="*/ 1471349 h 1562782"/>
              <a:gd name="connsiteX331" fmla="*/ 420472 w 1562784"/>
              <a:gd name="connsiteY331" fmla="*/ 1447889 h 1562782"/>
              <a:gd name="connsiteX332" fmla="*/ 418668 w 1562784"/>
              <a:gd name="connsiteY332" fmla="*/ 1444280 h 1562782"/>
              <a:gd name="connsiteX333" fmla="*/ 403629 w 1562784"/>
              <a:gd name="connsiteY333" fmla="*/ 1435859 h 1562782"/>
              <a:gd name="connsiteX334" fmla="*/ 399418 w 1562784"/>
              <a:gd name="connsiteY334" fmla="*/ 1435859 h 1562782"/>
              <a:gd name="connsiteX335" fmla="*/ 380169 w 1562784"/>
              <a:gd name="connsiteY335" fmla="*/ 1449694 h 1562782"/>
              <a:gd name="connsiteX336" fmla="*/ 376560 w 1562784"/>
              <a:gd name="connsiteY336" fmla="*/ 1450296 h 1562782"/>
              <a:gd name="connsiteX337" fmla="*/ 361522 w 1562784"/>
              <a:gd name="connsiteY337" fmla="*/ 1440671 h 1562782"/>
              <a:gd name="connsiteX338" fmla="*/ 359717 w 1562784"/>
              <a:gd name="connsiteY338" fmla="*/ 1437062 h 1562782"/>
              <a:gd name="connsiteX339" fmla="*/ 363928 w 1562784"/>
              <a:gd name="connsiteY339" fmla="*/ 1413602 h 1562782"/>
              <a:gd name="connsiteX340" fmla="*/ 362123 w 1562784"/>
              <a:gd name="connsiteY340" fmla="*/ 1409993 h 1562782"/>
              <a:gd name="connsiteX341" fmla="*/ 347687 w 1562784"/>
              <a:gd name="connsiteY341" fmla="*/ 1400368 h 1562782"/>
              <a:gd name="connsiteX342" fmla="*/ 344077 w 1562784"/>
              <a:gd name="connsiteY342" fmla="*/ 1400368 h 1562782"/>
              <a:gd name="connsiteX343" fmla="*/ 323625 w 1562784"/>
              <a:gd name="connsiteY343" fmla="*/ 1412399 h 1562782"/>
              <a:gd name="connsiteX344" fmla="*/ 320016 w 1562784"/>
              <a:gd name="connsiteY344" fmla="*/ 1412399 h 1562782"/>
              <a:gd name="connsiteX345" fmla="*/ 305579 w 1562784"/>
              <a:gd name="connsiteY345" fmla="*/ 1401571 h 1562782"/>
              <a:gd name="connsiteX346" fmla="*/ 304376 w 1562784"/>
              <a:gd name="connsiteY346" fmla="*/ 1397361 h 1562782"/>
              <a:gd name="connsiteX347" fmla="*/ 310392 w 1562784"/>
              <a:gd name="connsiteY347" fmla="*/ 1375104 h 1562782"/>
              <a:gd name="connsiteX348" fmla="*/ 309188 w 1562784"/>
              <a:gd name="connsiteY348" fmla="*/ 1370893 h 1562782"/>
              <a:gd name="connsiteX349" fmla="*/ 295955 w 1562784"/>
              <a:gd name="connsiteY349" fmla="*/ 1360066 h 1562782"/>
              <a:gd name="connsiteX350" fmla="*/ 291744 w 1562784"/>
              <a:gd name="connsiteY350" fmla="*/ 1359464 h 1562782"/>
              <a:gd name="connsiteX351" fmla="*/ 270690 w 1562784"/>
              <a:gd name="connsiteY351" fmla="*/ 1370292 h 1562782"/>
              <a:gd name="connsiteX352" fmla="*/ 266480 w 1562784"/>
              <a:gd name="connsiteY352" fmla="*/ 1369690 h 1562782"/>
              <a:gd name="connsiteX353" fmla="*/ 253246 w 1562784"/>
              <a:gd name="connsiteY353" fmla="*/ 1357660 h 1562782"/>
              <a:gd name="connsiteX354" fmla="*/ 252043 w 1562784"/>
              <a:gd name="connsiteY354" fmla="*/ 1353449 h 1562782"/>
              <a:gd name="connsiteX355" fmla="*/ 260464 w 1562784"/>
              <a:gd name="connsiteY355" fmla="*/ 1331794 h 1562782"/>
              <a:gd name="connsiteX356" fmla="*/ 259261 w 1562784"/>
              <a:gd name="connsiteY356" fmla="*/ 1327583 h 1562782"/>
              <a:gd name="connsiteX357" fmla="*/ 247231 w 1562784"/>
              <a:gd name="connsiteY357" fmla="*/ 1315552 h 1562782"/>
              <a:gd name="connsiteX358" fmla="*/ 243020 w 1562784"/>
              <a:gd name="connsiteY358" fmla="*/ 1314951 h 1562782"/>
              <a:gd name="connsiteX359" fmla="*/ 221365 w 1562784"/>
              <a:gd name="connsiteY359" fmla="*/ 1323372 h 1562782"/>
              <a:gd name="connsiteX360" fmla="*/ 217154 w 1562784"/>
              <a:gd name="connsiteY360" fmla="*/ 1322169 h 1562782"/>
              <a:gd name="connsiteX361" fmla="*/ 205123 w 1562784"/>
              <a:gd name="connsiteY361" fmla="*/ 1309537 h 1562782"/>
              <a:gd name="connsiteX362" fmla="*/ 204522 w 1562784"/>
              <a:gd name="connsiteY362" fmla="*/ 1305326 h 1562782"/>
              <a:gd name="connsiteX363" fmla="*/ 214146 w 1562784"/>
              <a:gd name="connsiteY363" fmla="*/ 1284273 h 1562782"/>
              <a:gd name="connsiteX364" fmla="*/ 213545 w 1562784"/>
              <a:gd name="connsiteY364" fmla="*/ 1280062 h 1562782"/>
              <a:gd name="connsiteX365" fmla="*/ 202717 w 1562784"/>
              <a:gd name="connsiteY365" fmla="*/ 1266828 h 1562782"/>
              <a:gd name="connsiteX366" fmla="*/ 198506 w 1562784"/>
              <a:gd name="connsiteY366" fmla="*/ 1265625 h 1562782"/>
              <a:gd name="connsiteX367" fmla="*/ 176250 w 1562784"/>
              <a:gd name="connsiteY367" fmla="*/ 1272242 h 1562782"/>
              <a:gd name="connsiteX368" fmla="*/ 172039 w 1562784"/>
              <a:gd name="connsiteY368" fmla="*/ 1271039 h 1562782"/>
              <a:gd name="connsiteX369" fmla="*/ 161211 w 1562784"/>
              <a:gd name="connsiteY369" fmla="*/ 1257204 h 1562782"/>
              <a:gd name="connsiteX370" fmla="*/ 161211 w 1562784"/>
              <a:gd name="connsiteY370" fmla="*/ 1252993 h 1562782"/>
              <a:gd name="connsiteX371" fmla="*/ 172640 w 1562784"/>
              <a:gd name="connsiteY371" fmla="*/ 1232541 h 1562782"/>
              <a:gd name="connsiteX372" fmla="*/ 172640 w 1562784"/>
              <a:gd name="connsiteY372" fmla="*/ 1228932 h 1562782"/>
              <a:gd name="connsiteX373" fmla="*/ 162414 w 1562784"/>
              <a:gd name="connsiteY373" fmla="*/ 1214495 h 1562782"/>
              <a:gd name="connsiteX374" fmla="*/ 158805 w 1562784"/>
              <a:gd name="connsiteY374" fmla="*/ 1213292 h 1562782"/>
              <a:gd name="connsiteX375" fmla="*/ 135345 w 1562784"/>
              <a:gd name="connsiteY375" fmla="*/ 1217502 h 1562782"/>
              <a:gd name="connsiteX376" fmla="*/ 131736 w 1562784"/>
              <a:gd name="connsiteY376" fmla="*/ 1216299 h 1562782"/>
              <a:gd name="connsiteX377" fmla="*/ 122112 w 1562784"/>
              <a:gd name="connsiteY377" fmla="*/ 1201261 h 1562782"/>
              <a:gd name="connsiteX378" fmla="*/ 122112 w 1562784"/>
              <a:gd name="connsiteY378" fmla="*/ 1197050 h 1562782"/>
              <a:gd name="connsiteX379" fmla="*/ 135947 w 1562784"/>
              <a:gd name="connsiteY379" fmla="*/ 1177801 h 1562782"/>
              <a:gd name="connsiteX380" fmla="*/ 135947 w 1562784"/>
              <a:gd name="connsiteY380" fmla="*/ 1173591 h 1562782"/>
              <a:gd name="connsiteX381" fmla="*/ 126924 w 1562784"/>
              <a:gd name="connsiteY381" fmla="*/ 1159154 h 1562782"/>
              <a:gd name="connsiteX382" fmla="*/ 123315 w 1562784"/>
              <a:gd name="connsiteY382" fmla="*/ 1157349 h 1562782"/>
              <a:gd name="connsiteX383" fmla="*/ 99855 w 1562784"/>
              <a:gd name="connsiteY383" fmla="*/ 1159755 h 1562782"/>
              <a:gd name="connsiteX384" fmla="*/ 96847 w 1562784"/>
              <a:gd name="connsiteY384" fmla="*/ 1157951 h 1562782"/>
              <a:gd name="connsiteX385" fmla="*/ 87824 w 1562784"/>
              <a:gd name="connsiteY385" fmla="*/ 1142311 h 1562782"/>
              <a:gd name="connsiteX386" fmla="*/ 88426 w 1562784"/>
              <a:gd name="connsiteY386" fmla="*/ 1138100 h 1562782"/>
              <a:gd name="connsiteX387" fmla="*/ 103464 w 1562784"/>
              <a:gd name="connsiteY387" fmla="*/ 1120054 h 1562782"/>
              <a:gd name="connsiteX388" fmla="*/ 104066 w 1562784"/>
              <a:gd name="connsiteY388" fmla="*/ 1115843 h 1562782"/>
              <a:gd name="connsiteX389" fmla="*/ 96847 w 1562784"/>
              <a:gd name="connsiteY389" fmla="*/ 1100805 h 1562782"/>
              <a:gd name="connsiteX390" fmla="*/ 93238 w 1562784"/>
              <a:gd name="connsiteY390" fmla="*/ 1098399 h 1562782"/>
              <a:gd name="connsiteX391" fmla="*/ 69778 w 1562784"/>
              <a:gd name="connsiteY391" fmla="*/ 1099000 h 1562782"/>
              <a:gd name="connsiteX392" fmla="*/ 66169 w 1562784"/>
              <a:gd name="connsiteY392" fmla="*/ 1096594 h 1562782"/>
              <a:gd name="connsiteX393" fmla="*/ 59552 w 1562784"/>
              <a:gd name="connsiteY393" fmla="*/ 1080353 h 1562782"/>
              <a:gd name="connsiteX394" fmla="*/ 60154 w 1562784"/>
              <a:gd name="connsiteY394" fmla="*/ 1076142 h 1562782"/>
              <a:gd name="connsiteX395" fmla="*/ 76395 w 1562784"/>
              <a:gd name="connsiteY395" fmla="*/ 1059901 h 1562782"/>
              <a:gd name="connsiteX396" fmla="*/ 77598 w 1562784"/>
              <a:gd name="connsiteY396" fmla="*/ 1055690 h 1562782"/>
              <a:gd name="connsiteX397" fmla="*/ 71583 w 1562784"/>
              <a:gd name="connsiteY397" fmla="*/ 1039449 h 1562782"/>
              <a:gd name="connsiteX398" fmla="*/ 67974 w 1562784"/>
              <a:gd name="connsiteY398" fmla="*/ 1037043 h 1562782"/>
              <a:gd name="connsiteX399" fmla="*/ 44514 w 1562784"/>
              <a:gd name="connsiteY399" fmla="*/ 1035839 h 1562782"/>
              <a:gd name="connsiteX400" fmla="*/ 41506 w 1562784"/>
              <a:gd name="connsiteY400" fmla="*/ 1033433 h 1562782"/>
              <a:gd name="connsiteX401" fmla="*/ 36092 w 1562784"/>
              <a:gd name="connsiteY401" fmla="*/ 1015989 h 1562782"/>
              <a:gd name="connsiteX402" fmla="*/ 37295 w 1562784"/>
              <a:gd name="connsiteY402" fmla="*/ 1012380 h 1562782"/>
              <a:gd name="connsiteX403" fmla="*/ 55341 w 1562784"/>
              <a:gd name="connsiteY403" fmla="*/ 997341 h 1562782"/>
              <a:gd name="connsiteX404" fmla="*/ 56544 w 1562784"/>
              <a:gd name="connsiteY404" fmla="*/ 993131 h 1562782"/>
              <a:gd name="connsiteX405" fmla="*/ 51732 w 1562784"/>
              <a:gd name="connsiteY405" fmla="*/ 976889 h 1562782"/>
              <a:gd name="connsiteX406" fmla="*/ 48724 w 1562784"/>
              <a:gd name="connsiteY406" fmla="*/ 974483 h 1562782"/>
              <a:gd name="connsiteX407" fmla="*/ 25265 w 1562784"/>
              <a:gd name="connsiteY407" fmla="*/ 970272 h 1562782"/>
              <a:gd name="connsiteX408" fmla="*/ 22257 w 1562784"/>
              <a:gd name="connsiteY408" fmla="*/ 967866 h 1562782"/>
              <a:gd name="connsiteX409" fmla="*/ 18648 w 1562784"/>
              <a:gd name="connsiteY409" fmla="*/ 950422 h 1562782"/>
              <a:gd name="connsiteX410" fmla="*/ 19851 w 1562784"/>
              <a:gd name="connsiteY410" fmla="*/ 946813 h 1562782"/>
              <a:gd name="connsiteX411" fmla="*/ 39100 w 1562784"/>
              <a:gd name="connsiteY411" fmla="*/ 932977 h 1562782"/>
              <a:gd name="connsiteX412" fmla="*/ 40905 w 1562784"/>
              <a:gd name="connsiteY412" fmla="*/ 929368 h 1562782"/>
              <a:gd name="connsiteX413" fmla="*/ 37295 w 1562784"/>
              <a:gd name="connsiteY413" fmla="*/ 912525 h 1562782"/>
              <a:gd name="connsiteX414" fmla="*/ 34889 w 1562784"/>
              <a:gd name="connsiteY414" fmla="*/ 909518 h 1562782"/>
              <a:gd name="connsiteX415" fmla="*/ 12031 w 1562784"/>
              <a:gd name="connsiteY415" fmla="*/ 904104 h 1562782"/>
              <a:gd name="connsiteX416" fmla="*/ 9023 w 1562784"/>
              <a:gd name="connsiteY416" fmla="*/ 901096 h 1562782"/>
              <a:gd name="connsiteX417" fmla="*/ 6617 w 1562784"/>
              <a:gd name="connsiteY417" fmla="*/ 883050 h 1562782"/>
              <a:gd name="connsiteX418" fmla="*/ 8422 w 1562784"/>
              <a:gd name="connsiteY418" fmla="*/ 879441 h 1562782"/>
              <a:gd name="connsiteX419" fmla="*/ 28874 w 1562784"/>
              <a:gd name="connsiteY419" fmla="*/ 868012 h 1562782"/>
              <a:gd name="connsiteX420" fmla="*/ 30678 w 1562784"/>
              <a:gd name="connsiteY420" fmla="*/ 864403 h 1562782"/>
              <a:gd name="connsiteX421" fmla="*/ 28874 w 1562784"/>
              <a:gd name="connsiteY421" fmla="*/ 846958 h 1562782"/>
              <a:gd name="connsiteX422" fmla="*/ 26468 w 1562784"/>
              <a:gd name="connsiteY422" fmla="*/ 843951 h 1562782"/>
              <a:gd name="connsiteX423" fmla="*/ 4211 w 1562784"/>
              <a:gd name="connsiteY423" fmla="*/ 836131 h 1562782"/>
              <a:gd name="connsiteX424" fmla="*/ 1805 w 1562784"/>
              <a:gd name="connsiteY424" fmla="*/ 833123 h 1562782"/>
              <a:gd name="connsiteX425" fmla="*/ 602 w 1562784"/>
              <a:gd name="connsiteY425" fmla="*/ 815077 h 1562782"/>
              <a:gd name="connsiteX426" fmla="*/ 3008 w 1562784"/>
              <a:gd name="connsiteY426" fmla="*/ 812069 h 1562782"/>
              <a:gd name="connsiteX427" fmla="*/ 24062 w 1562784"/>
              <a:gd name="connsiteY427" fmla="*/ 801843 h 1562782"/>
              <a:gd name="connsiteX428" fmla="*/ 26468 w 1562784"/>
              <a:gd name="connsiteY428" fmla="*/ 798234 h 1562782"/>
              <a:gd name="connsiteX429" fmla="*/ 25866 w 1562784"/>
              <a:gd name="connsiteY429" fmla="*/ 781391 h 1562782"/>
              <a:gd name="connsiteX430" fmla="*/ 24062 w 1562784"/>
              <a:gd name="connsiteY430" fmla="*/ 777782 h 1562782"/>
              <a:gd name="connsiteX431" fmla="*/ 2406 w 1562784"/>
              <a:gd name="connsiteY431" fmla="*/ 768157 h 1562782"/>
              <a:gd name="connsiteX432" fmla="*/ 0 w 1562784"/>
              <a:gd name="connsiteY432" fmla="*/ 765150 h 1562782"/>
              <a:gd name="connsiteX433" fmla="*/ 602 w 1562784"/>
              <a:gd name="connsiteY433" fmla="*/ 747104 h 1562782"/>
              <a:gd name="connsiteX434" fmla="*/ 3008 w 1562784"/>
              <a:gd name="connsiteY434" fmla="*/ 744096 h 1562782"/>
              <a:gd name="connsiteX435" fmla="*/ 25265 w 1562784"/>
              <a:gd name="connsiteY435" fmla="*/ 735675 h 1562782"/>
              <a:gd name="connsiteX436" fmla="*/ 27671 w 1562784"/>
              <a:gd name="connsiteY436" fmla="*/ 732667 h 1562782"/>
              <a:gd name="connsiteX437" fmla="*/ 28874 w 1562784"/>
              <a:gd name="connsiteY437" fmla="*/ 715223 h 1562782"/>
              <a:gd name="connsiteX438" fmla="*/ 27069 w 1562784"/>
              <a:gd name="connsiteY438" fmla="*/ 712215 h 1562782"/>
              <a:gd name="connsiteX439" fmla="*/ 6617 w 1562784"/>
              <a:gd name="connsiteY439" fmla="*/ 700786 h 1562782"/>
              <a:gd name="connsiteX440" fmla="*/ 4813 w 1562784"/>
              <a:gd name="connsiteY440" fmla="*/ 697177 h 1562782"/>
              <a:gd name="connsiteX441" fmla="*/ 6617 w 1562784"/>
              <a:gd name="connsiteY441" fmla="*/ 679131 h 1562782"/>
              <a:gd name="connsiteX442" fmla="*/ 9625 w 1562784"/>
              <a:gd name="connsiteY442" fmla="*/ 676123 h 1562782"/>
              <a:gd name="connsiteX443" fmla="*/ 31882 w 1562784"/>
              <a:gd name="connsiteY443" fmla="*/ 670108 h 1562782"/>
              <a:gd name="connsiteX444" fmla="*/ 34889 w 1562784"/>
              <a:gd name="connsiteY444" fmla="*/ 667100 h 1562782"/>
              <a:gd name="connsiteX445" fmla="*/ 37295 w 1562784"/>
              <a:gd name="connsiteY445" fmla="*/ 650257 h 1562782"/>
              <a:gd name="connsiteX446" fmla="*/ 36092 w 1562784"/>
              <a:gd name="connsiteY446" fmla="*/ 646648 h 1562782"/>
              <a:gd name="connsiteX447" fmla="*/ 16242 w 1562784"/>
              <a:gd name="connsiteY447" fmla="*/ 633414 h 1562782"/>
              <a:gd name="connsiteX448" fmla="*/ 15039 w 1562784"/>
              <a:gd name="connsiteY448" fmla="*/ 629805 h 1562782"/>
              <a:gd name="connsiteX449" fmla="*/ 18648 w 1562784"/>
              <a:gd name="connsiteY449" fmla="*/ 612360 h 1562782"/>
              <a:gd name="connsiteX450" fmla="*/ 21655 w 1562784"/>
              <a:gd name="connsiteY450" fmla="*/ 609353 h 1562782"/>
              <a:gd name="connsiteX451" fmla="*/ 44514 w 1562784"/>
              <a:gd name="connsiteY451" fmla="*/ 605142 h 1562782"/>
              <a:gd name="connsiteX452" fmla="*/ 47521 w 1562784"/>
              <a:gd name="connsiteY452" fmla="*/ 602736 h 1562782"/>
              <a:gd name="connsiteX453" fmla="*/ 51732 w 1562784"/>
              <a:gd name="connsiteY453" fmla="*/ 585893 h 1562782"/>
              <a:gd name="connsiteX454" fmla="*/ 50529 w 1562784"/>
              <a:gd name="connsiteY454" fmla="*/ 581682 h 1562782"/>
              <a:gd name="connsiteX455" fmla="*/ 32483 w 1562784"/>
              <a:gd name="connsiteY455" fmla="*/ 567246 h 1562782"/>
              <a:gd name="connsiteX456" fmla="*/ 31280 w 1562784"/>
              <a:gd name="connsiteY456" fmla="*/ 563636 h 1562782"/>
              <a:gd name="connsiteX457" fmla="*/ 36092 w 1562784"/>
              <a:gd name="connsiteY457" fmla="*/ 546192 h 1562782"/>
              <a:gd name="connsiteX458" fmla="*/ 39100 w 1562784"/>
              <a:gd name="connsiteY458" fmla="*/ 543786 h 1562782"/>
              <a:gd name="connsiteX459" fmla="*/ 62560 w 1562784"/>
              <a:gd name="connsiteY459" fmla="*/ 541380 h 1562782"/>
              <a:gd name="connsiteX460" fmla="*/ 66169 w 1562784"/>
              <a:gd name="connsiteY460" fmla="*/ 538973 h 1562782"/>
              <a:gd name="connsiteX461" fmla="*/ 71583 w 1562784"/>
              <a:gd name="connsiteY461" fmla="*/ 522732 h 1562782"/>
              <a:gd name="connsiteX462" fmla="*/ 70981 w 1562784"/>
              <a:gd name="connsiteY462" fmla="*/ 519123 h 1562782"/>
              <a:gd name="connsiteX463" fmla="*/ 53537 w 1562784"/>
              <a:gd name="connsiteY463" fmla="*/ 502881 h 1562782"/>
              <a:gd name="connsiteX464" fmla="*/ 52935 w 1562784"/>
              <a:gd name="connsiteY464" fmla="*/ 498671 h 1562782"/>
              <a:gd name="connsiteX465" fmla="*/ 59552 w 1562784"/>
              <a:gd name="connsiteY465" fmla="*/ 482429 h 1562782"/>
              <a:gd name="connsiteX466" fmla="*/ 63161 w 1562784"/>
              <a:gd name="connsiteY466" fmla="*/ 480023 h 1562782"/>
              <a:gd name="connsiteX467" fmla="*/ 86621 w 1562784"/>
              <a:gd name="connsiteY467" fmla="*/ 480023 h 1562782"/>
              <a:gd name="connsiteX468" fmla="*/ 89629 w 1562784"/>
              <a:gd name="connsiteY468" fmla="*/ 477617 h 1562782"/>
              <a:gd name="connsiteX469" fmla="*/ 96847 w 1562784"/>
              <a:gd name="connsiteY469" fmla="*/ 461977 h 1562782"/>
              <a:gd name="connsiteX470" fmla="*/ 96246 w 1562784"/>
              <a:gd name="connsiteY470" fmla="*/ 458368 h 1562782"/>
              <a:gd name="connsiteX471" fmla="*/ 80606 w 1562784"/>
              <a:gd name="connsiteY471" fmla="*/ 440322 h 1562782"/>
              <a:gd name="connsiteX472" fmla="*/ 80606 w 1562784"/>
              <a:gd name="connsiteY472" fmla="*/ 436111 h 1562782"/>
              <a:gd name="connsiteX473" fmla="*/ 88426 w 1562784"/>
              <a:gd name="connsiteY473" fmla="*/ 420472 h 1562782"/>
              <a:gd name="connsiteX474" fmla="*/ 92035 w 1562784"/>
              <a:gd name="connsiteY474" fmla="*/ 418667 h 1562782"/>
              <a:gd name="connsiteX475" fmla="*/ 115495 w 1562784"/>
              <a:gd name="connsiteY475" fmla="*/ 420472 h 1562782"/>
              <a:gd name="connsiteX476" fmla="*/ 119104 w 1562784"/>
              <a:gd name="connsiteY476" fmla="*/ 418667 h 1562782"/>
              <a:gd name="connsiteX477" fmla="*/ 127525 w 1562784"/>
              <a:gd name="connsiteY477" fmla="*/ 403629 h 1562782"/>
              <a:gd name="connsiteX478" fmla="*/ 126924 w 1562784"/>
              <a:gd name="connsiteY478" fmla="*/ 399418 h 1562782"/>
              <a:gd name="connsiteX479" fmla="*/ 113089 w 1562784"/>
              <a:gd name="connsiteY479" fmla="*/ 380770 h 1562782"/>
              <a:gd name="connsiteX480" fmla="*/ 113089 w 1562784"/>
              <a:gd name="connsiteY480" fmla="*/ 376560 h 1562782"/>
              <a:gd name="connsiteX481" fmla="*/ 122713 w 1562784"/>
              <a:gd name="connsiteY481" fmla="*/ 361521 h 1562782"/>
              <a:gd name="connsiteX482" fmla="*/ 126322 w 1562784"/>
              <a:gd name="connsiteY482" fmla="*/ 359717 h 1562782"/>
              <a:gd name="connsiteX483" fmla="*/ 149181 w 1562784"/>
              <a:gd name="connsiteY483" fmla="*/ 363927 h 1562782"/>
              <a:gd name="connsiteX484" fmla="*/ 153391 w 1562784"/>
              <a:gd name="connsiteY484" fmla="*/ 362123 h 1562782"/>
              <a:gd name="connsiteX485" fmla="*/ 163016 w 1562784"/>
              <a:gd name="connsiteY485" fmla="*/ 348288 h 1562782"/>
              <a:gd name="connsiteX486" fmla="*/ 163016 w 1562784"/>
              <a:gd name="connsiteY486" fmla="*/ 344077 h 1562782"/>
              <a:gd name="connsiteX487" fmla="*/ 150985 w 1562784"/>
              <a:gd name="connsiteY487" fmla="*/ 323625 h 1562782"/>
              <a:gd name="connsiteX488" fmla="*/ 150985 w 1562784"/>
              <a:gd name="connsiteY488" fmla="*/ 320016 h 1562782"/>
              <a:gd name="connsiteX489" fmla="*/ 161813 w 1562784"/>
              <a:gd name="connsiteY489" fmla="*/ 305579 h 1562782"/>
              <a:gd name="connsiteX490" fmla="*/ 165422 w 1562784"/>
              <a:gd name="connsiteY490" fmla="*/ 304376 h 1562782"/>
              <a:gd name="connsiteX491" fmla="*/ 188280 w 1562784"/>
              <a:gd name="connsiteY491" fmla="*/ 310391 h 1562782"/>
              <a:gd name="connsiteX492" fmla="*/ 191889 w 1562784"/>
              <a:gd name="connsiteY492" fmla="*/ 309188 h 1562782"/>
              <a:gd name="connsiteX493" fmla="*/ 202717 w 1562784"/>
              <a:gd name="connsiteY493" fmla="*/ 295954 h 1562782"/>
              <a:gd name="connsiteX494" fmla="*/ 203319 w 1562784"/>
              <a:gd name="connsiteY494" fmla="*/ 291744 h 1562782"/>
              <a:gd name="connsiteX495" fmla="*/ 193092 w 1562784"/>
              <a:gd name="connsiteY495" fmla="*/ 270690 h 1562782"/>
              <a:gd name="connsiteX496" fmla="*/ 193694 w 1562784"/>
              <a:gd name="connsiteY496" fmla="*/ 266479 h 1562782"/>
              <a:gd name="connsiteX497" fmla="*/ 205725 w 1562784"/>
              <a:gd name="connsiteY497" fmla="*/ 253245 h 1562782"/>
              <a:gd name="connsiteX498" fmla="*/ 209334 w 1562784"/>
              <a:gd name="connsiteY498" fmla="*/ 252644 h 1562782"/>
              <a:gd name="connsiteX499" fmla="*/ 231591 w 1562784"/>
              <a:gd name="connsiteY499" fmla="*/ 260464 h 1562782"/>
              <a:gd name="connsiteX500" fmla="*/ 235801 w 1562784"/>
              <a:gd name="connsiteY500" fmla="*/ 259261 h 1562782"/>
              <a:gd name="connsiteX501" fmla="*/ 247231 w 1562784"/>
              <a:gd name="connsiteY501" fmla="*/ 247230 h 1562782"/>
              <a:gd name="connsiteX502" fmla="*/ 248434 w 1562784"/>
              <a:gd name="connsiteY502" fmla="*/ 243019 h 1562782"/>
              <a:gd name="connsiteX503" fmla="*/ 240012 w 1562784"/>
              <a:gd name="connsiteY503" fmla="*/ 221364 h 1562782"/>
              <a:gd name="connsiteX504" fmla="*/ 240614 w 1562784"/>
              <a:gd name="connsiteY504" fmla="*/ 217153 h 1562782"/>
              <a:gd name="connsiteX505" fmla="*/ 253847 w 1562784"/>
              <a:gd name="connsiteY505" fmla="*/ 205123 h 1562782"/>
              <a:gd name="connsiteX506" fmla="*/ 257457 w 1562784"/>
              <a:gd name="connsiteY506" fmla="*/ 204521 h 1562782"/>
              <a:gd name="connsiteX507" fmla="*/ 279112 w 1562784"/>
              <a:gd name="connsiteY507" fmla="*/ 214747 h 1562782"/>
              <a:gd name="connsiteX508" fmla="*/ 283323 w 1562784"/>
              <a:gd name="connsiteY508" fmla="*/ 214146 h 1562782"/>
              <a:gd name="connsiteX509" fmla="*/ 295955 w 1562784"/>
              <a:gd name="connsiteY509" fmla="*/ 202717 h 1562782"/>
              <a:gd name="connsiteX510" fmla="*/ 297158 w 1562784"/>
              <a:gd name="connsiteY510" fmla="*/ 199107 h 1562782"/>
              <a:gd name="connsiteX511" fmla="*/ 290541 w 1562784"/>
              <a:gd name="connsiteY511" fmla="*/ 176249 h 1562782"/>
              <a:gd name="connsiteX512" fmla="*/ 291744 w 1562784"/>
              <a:gd name="connsiteY512" fmla="*/ 172640 h 1562782"/>
              <a:gd name="connsiteX513" fmla="*/ 306181 w 1562784"/>
              <a:gd name="connsiteY513" fmla="*/ 161211 h 1562782"/>
              <a:gd name="connsiteX514" fmla="*/ 309790 w 1562784"/>
              <a:gd name="connsiteY514" fmla="*/ 161211 h 1562782"/>
              <a:gd name="connsiteX515" fmla="*/ 330242 w 1562784"/>
              <a:gd name="connsiteY515" fmla="*/ 172640 h 1562782"/>
              <a:gd name="connsiteX516" fmla="*/ 334453 w 1562784"/>
              <a:gd name="connsiteY516" fmla="*/ 172640 h 1562782"/>
              <a:gd name="connsiteX517" fmla="*/ 348288 w 1562784"/>
              <a:gd name="connsiteY517" fmla="*/ 162414 h 1562782"/>
              <a:gd name="connsiteX518" fmla="*/ 350093 w 1562784"/>
              <a:gd name="connsiteY518" fmla="*/ 158805 h 1562782"/>
              <a:gd name="connsiteX519" fmla="*/ 345280 w 1562784"/>
              <a:gd name="connsiteY519" fmla="*/ 135947 h 1562782"/>
              <a:gd name="connsiteX520" fmla="*/ 347085 w 1562784"/>
              <a:gd name="connsiteY520" fmla="*/ 132337 h 1562782"/>
              <a:gd name="connsiteX521" fmla="*/ 362123 w 1562784"/>
              <a:gd name="connsiteY521" fmla="*/ 122111 h 1562782"/>
              <a:gd name="connsiteX522" fmla="*/ 365733 w 1562784"/>
              <a:gd name="connsiteY522" fmla="*/ 122111 h 1562782"/>
              <a:gd name="connsiteX523" fmla="*/ 384982 w 1562784"/>
              <a:gd name="connsiteY523" fmla="*/ 135947 h 1562782"/>
              <a:gd name="connsiteX524" fmla="*/ 389192 w 1562784"/>
              <a:gd name="connsiteY524" fmla="*/ 135947 h 1562782"/>
              <a:gd name="connsiteX525" fmla="*/ 404231 w 1562784"/>
              <a:gd name="connsiteY525" fmla="*/ 127525 h 1562782"/>
              <a:gd name="connsiteX526" fmla="*/ 406035 w 1562784"/>
              <a:gd name="connsiteY526" fmla="*/ 123916 h 1562782"/>
              <a:gd name="connsiteX527" fmla="*/ 403028 w 1562784"/>
              <a:gd name="connsiteY527" fmla="*/ 100456 h 1562782"/>
              <a:gd name="connsiteX528" fmla="*/ 405434 w 1562784"/>
              <a:gd name="connsiteY528" fmla="*/ 96847 h 1562782"/>
              <a:gd name="connsiteX529" fmla="*/ 421074 w 1562784"/>
              <a:gd name="connsiteY529" fmla="*/ 88425 h 1562782"/>
              <a:gd name="connsiteX530" fmla="*/ 424683 w 1562784"/>
              <a:gd name="connsiteY530" fmla="*/ 88425 h 1562782"/>
              <a:gd name="connsiteX531" fmla="*/ 442729 w 1562784"/>
              <a:gd name="connsiteY531" fmla="*/ 103464 h 1562782"/>
              <a:gd name="connsiteX532" fmla="*/ 446940 w 1562784"/>
              <a:gd name="connsiteY532" fmla="*/ 104065 h 1562782"/>
              <a:gd name="connsiteX533" fmla="*/ 462579 w 1562784"/>
              <a:gd name="connsiteY533" fmla="*/ 96847 h 1562782"/>
              <a:gd name="connsiteX534" fmla="*/ 464384 w 1562784"/>
              <a:gd name="connsiteY534" fmla="*/ 93238 h 1562782"/>
              <a:gd name="connsiteX535" fmla="*/ 464384 w 1562784"/>
              <a:gd name="connsiteY535" fmla="*/ 69778 h 1562782"/>
              <a:gd name="connsiteX536" fmla="*/ 466189 w 1562784"/>
              <a:gd name="connsiteY536" fmla="*/ 66770 h 1562782"/>
              <a:gd name="connsiteX537" fmla="*/ 483032 w 1562784"/>
              <a:gd name="connsiteY537" fmla="*/ 59552 h 1562782"/>
              <a:gd name="connsiteX538" fmla="*/ 486641 w 1562784"/>
              <a:gd name="connsiteY538" fmla="*/ 60153 h 1562782"/>
              <a:gd name="connsiteX539" fmla="*/ 503484 w 1562784"/>
              <a:gd name="connsiteY539" fmla="*/ 76996 h 1562782"/>
              <a:gd name="connsiteX540" fmla="*/ 507093 w 1562784"/>
              <a:gd name="connsiteY540" fmla="*/ 77598 h 1562782"/>
              <a:gd name="connsiteX541" fmla="*/ 523334 w 1562784"/>
              <a:gd name="connsiteY541" fmla="*/ 71582 h 1562782"/>
              <a:gd name="connsiteX542" fmla="*/ 525740 w 1562784"/>
              <a:gd name="connsiteY542" fmla="*/ 68575 h 1562782"/>
              <a:gd name="connsiteX543" fmla="*/ 527545 w 1562784"/>
              <a:gd name="connsiteY543" fmla="*/ 45115 h 1562782"/>
              <a:gd name="connsiteX544" fmla="*/ 529951 w 1562784"/>
              <a:gd name="connsiteY544" fmla="*/ 41506 h 1562782"/>
              <a:gd name="connsiteX545" fmla="*/ 546794 w 1562784"/>
              <a:gd name="connsiteY545" fmla="*/ 36092 h 1562782"/>
              <a:gd name="connsiteX546" fmla="*/ 550403 w 1562784"/>
              <a:gd name="connsiteY546" fmla="*/ 37295 h 1562782"/>
              <a:gd name="connsiteX547" fmla="*/ 566043 w 1562784"/>
              <a:gd name="connsiteY547" fmla="*/ 55341 h 1562782"/>
              <a:gd name="connsiteX548" fmla="*/ 569652 w 1562784"/>
              <a:gd name="connsiteY548" fmla="*/ 56544 h 1562782"/>
              <a:gd name="connsiteX549" fmla="*/ 586495 w 1562784"/>
              <a:gd name="connsiteY549" fmla="*/ 51732 h 1562782"/>
              <a:gd name="connsiteX550" fmla="*/ 588902 w 1562784"/>
              <a:gd name="connsiteY550" fmla="*/ 48724 h 1562782"/>
              <a:gd name="connsiteX551" fmla="*/ 592511 w 1562784"/>
              <a:gd name="connsiteY551" fmla="*/ 25264 h 1562782"/>
              <a:gd name="connsiteX552" fmla="*/ 595518 w 1562784"/>
              <a:gd name="connsiteY552" fmla="*/ 22858 h 1562782"/>
              <a:gd name="connsiteX553" fmla="*/ 612963 w 1562784"/>
              <a:gd name="connsiteY553" fmla="*/ 18648 h 1562782"/>
              <a:gd name="connsiteX554" fmla="*/ 616572 w 1562784"/>
              <a:gd name="connsiteY554" fmla="*/ 19851 h 1562782"/>
              <a:gd name="connsiteX555" fmla="*/ 629806 w 1562784"/>
              <a:gd name="connsiteY555" fmla="*/ 39100 h 1562782"/>
              <a:gd name="connsiteX556" fmla="*/ 634017 w 1562784"/>
              <a:gd name="connsiteY556" fmla="*/ 40904 h 1562782"/>
              <a:gd name="connsiteX557" fmla="*/ 650859 w 1562784"/>
              <a:gd name="connsiteY557" fmla="*/ 37295 h 1562782"/>
              <a:gd name="connsiteX558" fmla="*/ 653266 w 1562784"/>
              <a:gd name="connsiteY558" fmla="*/ 34889 h 1562782"/>
              <a:gd name="connsiteX559" fmla="*/ 659281 w 1562784"/>
              <a:gd name="connsiteY559" fmla="*/ 12031 h 1562782"/>
              <a:gd name="connsiteX560" fmla="*/ 662289 w 1562784"/>
              <a:gd name="connsiteY560" fmla="*/ 9023 h 1562782"/>
              <a:gd name="connsiteX561" fmla="*/ 679733 w 1562784"/>
              <a:gd name="connsiteY561" fmla="*/ 6617 h 1562782"/>
              <a:gd name="connsiteX562" fmla="*/ 683342 w 1562784"/>
              <a:gd name="connsiteY562" fmla="*/ 8422 h 1562782"/>
              <a:gd name="connsiteX563" fmla="*/ 695373 w 1562784"/>
              <a:gd name="connsiteY563" fmla="*/ 28874 h 1562782"/>
              <a:gd name="connsiteX564" fmla="*/ 698982 w 1562784"/>
              <a:gd name="connsiteY564" fmla="*/ 30678 h 1562782"/>
              <a:gd name="connsiteX565" fmla="*/ 715825 w 1562784"/>
              <a:gd name="connsiteY565" fmla="*/ 28874 h 1562782"/>
              <a:gd name="connsiteX566" fmla="*/ 718833 w 1562784"/>
              <a:gd name="connsiteY566" fmla="*/ 26468 h 1562782"/>
              <a:gd name="connsiteX567" fmla="*/ 726653 w 1562784"/>
              <a:gd name="connsiteY567" fmla="*/ 4211 h 1562782"/>
              <a:gd name="connsiteX568" fmla="*/ 729660 w 1562784"/>
              <a:gd name="connsiteY568" fmla="*/ 1805 h 1562782"/>
              <a:gd name="connsiteX569" fmla="*/ 747706 w 1562784"/>
              <a:gd name="connsiteY569" fmla="*/ 602 h 1562782"/>
              <a:gd name="connsiteX570" fmla="*/ 751316 w 1562784"/>
              <a:gd name="connsiteY570" fmla="*/ 3008 h 1562782"/>
              <a:gd name="connsiteX571" fmla="*/ 760940 w 1562784"/>
              <a:gd name="connsiteY571" fmla="*/ 24061 h 1562782"/>
              <a:gd name="connsiteX572" fmla="*/ 764549 w 1562784"/>
              <a:gd name="connsiteY572" fmla="*/ 26468 h 1562782"/>
              <a:gd name="connsiteX573" fmla="*/ 781994 w 1562784"/>
              <a:gd name="connsiteY573" fmla="*/ 25866 h 1562782"/>
              <a:gd name="connsiteX574" fmla="*/ 785001 w 1562784"/>
              <a:gd name="connsiteY574" fmla="*/ 24061 h 1562782"/>
              <a:gd name="connsiteX575" fmla="*/ 794626 w 1562784"/>
              <a:gd name="connsiteY575" fmla="*/ 2406 h 1562782"/>
              <a:gd name="connsiteX576" fmla="*/ 798235 w 1562784"/>
              <a:gd name="connsiteY576" fmla="*/ 0 h 156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1562784" h="1562782">
                <a:moveTo>
                  <a:pt x="798235" y="0"/>
                </a:moveTo>
                <a:cubicBezTo>
                  <a:pt x="798235" y="0"/>
                  <a:pt x="798235" y="0"/>
                  <a:pt x="815680" y="602"/>
                </a:cubicBezTo>
                <a:cubicBezTo>
                  <a:pt x="817484" y="1203"/>
                  <a:pt x="818687" y="1805"/>
                  <a:pt x="819289" y="3008"/>
                </a:cubicBezTo>
                <a:cubicBezTo>
                  <a:pt x="819289" y="3008"/>
                  <a:pt x="819289" y="3008"/>
                  <a:pt x="827109" y="25264"/>
                </a:cubicBezTo>
                <a:cubicBezTo>
                  <a:pt x="827710" y="26468"/>
                  <a:pt x="828913" y="27671"/>
                  <a:pt x="830718" y="27671"/>
                </a:cubicBezTo>
                <a:cubicBezTo>
                  <a:pt x="830718" y="27671"/>
                  <a:pt x="830718" y="27671"/>
                  <a:pt x="847561" y="28874"/>
                </a:cubicBezTo>
                <a:cubicBezTo>
                  <a:pt x="848764" y="28874"/>
                  <a:pt x="850569" y="28272"/>
                  <a:pt x="851170" y="27069"/>
                </a:cubicBezTo>
                <a:cubicBezTo>
                  <a:pt x="851170" y="27069"/>
                  <a:pt x="851170" y="27069"/>
                  <a:pt x="862599" y="6617"/>
                </a:cubicBezTo>
                <a:cubicBezTo>
                  <a:pt x="863201" y="5414"/>
                  <a:pt x="865005" y="4812"/>
                  <a:pt x="866208" y="4812"/>
                </a:cubicBezTo>
                <a:cubicBezTo>
                  <a:pt x="866208" y="4812"/>
                  <a:pt x="866208" y="4812"/>
                  <a:pt x="883653" y="6617"/>
                </a:cubicBezTo>
                <a:cubicBezTo>
                  <a:pt x="885458" y="7219"/>
                  <a:pt x="886661" y="8422"/>
                  <a:pt x="886661" y="9625"/>
                </a:cubicBezTo>
                <a:cubicBezTo>
                  <a:pt x="886661" y="9625"/>
                  <a:pt x="886661" y="9625"/>
                  <a:pt x="893277" y="31881"/>
                </a:cubicBezTo>
                <a:cubicBezTo>
                  <a:pt x="893277" y="33686"/>
                  <a:pt x="894481" y="34889"/>
                  <a:pt x="896285" y="34889"/>
                </a:cubicBezTo>
                <a:cubicBezTo>
                  <a:pt x="896285" y="34889"/>
                  <a:pt x="896285" y="34889"/>
                  <a:pt x="913128" y="37897"/>
                </a:cubicBezTo>
                <a:cubicBezTo>
                  <a:pt x="914331" y="37897"/>
                  <a:pt x="916136" y="37295"/>
                  <a:pt x="916737" y="36092"/>
                </a:cubicBezTo>
                <a:cubicBezTo>
                  <a:pt x="916737" y="36092"/>
                  <a:pt x="916737" y="36092"/>
                  <a:pt x="929971" y="16242"/>
                </a:cubicBezTo>
                <a:cubicBezTo>
                  <a:pt x="930573" y="15640"/>
                  <a:pt x="932377" y="15038"/>
                  <a:pt x="933580" y="15038"/>
                </a:cubicBezTo>
                <a:cubicBezTo>
                  <a:pt x="933580" y="15038"/>
                  <a:pt x="933580" y="15038"/>
                  <a:pt x="951025" y="18648"/>
                </a:cubicBezTo>
                <a:cubicBezTo>
                  <a:pt x="952228" y="19249"/>
                  <a:pt x="953431" y="20452"/>
                  <a:pt x="954032" y="21655"/>
                </a:cubicBezTo>
                <a:cubicBezTo>
                  <a:pt x="954032" y="21655"/>
                  <a:pt x="954032" y="21655"/>
                  <a:pt x="957642" y="44514"/>
                </a:cubicBezTo>
                <a:cubicBezTo>
                  <a:pt x="958243" y="46318"/>
                  <a:pt x="959446" y="47521"/>
                  <a:pt x="960649" y="47521"/>
                </a:cubicBezTo>
                <a:cubicBezTo>
                  <a:pt x="960649" y="47521"/>
                  <a:pt x="960649" y="47521"/>
                  <a:pt x="977492" y="51732"/>
                </a:cubicBezTo>
                <a:cubicBezTo>
                  <a:pt x="978695" y="52333"/>
                  <a:pt x="980500" y="51732"/>
                  <a:pt x="981101" y="50529"/>
                </a:cubicBezTo>
                <a:cubicBezTo>
                  <a:pt x="981101" y="50529"/>
                  <a:pt x="981101" y="50529"/>
                  <a:pt x="996140" y="32483"/>
                </a:cubicBezTo>
                <a:cubicBezTo>
                  <a:pt x="996741" y="31280"/>
                  <a:pt x="998546" y="30678"/>
                  <a:pt x="999749" y="31280"/>
                </a:cubicBezTo>
                <a:cubicBezTo>
                  <a:pt x="999749" y="31280"/>
                  <a:pt x="999749" y="31280"/>
                  <a:pt x="1016592" y="36694"/>
                </a:cubicBezTo>
                <a:cubicBezTo>
                  <a:pt x="1018396" y="36694"/>
                  <a:pt x="1018998" y="37897"/>
                  <a:pt x="1019599" y="39701"/>
                </a:cubicBezTo>
                <a:cubicBezTo>
                  <a:pt x="1019599" y="39701"/>
                  <a:pt x="1019599" y="39701"/>
                  <a:pt x="1021404" y="63161"/>
                </a:cubicBezTo>
                <a:cubicBezTo>
                  <a:pt x="1021404" y="64364"/>
                  <a:pt x="1022607" y="65567"/>
                  <a:pt x="1023810" y="66169"/>
                </a:cubicBezTo>
                <a:cubicBezTo>
                  <a:pt x="1023810" y="66169"/>
                  <a:pt x="1023810" y="66169"/>
                  <a:pt x="1040052" y="71582"/>
                </a:cubicBezTo>
                <a:cubicBezTo>
                  <a:pt x="1041255" y="72184"/>
                  <a:pt x="1043059" y="71582"/>
                  <a:pt x="1044262" y="70981"/>
                </a:cubicBezTo>
                <a:cubicBezTo>
                  <a:pt x="1044262" y="70981"/>
                  <a:pt x="1044262" y="70981"/>
                  <a:pt x="1060504" y="54138"/>
                </a:cubicBezTo>
                <a:cubicBezTo>
                  <a:pt x="1061105" y="52935"/>
                  <a:pt x="1062910" y="52333"/>
                  <a:pt x="1064113" y="52935"/>
                </a:cubicBezTo>
                <a:cubicBezTo>
                  <a:pt x="1064113" y="52935"/>
                  <a:pt x="1064113" y="52935"/>
                  <a:pt x="1080956" y="59552"/>
                </a:cubicBezTo>
                <a:cubicBezTo>
                  <a:pt x="1082159" y="60153"/>
                  <a:pt x="1083362" y="61958"/>
                  <a:pt x="1083362" y="63161"/>
                </a:cubicBezTo>
                <a:cubicBezTo>
                  <a:pt x="1083362" y="63161"/>
                  <a:pt x="1083362" y="63161"/>
                  <a:pt x="1083362" y="86621"/>
                </a:cubicBezTo>
                <a:cubicBezTo>
                  <a:pt x="1083362" y="87824"/>
                  <a:pt x="1083964" y="89628"/>
                  <a:pt x="1085167" y="90230"/>
                </a:cubicBezTo>
                <a:cubicBezTo>
                  <a:pt x="1085167" y="90230"/>
                  <a:pt x="1085167" y="90230"/>
                  <a:pt x="1100806" y="96847"/>
                </a:cubicBezTo>
                <a:cubicBezTo>
                  <a:pt x="1102010" y="97448"/>
                  <a:pt x="1103814" y="97448"/>
                  <a:pt x="1105017" y="96245"/>
                </a:cubicBezTo>
                <a:cubicBezTo>
                  <a:pt x="1105017" y="96245"/>
                  <a:pt x="1105017" y="96245"/>
                  <a:pt x="1122462" y="81207"/>
                </a:cubicBezTo>
                <a:cubicBezTo>
                  <a:pt x="1123665" y="80004"/>
                  <a:pt x="1125469" y="80004"/>
                  <a:pt x="1126672" y="80606"/>
                </a:cubicBezTo>
                <a:cubicBezTo>
                  <a:pt x="1126672" y="80606"/>
                  <a:pt x="1126672" y="80606"/>
                  <a:pt x="1142914" y="88425"/>
                </a:cubicBezTo>
                <a:cubicBezTo>
                  <a:pt x="1144117" y="89027"/>
                  <a:pt x="1144718" y="90832"/>
                  <a:pt x="1144718" y="92035"/>
                </a:cubicBezTo>
                <a:cubicBezTo>
                  <a:pt x="1144718" y="92035"/>
                  <a:pt x="1144718" y="92035"/>
                  <a:pt x="1142914" y="115494"/>
                </a:cubicBezTo>
                <a:cubicBezTo>
                  <a:pt x="1142312" y="116697"/>
                  <a:pt x="1143515" y="118502"/>
                  <a:pt x="1144718" y="119104"/>
                </a:cubicBezTo>
                <a:cubicBezTo>
                  <a:pt x="1144718" y="119104"/>
                  <a:pt x="1144718" y="119104"/>
                  <a:pt x="1159757" y="127525"/>
                </a:cubicBezTo>
                <a:cubicBezTo>
                  <a:pt x="1160358" y="128127"/>
                  <a:pt x="1162163" y="128127"/>
                  <a:pt x="1163366" y="127525"/>
                </a:cubicBezTo>
                <a:cubicBezTo>
                  <a:pt x="1163366" y="127525"/>
                  <a:pt x="1163366" y="127525"/>
                  <a:pt x="1182615" y="113690"/>
                </a:cubicBezTo>
                <a:cubicBezTo>
                  <a:pt x="1183818" y="112487"/>
                  <a:pt x="1185623" y="112487"/>
                  <a:pt x="1186224" y="113088"/>
                </a:cubicBezTo>
                <a:cubicBezTo>
                  <a:pt x="1186224" y="113088"/>
                  <a:pt x="1186224" y="113088"/>
                  <a:pt x="1201864" y="122713"/>
                </a:cubicBezTo>
                <a:cubicBezTo>
                  <a:pt x="1203067" y="123314"/>
                  <a:pt x="1203669" y="125119"/>
                  <a:pt x="1203067" y="126322"/>
                </a:cubicBezTo>
                <a:cubicBezTo>
                  <a:pt x="1203067" y="126322"/>
                  <a:pt x="1203067" y="126322"/>
                  <a:pt x="1199458" y="149782"/>
                </a:cubicBezTo>
                <a:cubicBezTo>
                  <a:pt x="1198856" y="150985"/>
                  <a:pt x="1200059" y="152789"/>
                  <a:pt x="1200661" y="153391"/>
                </a:cubicBezTo>
                <a:cubicBezTo>
                  <a:pt x="1200661" y="153391"/>
                  <a:pt x="1200661" y="153391"/>
                  <a:pt x="1215098" y="163015"/>
                </a:cubicBezTo>
                <a:cubicBezTo>
                  <a:pt x="1216301" y="163617"/>
                  <a:pt x="1218105" y="163617"/>
                  <a:pt x="1219309" y="163015"/>
                </a:cubicBezTo>
                <a:cubicBezTo>
                  <a:pt x="1219309" y="163015"/>
                  <a:pt x="1219309" y="163015"/>
                  <a:pt x="1239159" y="150985"/>
                </a:cubicBezTo>
                <a:cubicBezTo>
                  <a:pt x="1240362" y="150383"/>
                  <a:pt x="1242167" y="150383"/>
                  <a:pt x="1243370" y="150985"/>
                </a:cubicBezTo>
                <a:cubicBezTo>
                  <a:pt x="1243370" y="150985"/>
                  <a:pt x="1243370" y="150985"/>
                  <a:pt x="1257807" y="161812"/>
                </a:cubicBezTo>
                <a:cubicBezTo>
                  <a:pt x="1258408" y="162414"/>
                  <a:pt x="1259010" y="164219"/>
                  <a:pt x="1259010" y="165422"/>
                </a:cubicBezTo>
                <a:cubicBezTo>
                  <a:pt x="1259010" y="165422"/>
                  <a:pt x="1259010" y="165422"/>
                  <a:pt x="1252994" y="188280"/>
                </a:cubicBezTo>
                <a:cubicBezTo>
                  <a:pt x="1252393" y="189483"/>
                  <a:pt x="1252994" y="191288"/>
                  <a:pt x="1254198" y="192491"/>
                </a:cubicBezTo>
                <a:cubicBezTo>
                  <a:pt x="1254198" y="192491"/>
                  <a:pt x="1254198" y="192491"/>
                  <a:pt x="1267431" y="203318"/>
                </a:cubicBezTo>
                <a:cubicBezTo>
                  <a:pt x="1268033" y="203920"/>
                  <a:pt x="1269837" y="203920"/>
                  <a:pt x="1271040" y="203318"/>
                </a:cubicBezTo>
                <a:cubicBezTo>
                  <a:pt x="1271040" y="203318"/>
                  <a:pt x="1271040" y="203318"/>
                  <a:pt x="1292696" y="193092"/>
                </a:cubicBezTo>
                <a:cubicBezTo>
                  <a:pt x="1293899" y="192491"/>
                  <a:pt x="1295703" y="193092"/>
                  <a:pt x="1296305" y="193694"/>
                </a:cubicBezTo>
                <a:cubicBezTo>
                  <a:pt x="1296305" y="193694"/>
                  <a:pt x="1296305" y="193694"/>
                  <a:pt x="1309539" y="205724"/>
                </a:cubicBezTo>
                <a:cubicBezTo>
                  <a:pt x="1310742" y="206326"/>
                  <a:pt x="1311343" y="208130"/>
                  <a:pt x="1310742" y="209334"/>
                </a:cubicBezTo>
                <a:cubicBezTo>
                  <a:pt x="1310742" y="209334"/>
                  <a:pt x="1310742" y="209334"/>
                  <a:pt x="1302922" y="231590"/>
                </a:cubicBezTo>
                <a:cubicBezTo>
                  <a:pt x="1302320" y="232793"/>
                  <a:pt x="1302922" y="234598"/>
                  <a:pt x="1303523" y="235801"/>
                </a:cubicBezTo>
                <a:cubicBezTo>
                  <a:pt x="1303523" y="235801"/>
                  <a:pt x="1303523" y="235801"/>
                  <a:pt x="1316155" y="247832"/>
                </a:cubicBezTo>
                <a:cubicBezTo>
                  <a:pt x="1316757" y="248433"/>
                  <a:pt x="1318562" y="249035"/>
                  <a:pt x="1319765" y="248433"/>
                </a:cubicBezTo>
                <a:cubicBezTo>
                  <a:pt x="1319765" y="248433"/>
                  <a:pt x="1319765" y="248433"/>
                  <a:pt x="1342021" y="240012"/>
                </a:cubicBezTo>
                <a:cubicBezTo>
                  <a:pt x="1343224" y="239410"/>
                  <a:pt x="1345029" y="240012"/>
                  <a:pt x="1345631" y="240613"/>
                </a:cubicBezTo>
                <a:cubicBezTo>
                  <a:pt x="1345631" y="240613"/>
                  <a:pt x="1345631" y="240613"/>
                  <a:pt x="1357661" y="253847"/>
                </a:cubicBezTo>
                <a:cubicBezTo>
                  <a:pt x="1358864" y="255050"/>
                  <a:pt x="1358864" y="256855"/>
                  <a:pt x="1358263" y="258058"/>
                </a:cubicBezTo>
                <a:cubicBezTo>
                  <a:pt x="1358263" y="258058"/>
                  <a:pt x="1358263" y="258058"/>
                  <a:pt x="1348638" y="279111"/>
                </a:cubicBezTo>
                <a:cubicBezTo>
                  <a:pt x="1348037" y="280314"/>
                  <a:pt x="1348638" y="282119"/>
                  <a:pt x="1349240" y="283322"/>
                </a:cubicBezTo>
                <a:cubicBezTo>
                  <a:pt x="1349240" y="283322"/>
                  <a:pt x="1349240" y="283322"/>
                  <a:pt x="1360669" y="295954"/>
                </a:cubicBezTo>
                <a:cubicBezTo>
                  <a:pt x="1361270" y="297157"/>
                  <a:pt x="1363075" y="297759"/>
                  <a:pt x="1364278" y="297157"/>
                </a:cubicBezTo>
                <a:cubicBezTo>
                  <a:pt x="1364278" y="297157"/>
                  <a:pt x="1364278" y="297157"/>
                  <a:pt x="1387136" y="291142"/>
                </a:cubicBezTo>
                <a:cubicBezTo>
                  <a:pt x="1388339" y="290540"/>
                  <a:pt x="1390144" y="291142"/>
                  <a:pt x="1390746" y="292345"/>
                </a:cubicBezTo>
                <a:cubicBezTo>
                  <a:pt x="1390746" y="292345"/>
                  <a:pt x="1390746" y="292345"/>
                  <a:pt x="1401573" y="306180"/>
                </a:cubicBezTo>
                <a:cubicBezTo>
                  <a:pt x="1402776" y="307383"/>
                  <a:pt x="1402776" y="309188"/>
                  <a:pt x="1402175" y="310391"/>
                </a:cubicBezTo>
                <a:cubicBezTo>
                  <a:pt x="1402175" y="310391"/>
                  <a:pt x="1402175" y="310391"/>
                  <a:pt x="1390144" y="330843"/>
                </a:cubicBezTo>
                <a:cubicBezTo>
                  <a:pt x="1389543" y="331445"/>
                  <a:pt x="1389543" y="333249"/>
                  <a:pt x="1390746" y="334452"/>
                </a:cubicBezTo>
                <a:cubicBezTo>
                  <a:pt x="1390746" y="334452"/>
                  <a:pt x="1390746" y="334452"/>
                  <a:pt x="1400370" y="348288"/>
                </a:cubicBezTo>
                <a:cubicBezTo>
                  <a:pt x="1400972" y="349491"/>
                  <a:pt x="1402776" y="350092"/>
                  <a:pt x="1403979" y="350092"/>
                </a:cubicBezTo>
                <a:cubicBezTo>
                  <a:pt x="1403979" y="350092"/>
                  <a:pt x="1403979" y="350092"/>
                  <a:pt x="1427439" y="345280"/>
                </a:cubicBezTo>
                <a:cubicBezTo>
                  <a:pt x="1428642" y="345280"/>
                  <a:pt x="1430447" y="345881"/>
                  <a:pt x="1431048" y="347085"/>
                </a:cubicBezTo>
                <a:cubicBezTo>
                  <a:pt x="1431048" y="347085"/>
                  <a:pt x="1431048" y="347085"/>
                  <a:pt x="1440673" y="362123"/>
                </a:cubicBezTo>
                <a:cubicBezTo>
                  <a:pt x="1441274" y="363326"/>
                  <a:pt x="1441274" y="365131"/>
                  <a:pt x="1440673" y="365732"/>
                </a:cubicBezTo>
                <a:cubicBezTo>
                  <a:pt x="1440673" y="365732"/>
                  <a:pt x="1440673" y="365732"/>
                  <a:pt x="1427439" y="385583"/>
                </a:cubicBezTo>
                <a:cubicBezTo>
                  <a:pt x="1426236" y="386184"/>
                  <a:pt x="1426236" y="387989"/>
                  <a:pt x="1426838" y="389192"/>
                </a:cubicBezTo>
                <a:cubicBezTo>
                  <a:pt x="1426838" y="389192"/>
                  <a:pt x="1426838" y="389192"/>
                  <a:pt x="1435861" y="404230"/>
                </a:cubicBezTo>
                <a:cubicBezTo>
                  <a:pt x="1436462" y="405433"/>
                  <a:pt x="1438267" y="406035"/>
                  <a:pt x="1439470" y="406035"/>
                </a:cubicBezTo>
                <a:cubicBezTo>
                  <a:pt x="1439470" y="406035"/>
                  <a:pt x="1439470" y="406035"/>
                  <a:pt x="1462930" y="403629"/>
                </a:cubicBezTo>
                <a:cubicBezTo>
                  <a:pt x="1464133" y="403027"/>
                  <a:pt x="1465937" y="404230"/>
                  <a:pt x="1466539" y="405433"/>
                </a:cubicBezTo>
                <a:cubicBezTo>
                  <a:pt x="1466539" y="405433"/>
                  <a:pt x="1466539" y="405433"/>
                  <a:pt x="1474960" y="421073"/>
                </a:cubicBezTo>
                <a:cubicBezTo>
                  <a:pt x="1475562" y="422276"/>
                  <a:pt x="1475562" y="424081"/>
                  <a:pt x="1474359" y="425284"/>
                </a:cubicBezTo>
                <a:cubicBezTo>
                  <a:pt x="1474359" y="425284"/>
                  <a:pt x="1474359" y="425284"/>
                  <a:pt x="1459320" y="443330"/>
                </a:cubicBezTo>
                <a:cubicBezTo>
                  <a:pt x="1458719" y="443931"/>
                  <a:pt x="1458117" y="445736"/>
                  <a:pt x="1458719" y="446939"/>
                </a:cubicBezTo>
                <a:cubicBezTo>
                  <a:pt x="1458719" y="446939"/>
                  <a:pt x="1458719" y="446939"/>
                  <a:pt x="1466539" y="462579"/>
                </a:cubicBezTo>
                <a:cubicBezTo>
                  <a:pt x="1467140" y="463782"/>
                  <a:pt x="1468343" y="464985"/>
                  <a:pt x="1469546" y="464985"/>
                </a:cubicBezTo>
                <a:cubicBezTo>
                  <a:pt x="1469546" y="464985"/>
                  <a:pt x="1469546" y="464985"/>
                  <a:pt x="1493006" y="464383"/>
                </a:cubicBezTo>
                <a:cubicBezTo>
                  <a:pt x="1494811" y="464383"/>
                  <a:pt x="1496014" y="464985"/>
                  <a:pt x="1496616" y="466188"/>
                </a:cubicBezTo>
                <a:cubicBezTo>
                  <a:pt x="1496616" y="466188"/>
                  <a:pt x="1496616" y="466188"/>
                  <a:pt x="1503834" y="483031"/>
                </a:cubicBezTo>
                <a:cubicBezTo>
                  <a:pt x="1504435" y="484234"/>
                  <a:pt x="1503834" y="486039"/>
                  <a:pt x="1502631" y="486640"/>
                </a:cubicBezTo>
                <a:cubicBezTo>
                  <a:pt x="1502631" y="486640"/>
                  <a:pt x="1502631" y="486640"/>
                  <a:pt x="1486389" y="503483"/>
                </a:cubicBezTo>
                <a:cubicBezTo>
                  <a:pt x="1485186" y="504686"/>
                  <a:pt x="1485186" y="506491"/>
                  <a:pt x="1485186" y="507694"/>
                </a:cubicBezTo>
                <a:cubicBezTo>
                  <a:pt x="1485186" y="507694"/>
                  <a:pt x="1485186" y="507694"/>
                  <a:pt x="1491202" y="523334"/>
                </a:cubicBezTo>
                <a:cubicBezTo>
                  <a:pt x="1491803" y="524537"/>
                  <a:pt x="1493608" y="525740"/>
                  <a:pt x="1494811" y="525740"/>
                </a:cubicBezTo>
                <a:cubicBezTo>
                  <a:pt x="1494811" y="525740"/>
                  <a:pt x="1494811" y="525740"/>
                  <a:pt x="1518271" y="527544"/>
                </a:cubicBezTo>
                <a:cubicBezTo>
                  <a:pt x="1519474" y="527544"/>
                  <a:pt x="1520677" y="528747"/>
                  <a:pt x="1521278" y="529950"/>
                </a:cubicBezTo>
                <a:cubicBezTo>
                  <a:pt x="1521278" y="529950"/>
                  <a:pt x="1521278" y="529950"/>
                  <a:pt x="1526692" y="546793"/>
                </a:cubicBezTo>
                <a:cubicBezTo>
                  <a:pt x="1527294" y="547996"/>
                  <a:pt x="1526692" y="549801"/>
                  <a:pt x="1526091" y="551004"/>
                </a:cubicBezTo>
                <a:cubicBezTo>
                  <a:pt x="1526091" y="551004"/>
                  <a:pt x="1526091" y="551004"/>
                  <a:pt x="1508045" y="566042"/>
                </a:cubicBezTo>
                <a:cubicBezTo>
                  <a:pt x="1506842" y="566644"/>
                  <a:pt x="1506240" y="568449"/>
                  <a:pt x="1506842" y="569652"/>
                </a:cubicBezTo>
                <a:cubicBezTo>
                  <a:pt x="1506842" y="569652"/>
                  <a:pt x="1506842" y="569652"/>
                  <a:pt x="1511052" y="586495"/>
                </a:cubicBezTo>
                <a:cubicBezTo>
                  <a:pt x="1511654" y="587698"/>
                  <a:pt x="1512857" y="588901"/>
                  <a:pt x="1514060" y="588901"/>
                </a:cubicBezTo>
                <a:cubicBezTo>
                  <a:pt x="1514060" y="588901"/>
                  <a:pt x="1514060" y="588901"/>
                  <a:pt x="1537520" y="592510"/>
                </a:cubicBezTo>
                <a:cubicBezTo>
                  <a:pt x="1538723" y="593111"/>
                  <a:pt x="1539926" y="594314"/>
                  <a:pt x="1540527" y="595518"/>
                </a:cubicBezTo>
                <a:cubicBezTo>
                  <a:pt x="1540527" y="595518"/>
                  <a:pt x="1540527" y="595518"/>
                  <a:pt x="1544738" y="612962"/>
                </a:cubicBezTo>
                <a:cubicBezTo>
                  <a:pt x="1544738" y="614165"/>
                  <a:pt x="1544137" y="615970"/>
                  <a:pt x="1542934" y="616571"/>
                </a:cubicBezTo>
                <a:cubicBezTo>
                  <a:pt x="1542934" y="616571"/>
                  <a:pt x="1542934" y="616571"/>
                  <a:pt x="1523685" y="630406"/>
                </a:cubicBezTo>
                <a:cubicBezTo>
                  <a:pt x="1523083" y="631008"/>
                  <a:pt x="1521880" y="632813"/>
                  <a:pt x="1522481" y="634016"/>
                </a:cubicBezTo>
                <a:cubicBezTo>
                  <a:pt x="1522481" y="634016"/>
                  <a:pt x="1522481" y="634016"/>
                  <a:pt x="1525489" y="650859"/>
                </a:cubicBezTo>
                <a:cubicBezTo>
                  <a:pt x="1525489" y="652062"/>
                  <a:pt x="1527294" y="653265"/>
                  <a:pt x="1528497" y="653866"/>
                </a:cubicBezTo>
                <a:cubicBezTo>
                  <a:pt x="1528497" y="653866"/>
                  <a:pt x="1528497" y="653866"/>
                  <a:pt x="1551355" y="659280"/>
                </a:cubicBezTo>
                <a:cubicBezTo>
                  <a:pt x="1552558" y="659882"/>
                  <a:pt x="1553761" y="661085"/>
                  <a:pt x="1553761" y="662288"/>
                </a:cubicBezTo>
                <a:cubicBezTo>
                  <a:pt x="1553761" y="662288"/>
                  <a:pt x="1553761" y="662288"/>
                  <a:pt x="1556167" y="679732"/>
                </a:cubicBezTo>
                <a:cubicBezTo>
                  <a:pt x="1556769" y="681537"/>
                  <a:pt x="1555566" y="682740"/>
                  <a:pt x="1554363" y="683341"/>
                </a:cubicBezTo>
                <a:cubicBezTo>
                  <a:pt x="1554363" y="683341"/>
                  <a:pt x="1554363" y="683341"/>
                  <a:pt x="1534512" y="695372"/>
                </a:cubicBezTo>
                <a:cubicBezTo>
                  <a:pt x="1533309" y="695974"/>
                  <a:pt x="1532106" y="697778"/>
                  <a:pt x="1532106" y="698981"/>
                </a:cubicBezTo>
                <a:cubicBezTo>
                  <a:pt x="1532106" y="698981"/>
                  <a:pt x="1532106" y="698981"/>
                  <a:pt x="1533911" y="715824"/>
                </a:cubicBezTo>
                <a:cubicBezTo>
                  <a:pt x="1534512" y="717629"/>
                  <a:pt x="1535114" y="718832"/>
                  <a:pt x="1536317" y="719433"/>
                </a:cubicBezTo>
                <a:cubicBezTo>
                  <a:pt x="1536317" y="719433"/>
                  <a:pt x="1536317" y="719433"/>
                  <a:pt x="1559175" y="726652"/>
                </a:cubicBezTo>
                <a:cubicBezTo>
                  <a:pt x="1560378" y="727253"/>
                  <a:pt x="1560980" y="728456"/>
                  <a:pt x="1561581" y="730261"/>
                </a:cubicBezTo>
                <a:cubicBezTo>
                  <a:pt x="1561581" y="730261"/>
                  <a:pt x="1561581" y="730261"/>
                  <a:pt x="1562183" y="747705"/>
                </a:cubicBezTo>
                <a:cubicBezTo>
                  <a:pt x="1562183" y="749510"/>
                  <a:pt x="1561581" y="750713"/>
                  <a:pt x="1560378" y="751315"/>
                </a:cubicBezTo>
                <a:cubicBezTo>
                  <a:pt x="1560378" y="751315"/>
                  <a:pt x="1560378" y="751315"/>
                  <a:pt x="1538723" y="761541"/>
                </a:cubicBezTo>
                <a:cubicBezTo>
                  <a:pt x="1537520" y="762142"/>
                  <a:pt x="1536918" y="763345"/>
                  <a:pt x="1536918" y="764548"/>
                </a:cubicBezTo>
                <a:cubicBezTo>
                  <a:pt x="1536918" y="764548"/>
                  <a:pt x="1536918" y="764548"/>
                  <a:pt x="1536918" y="781993"/>
                </a:cubicBezTo>
                <a:cubicBezTo>
                  <a:pt x="1536918" y="783196"/>
                  <a:pt x="1538121" y="785000"/>
                  <a:pt x="1539324" y="785000"/>
                </a:cubicBezTo>
                <a:cubicBezTo>
                  <a:pt x="1539324" y="785000"/>
                  <a:pt x="1539324" y="785000"/>
                  <a:pt x="1560980" y="794625"/>
                </a:cubicBezTo>
                <a:cubicBezTo>
                  <a:pt x="1562183" y="795226"/>
                  <a:pt x="1562784" y="797031"/>
                  <a:pt x="1562784" y="798234"/>
                </a:cubicBezTo>
                <a:cubicBezTo>
                  <a:pt x="1562784" y="798234"/>
                  <a:pt x="1562784" y="798234"/>
                  <a:pt x="1562183" y="816280"/>
                </a:cubicBezTo>
                <a:cubicBezTo>
                  <a:pt x="1562183" y="817483"/>
                  <a:pt x="1560980" y="818686"/>
                  <a:pt x="1559777" y="819288"/>
                </a:cubicBezTo>
                <a:cubicBezTo>
                  <a:pt x="1559777" y="819288"/>
                  <a:pt x="1559777" y="819288"/>
                  <a:pt x="1537520" y="827709"/>
                </a:cubicBezTo>
                <a:cubicBezTo>
                  <a:pt x="1536317" y="827709"/>
                  <a:pt x="1535715" y="829514"/>
                  <a:pt x="1535114" y="830717"/>
                </a:cubicBezTo>
                <a:cubicBezTo>
                  <a:pt x="1535114" y="830717"/>
                  <a:pt x="1535114" y="830717"/>
                  <a:pt x="1533911" y="847560"/>
                </a:cubicBezTo>
                <a:cubicBezTo>
                  <a:pt x="1533911" y="849364"/>
                  <a:pt x="1534512" y="850567"/>
                  <a:pt x="1535715" y="851169"/>
                </a:cubicBezTo>
                <a:cubicBezTo>
                  <a:pt x="1535715" y="851169"/>
                  <a:pt x="1535715" y="851169"/>
                  <a:pt x="1556769" y="862598"/>
                </a:cubicBezTo>
                <a:cubicBezTo>
                  <a:pt x="1557972" y="863200"/>
                  <a:pt x="1558573" y="865004"/>
                  <a:pt x="1558573" y="866207"/>
                </a:cubicBezTo>
                <a:cubicBezTo>
                  <a:pt x="1558573" y="866207"/>
                  <a:pt x="1558573" y="866207"/>
                  <a:pt x="1556167" y="884253"/>
                </a:cubicBezTo>
                <a:cubicBezTo>
                  <a:pt x="1556167" y="885456"/>
                  <a:pt x="1554964" y="886659"/>
                  <a:pt x="1553761" y="887261"/>
                </a:cubicBezTo>
                <a:cubicBezTo>
                  <a:pt x="1553761" y="887261"/>
                  <a:pt x="1553761" y="887261"/>
                  <a:pt x="1530903" y="893276"/>
                </a:cubicBezTo>
                <a:cubicBezTo>
                  <a:pt x="1529700" y="893276"/>
                  <a:pt x="1528497" y="895081"/>
                  <a:pt x="1528497" y="896284"/>
                </a:cubicBezTo>
                <a:cubicBezTo>
                  <a:pt x="1528497" y="896284"/>
                  <a:pt x="1528497" y="896284"/>
                  <a:pt x="1525489" y="913127"/>
                </a:cubicBezTo>
                <a:cubicBezTo>
                  <a:pt x="1525489" y="914330"/>
                  <a:pt x="1526091" y="916134"/>
                  <a:pt x="1527294" y="916736"/>
                </a:cubicBezTo>
                <a:cubicBezTo>
                  <a:pt x="1527294" y="916736"/>
                  <a:pt x="1527294" y="916736"/>
                  <a:pt x="1546543" y="929970"/>
                </a:cubicBezTo>
                <a:cubicBezTo>
                  <a:pt x="1547746" y="930571"/>
                  <a:pt x="1548347" y="932376"/>
                  <a:pt x="1548347" y="933579"/>
                </a:cubicBezTo>
                <a:cubicBezTo>
                  <a:pt x="1548347" y="933579"/>
                  <a:pt x="1548347" y="933579"/>
                  <a:pt x="1544137" y="951023"/>
                </a:cubicBezTo>
                <a:cubicBezTo>
                  <a:pt x="1544137" y="952226"/>
                  <a:pt x="1542934" y="953430"/>
                  <a:pt x="1541731" y="954031"/>
                </a:cubicBezTo>
                <a:cubicBezTo>
                  <a:pt x="1541731" y="954031"/>
                  <a:pt x="1541731" y="954031"/>
                  <a:pt x="1518271" y="958242"/>
                </a:cubicBezTo>
                <a:cubicBezTo>
                  <a:pt x="1517068" y="958242"/>
                  <a:pt x="1515865" y="959445"/>
                  <a:pt x="1515263" y="960648"/>
                </a:cubicBezTo>
                <a:cubicBezTo>
                  <a:pt x="1515263" y="960648"/>
                  <a:pt x="1515263" y="960648"/>
                  <a:pt x="1511052" y="977491"/>
                </a:cubicBezTo>
                <a:cubicBezTo>
                  <a:pt x="1511052" y="978694"/>
                  <a:pt x="1511654" y="980498"/>
                  <a:pt x="1512255" y="981100"/>
                </a:cubicBezTo>
                <a:cubicBezTo>
                  <a:pt x="1512255" y="981100"/>
                  <a:pt x="1512255" y="981100"/>
                  <a:pt x="1530903" y="996138"/>
                </a:cubicBezTo>
                <a:cubicBezTo>
                  <a:pt x="1531504" y="996740"/>
                  <a:pt x="1532106" y="998544"/>
                  <a:pt x="1532106" y="999748"/>
                </a:cubicBezTo>
                <a:cubicBezTo>
                  <a:pt x="1532106" y="999748"/>
                  <a:pt x="1532106" y="999748"/>
                  <a:pt x="1526692" y="1017192"/>
                </a:cubicBezTo>
                <a:cubicBezTo>
                  <a:pt x="1526091" y="1018395"/>
                  <a:pt x="1524888" y="1019598"/>
                  <a:pt x="1523685" y="1019598"/>
                </a:cubicBezTo>
                <a:cubicBezTo>
                  <a:pt x="1523685" y="1019598"/>
                  <a:pt x="1523685" y="1019598"/>
                  <a:pt x="1500225" y="1021403"/>
                </a:cubicBezTo>
                <a:cubicBezTo>
                  <a:pt x="1499022" y="1022004"/>
                  <a:pt x="1497217" y="1022606"/>
                  <a:pt x="1497217" y="1023809"/>
                </a:cubicBezTo>
                <a:cubicBezTo>
                  <a:pt x="1497217" y="1023809"/>
                  <a:pt x="1497217" y="1023809"/>
                  <a:pt x="1491202" y="1040050"/>
                </a:cubicBezTo>
                <a:cubicBezTo>
                  <a:pt x="1490600" y="1041253"/>
                  <a:pt x="1491202" y="1043058"/>
                  <a:pt x="1492405" y="1044261"/>
                </a:cubicBezTo>
                <a:cubicBezTo>
                  <a:pt x="1492405" y="1044261"/>
                  <a:pt x="1492405" y="1044261"/>
                  <a:pt x="1509248" y="1060502"/>
                </a:cubicBezTo>
                <a:cubicBezTo>
                  <a:pt x="1509849" y="1061705"/>
                  <a:pt x="1510451" y="1062908"/>
                  <a:pt x="1509849" y="1064713"/>
                </a:cubicBezTo>
                <a:cubicBezTo>
                  <a:pt x="1509849" y="1064713"/>
                  <a:pt x="1509849" y="1064713"/>
                  <a:pt x="1503232" y="1080954"/>
                </a:cubicBezTo>
                <a:cubicBezTo>
                  <a:pt x="1502631" y="1082158"/>
                  <a:pt x="1501428" y="1083361"/>
                  <a:pt x="1500225" y="1083361"/>
                </a:cubicBezTo>
                <a:cubicBezTo>
                  <a:pt x="1500225" y="1083361"/>
                  <a:pt x="1500225" y="1083361"/>
                  <a:pt x="1476765" y="1083361"/>
                </a:cubicBezTo>
                <a:cubicBezTo>
                  <a:pt x="1474960" y="1083361"/>
                  <a:pt x="1473757" y="1084564"/>
                  <a:pt x="1473156" y="1085767"/>
                </a:cubicBezTo>
                <a:cubicBezTo>
                  <a:pt x="1473156" y="1085767"/>
                  <a:pt x="1473156" y="1085767"/>
                  <a:pt x="1465937" y="1101407"/>
                </a:cubicBezTo>
                <a:cubicBezTo>
                  <a:pt x="1465336" y="1102610"/>
                  <a:pt x="1465937" y="1104414"/>
                  <a:pt x="1466539" y="1105016"/>
                </a:cubicBezTo>
                <a:cubicBezTo>
                  <a:pt x="1466539" y="1105016"/>
                  <a:pt x="1466539" y="1105016"/>
                  <a:pt x="1482179" y="1123062"/>
                </a:cubicBezTo>
                <a:cubicBezTo>
                  <a:pt x="1482780" y="1123663"/>
                  <a:pt x="1483382" y="1125468"/>
                  <a:pt x="1482780" y="1126671"/>
                </a:cubicBezTo>
                <a:cubicBezTo>
                  <a:pt x="1482780" y="1126671"/>
                  <a:pt x="1482780" y="1126671"/>
                  <a:pt x="1474359" y="1142912"/>
                </a:cubicBezTo>
                <a:cubicBezTo>
                  <a:pt x="1473757" y="1144115"/>
                  <a:pt x="1472554" y="1144717"/>
                  <a:pt x="1470750" y="1144717"/>
                </a:cubicBezTo>
                <a:cubicBezTo>
                  <a:pt x="1470750" y="1144717"/>
                  <a:pt x="1470750" y="1144717"/>
                  <a:pt x="1447290" y="1142912"/>
                </a:cubicBezTo>
                <a:cubicBezTo>
                  <a:pt x="1446087" y="1142912"/>
                  <a:pt x="1444884" y="1143514"/>
                  <a:pt x="1444282" y="1144717"/>
                </a:cubicBezTo>
                <a:cubicBezTo>
                  <a:pt x="1444282" y="1144717"/>
                  <a:pt x="1444282" y="1144717"/>
                  <a:pt x="1435861" y="1159755"/>
                </a:cubicBezTo>
                <a:cubicBezTo>
                  <a:pt x="1434658" y="1160958"/>
                  <a:pt x="1435259" y="1162763"/>
                  <a:pt x="1435861" y="1163364"/>
                </a:cubicBezTo>
                <a:cubicBezTo>
                  <a:pt x="1435861" y="1163364"/>
                  <a:pt x="1435861" y="1163364"/>
                  <a:pt x="1449696" y="1182614"/>
                </a:cubicBezTo>
                <a:cubicBezTo>
                  <a:pt x="1450297" y="1183817"/>
                  <a:pt x="1450297" y="1185621"/>
                  <a:pt x="1449696" y="1186824"/>
                </a:cubicBezTo>
                <a:cubicBezTo>
                  <a:pt x="1449696" y="1186824"/>
                  <a:pt x="1449696" y="1186824"/>
                  <a:pt x="1440673" y="1201863"/>
                </a:cubicBezTo>
                <a:cubicBezTo>
                  <a:pt x="1439470" y="1203066"/>
                  <a:pt x="1438267" y="1203667"/>
                  <a:pt x="1436462" y="1203667"/>
                </a:cubicBezTo>
                <a:cubicBezTo>
                  <a:pt x="1436462" y="1203667"/>
                  <a:pt x="1436462" y="1203667"/>
                  <a:pt x="1413604" y="1199456"/>
                </a:cubicBezTo>
                <a:cubicBezTo>
                  <a:pt x="1412401" y="1199456"/>
                  <a:pt x="1410596" y="1200058"/>
                  <a:pt x="1409995" y="1201261"/>
                </a:cubicBezTo>
                <a:cubicBezTo>
                  <a:pt x="1409995" y="1201261"/>
                  <a:pt x="1409995" y="1201261"/>
                  <a:pt x="1400370" y="1215096"/>
                </a:cubicBezTo>
                <a:cubicBezTo>
                  <a:pt x="1399167" y="1216299"/>
                  <a:pt x="1399167" y="1218104"/>
                  <a:pt x="1399769" y="1219307"/>
                </a:cubicBezTo>
                <a:cubicBezTo>
                  <a:pt x="1399769" y="1219307"/>
                  <a:pt x="1399769" y="1219307"/>
                  <a:pt x="1412401" y="1239158"/>
                </a:cubicBezTo>
                <a:cubicBezTo>
                  <a:pt x="1413002" y="1240361"/>
                  <a:pt x="1413002" y="1242165"/>
                  <a:pt x="1411799" y="1243368"/>
                </a:cubicBezTo>
                <a:cubicBezTo>
                  <a:pt x="1411799" y="1243368"/>
                  <a:pt x="1411799" y="1243368"/>
                  <a:pt x="1400972" y="1257805"/>
                </a:cubicBezTo>
                <a:cubicBezTo>
                  <a:pt x="1400370" y="1259008"/>
                  <a:pt x="1398566" y="1259610"/>
                  <a:pt x="1397362" y="1259008"/>
                </a:cubicBezTo>
                <a:cubicBezTo>
                  <a:pt x="1397362" y="1259008"/>
                  <a:pt x="1397362" y="1259008"/>
                  <a:pt x="1374504" y="1252993"/>
                </a:cubicBezTo>
                <a:cubicBezTo>
                  <a:pt x="1373301" y="1252391"/>
                  <a:pt x="1371497" y="1252993"/>
                  <a:pt x="1370895" y="1254196"/>
                </a:cubicBezTo>
                <a:cubicBezTo>
                  <a:pt x="1370895" y="1254196"/>
                  <a:pt x="1370895" y="1254196"/>
                  <a:pt x="1360067" y="1267430"/>
                </a:cubicBezTo>
                <a:cubicBezTo>
                  <a:pt x="1359466" y="1268633"/>
                  <a:pt x="1358864" y="1270437"/>
                  <a:pt x="1359466" y="1271640"/>
                </a:cubicBezTo>
                <a:cubicBezTo>
                  <a:pt x="1359466" y="1271640"/>
                  <a:pt x="1359466" y="1271640"/>
                  <a:pt x="1369692" y="1292694"/>
                </a:cubicBezTo>
                <a:cubicBezTo>
                  <a:pt x="1370293" y="1293897"/>
                  <a:pt x="1370293" y="1295702"/>
                  <a:pt x="1369090" y="1296303"/>
                </a:cubicBezTo>
                <a:cubicBezTo>
                  <a:pt x="1369090" y="1296303"/>
                  <a:pt x="1369090" y="1296303"/>
                  <a:pt x="1357661" y="1310138"/>
                </a:cubicBezTo>
                <a:cubicBezTo>
                  <a:pt x="1356458" y="1310740"/>
                  <a:pt x="1354654" y="1311342"/>
                  <a:pt x="1353451" y="1310740"/>
                </a:cubicBezTo>
                <a:cubicBezTo>
                  <a:pt x="1353451" y="1310740"/>
                  <a:pt x="1353451" y="1310740"/>
                  <a:pt x="1331194" y="1302920"/>
                </a:cubicBezTo>
                <a:cubicBezTo>
                  <a:pt x="1329991" y="1302319"/>
                  <a:pt x="1328186" y="1302920"/>
                  <a:pt x="1327585" y="1303522"/>
                </a:cubicBezTo>
                <a:cubicBezTo>
                  <a:pt x="1327585" y="1303522"/>
                  <a:pt x="1327585" y="1303522"/>
                  <a:pt x="1315554" y="1316154"/>
                </a:cubicBezTo>
                <a:cubicBezTo>
                  <a:pt x="1314351" y="1316755"/>
                  <a:pt x="1314351" y="1318560"/>
                  <a:pt x="1314351" y="1319763"/>
                </a:cubicBezTo>
                <a:cubicBezTo>
                  <a:pt x="1314351" y="1319763"/>
                  <a:pt x="1314351" y="1319763"/>
                  <a:pt x="1323374" y="1342020"/>
                </a:cubicBezTo>
                <a:cubicBezTo>
                  <a:pt x="1323374" y="1343223"/>
                  <a:pt x="1323374" y="1345027"/>
                  <a:pt x="1322171" y="1345629"/>
                </a:cubicBezTo>
                <a:cubicBezTo>
                  <a:pt x="1322171" y="1345629"/>
                  <a:pt x="1322171" y="1345629"/>
                  <a:pt x="1308937" y="1358261"/>
                </a:cubicBezTo>
                <a:cubicBezTo>
                  <a:pt x="1308336" y="1358863"/>
                  <a:pt x="1306531" y="1359464"/>
                  <a:pt x="1305328" y="1358863"/>
                </a:cubicBezTo>
                <a:cubicBezTo>
                  <a:pt x="1305328" y="1358863"/>
                  <a:pt x="1305328" y="1358863"/>
                  <a:pt x="1283673" y="1348637"/>
                </a:cubicBezTo>
                <a:cubicBezTo>
                  <a:pt x="1282470" y="1348035"/>
                  <a:pt x="1280665" y="1348637"/>
                  <a:pt x="1280063" y="1349238"/>
                </a:cubicBezTo>
                <a:cubicBezTo>
                  <a:pt x="1280063" y="1349238"/>
                  <a:pt x="1280063" y="1349238"/>
                  <a:pt x="1266830" y="1360667"/>
                </a:cubicBezTo>
                <a:cubicBezTo>
                  <a:pt x="1265627" y="1361269"/>
                  <a:pt x="1265627" y="1363073"/>
                  <a:pt x="1265627" y="1364276"/>
                </a:cubicBezTo>
                <a:cubicBezTo>
                  <a:pt x="1265627" y="1364276"/>
                  <a:pt x="1265627" y="1364276"/>
                  <a:pt x="1272244" y="1387135"/>
                </a:cubicBezTo>
                <a:cubicBezTo>
                  <a:pt x="1272845" y="1388338"/>
                  <a:pt x="1272244" y="1390142"/>
                  <a:pt x="1271040" y="1390744"/>
                </a:cubicBezTo>
                <a:cubicBezTo>
                  <a:pt x="1271040" y="1390744"/>
                  <a:pt x="1271040" y="1390744"/>
                  <a:pt x="1257205" y="1401571"/>
                </a:cubicBezTo>
                <a:cubicBezTo>
                  <a:pt x="1256002" y="1402774"/>
                  <a:pt x="1254198" y="1402774"/>
                  <a:pt x="1252994" y="1402173"/>
                </a:cubicBezTo>
                <a:cubicBezTo>
                  <a:pt x="1252994" y="1402173"/>
                  <a:pt x="1252994" y="1402173"/>
                  <a:pt x="1232542" y="1390142"/>
                </a:cubicBezTo>
                <a:cubicBezTo>
                  <a:pt x="1231339" y="1389541"/>
                  <a:pt x="1229535" y="1390142"/>
                  <a:pt x="1228332" y="1390744"/>
                </a:cubicBezTo>
                <a:cubicBezTo>
                  <a:pt x="1228332" y="1390744"/>
                  <a:pt x="1228332" y="1390744"/>
                  <a:pt x="1214496" y="1400368"/>
                </a:cubicBezTo>
                <a:cubicBezTo>
                  <a:pt x="1213293" y="1401571"/>
                  <a:pt x="1212692" y="1403376"/>
                  <a:pt x="1213293" y="1404579"/>
                </a:cubicBezTo>
                <a:cubicBezTo>
                  <a:pt x="1213293" y="1404579"/>
                  <a:pt x="1213293" y="1404579"/>
                  <a:pt x="1217504" y="1427437"/>
                </a:cubicBezTo>
                <a:cubicBezTo>
                  <a:pt x="1218105" y="1428640"/>
                  <a:pt x="1216902" y="1430445"/>
                  <a:pt x="1216301" y="1431047"/>
                </a:cubicBezTo>
                <a:cubicBezTo>
                  <a:pt x="1216301" y="1431047"/>
                  <a:pt x="1216301" y="1431047"/>
                  <a:pt x="1201263" y="1440671"/>
                </a:cubicBezTo>
                <a:cubicBezTo>
                  <a:pt x="1200059" y="1441874"/>
                  <a:pt x="1198255" y="1441874"/>
                  <a:pt x="1197052" y="1440671"/>
                </a:cubicBezTo>
                <a:cubicBezTo>
                  <a:pt x="1197052" y="1440671"/>
                  <a:pt x="1197052" y="1440671"/>
                  <a:pt x="1177803" y="1427437"/>
                </a:cubicBezTo>
                <a:cubicBezTo>
                  <a:pt x="1176600" y="1426836"/>
                  <a:pt x="1174795" y="1426836"/>
                  <a:pt x="1173592" y="1427437"/>
                </a:cubicBezTo>
                <a:cubicBezTo>
                  <a:pt x="1173592" y="1427437"/>
                  <a:pt x="1173592" y="1427437"/>
                  <a:pt x="1159155" y="1435859"/>
                </a:cubicBezTo>
                <a:cubicBezTo>
                  <a:pt x="1157952" y="1436460"/>
                  <a:pt x="1156749" y="1438265"/>
                  <a:pt x="1157351" y="1439468"/>
                </a:cubicBezTo>
                <a:cubicBezTo>
                  <a:pt x="1157351" y="1439468"/>
                  <a:pt x="1157351" y="1439468"/>
                  <a:pt x="1159757" y="1462928"/>
                </a:cubicBezTo>
                <a:cubicBezTo>
                  <a:pt x="1159757" y="1464131"/>
                  <a:pt x="1159155" y="1465935"/>
                  <a:pt x="1157952" y="1466537"/>
                </a:cubicBezTo>
                <a:cubicBezTo>
                  <a:pt x="1157952" y="1466537"/>
                  <a:pt x="1157952" y="1466537"/>
                  <a:pt x="1141711" y="1474958"/>
                </a:cubicBezTo>
                <a:cubicBezTo>
                  <a:pt x="1141109" y="1475560"/>
                  <a:pt x="1139305" y="1475560"/>
                  <a:pt x="1138102" y="1474357"/>
                </a:cubicBezTo>
                <a:cubicBezTo>
                  <a:pt x="1138102" y="1474357"/>
                  <a:pt x="1138102" y="1474357"/>
                  <a:pt x="1120056" y="1459319"/>
                </a:cubicBezTo>
                <a:cubicBezTo>
                  <a:pt x="1118852" y="1458717"/>
                  <a:pt x="1117048" y="1458717"/>
                  <a:pt x="1115845" y="1458717"/>
                </a:cubicBezTo>
                <a:cubicBezTo>
                  <a:pt x="1115845" y="1458717"/>
                  <a:pt x="1115845" y="1458717"/>
                  <a:pt x="1100205" y="1466537"/>
                </a:cubicBezTo>
                <a:cubicBezTo>
                  <a:pt x="1099002" y="1467138"/>
                  <a:pt x="1098400" y="1468342"/>
                  <a:pt x="1098400" y="1470146"/>
                </a:cubicBezTo>
                <a:cubicBezTo>
                  <a:pt x="1098400" y="1470146"/>
                  <a:pt x="1098400" y="1470146"/>
                  <a:pt x="1099002" y="1493606"/>
                </a:cubicBezTo>
                <a:cubicBezTo>
                  <a:pt x="1099002" y="1494809"/>
                  <a:pt x="1097799" y="1496012"/>
                  <a:pt x="1096596" y="1496614"/>
                </a:cubicBezTo>
                <a:cubicBezTo>
                  <a:pt x="1096596" y="1496614"/>
                  <a:pt x="1096596" y="1496614"/>
                  <a:pt x="1080354" y="1503832"/>
                </a:cubicBezTo>
                <a:cubicBezTo>
                  <a:pt x="1079151" y="1504434"/>
                  <a:pt x="1077347" y="1503832"/>
                  <a:pt x="1076144" y="1503230"/>
                </a:cubicBezTo>
                <a:cubicBezTo>
                  <a:pt x="1076144" y="1503230"/>
                  <a:pt x="1076144" y="1503230"/>
                  <a:pt x="1059902" y="1486388"/>
                </a:cubicBezTo>
                <a:cubicBezTo>
                  <a:pt x="1058699" y="1485786"/>
                  <a:pt x="1056895" y="1485184"/>
                  <a:pt x="1055691" y="1485786"/>
                </a:cubicBezTo>
                <a:cubicBezTo>
                  <a:pt x="1055691" y="1485786"/>
                  <a:pt x="1055691" y="1485786"/>
                  <a:pt x="1039450" y="1491801"/>
                </a:cubicBezTo>
                <a:cubicBezTo>
                  <a:pt x="1038247" y="1491801"/>
                  <a:pt x="1037044" y="1493606"/>
                  <a:pt x="1037044" y="1494809"/>
                </a:cubicBezTo>
                <a:cubicBezTo>
                  <a:pt x="1037044" y="1494809"/>
                  <a:pt x="1037044" y="1494809"/>
                  <a:pt x="1035841" y="1518269"/>
                </a:cubicBezTo>
                <a:cubicBezTo>
                  <a:pt x="1035239" y="1519472"/>
                  <a:pt x="1034638" y="1521276"/>
                  <a:pt x="1033435" y="1521276"/>
                </a:cubicBezTo>
                <a:cubicBezTo>
                  <a:pt x="1033435" y="1521276"/>
                  <a:pt x="1033435" y="1521276"/>
                  <a:pt x="1015990" y="1527292"/>
                </a:cubicBezTo>
                <a:cubicBezTo>
                  <a:pt x="1014787" y="1527292"/>
                  <a:pt x="1012983" y="1527292"/>
                  <a:pt x="1012381" y="1526089"/>
                </a:cubicBezTo>
                <a:cubicBezTo>
                  <a:pt x="1012381" y="1526089"/>
                  <a:pt x="1012381" y="1526089"/>
                  <a:pt x="997343" y="1508043"/>
                </a:cubicBezTo>
                <a:cubicBezTo>
                  <a:pt x="996140" y="1506840"/>
                  <a:pt x="994335" y="1506238"/>
                  <a:pt x="993132" y="1506840"/>
                </a:cubicBezTo>
                <a:cubicBezTo>
                  <a:pt x="993132" y="1506840"/>
                  <a:pt x="993132" y="1506840"/>
                  <a:pt x="976891" y="1511652"/>
                </a:cubicBezTo>
                <a:cubicBezTo>
                  <a:pt x="975688" y="1511652"/>
                  <a:pt x="974484" y="1512855"/>
                  <a:pt x="973883" y="1514660"/>
                </a:cubicBezTo>
                <a:cubicBezTo>
                  <a:pt x="973883" y="1514660"/>
                  <a:pt x="973883" y="1514660"/>
                  <a:pt x="970274" y="1537518"/>
                </a:cubicBezTo>
                <a:cubicBezTo>
                  <a:pt x="970274" y="1538721"/>
                  <a:pt x="969071" y="1540525"/>
                  <a:pt x="967868" y="1540525"/>
                </a:cubicBezTo>
                <a:cubicBezTo>
                  <a:pt x="967868" y="1540525"/>
                  <a:pt x="967868" y="1540525"/>
                  <a:pt x="950423" y="1544736"/>
                </a:cubicBezTo>
                <a:cubicBezTo>
                  <a:pt x="949220" y="1544736"/>
                  <a:pt x="947415" y="1544135"/>
                  <a:pt x="946814" y="1543533"/>
                </a:cubicBezTo>
                <a:cubicBezTo>
                  <a:pt x="946814" y="1543533"/>
                  <a:pt x="946814" y="1543533"/>
                  <a:pt x="932979" y="1524284"/>
                </a:cubicBezTo>
                <a:cubicBezTo>
                  <a:pt x="932377" y="1523081"/>
                  <a:pt x="930573" y="1522479"/>
                  <a:pt x="929369" y="1522479"/>
                </a:cubicBezTo>
                <a:cubicBezTo>
                  <a:pt x="929369" y="1522479"/>
                  <a:pt x="929369" y="1522479"/>
                  <a:pt x="912527" y="1525487"/>
                </a:cubicBezTo>
                <a:cubicBezTo>
                  <a:pt x="911323" y="1526089"/>
                  <a:pt x="909519" y="1527292"/>
                  <a:pt x="909519" y="1528495"/>
                </a:cubicBezTo>
                <a:cubicBezTo>
                  <a:pt x="909519" y="1528495"/>
                  <a:pt x="909519" y="1528495"/>
                  <a:pt x="904105" y="1551353"/>
                </a:cubicBezTo>
                <a:cubicBezTo>
                  <a:pt x="903504" y="1552556"/>
                  <a:pt x="902300" y="1553759"/>
                  <a:pt x="901097" y="1553759"/>
                </a:cubicBezTo>
                <a:cubicBezTo>
                  <a:pt x="901097" y="1553759"/>
                  <a:pt x="901097" y="1553759"/>
                  <a:pt x="883051" y="1556767"/>
                </a:cubicBezTo>
                <a:cubicBezTo>
                  <a:pt x="881848" y="1556767"/>
                  <a:pt x="880044" y="1556165"/>
                  <a:pt x="879442" y="1554962"/>
                </a:cubicBezTo>
                <a:cubicBezTo>
                  <a:pt x="879442" y="1554962"/>
                  <a:pt x="879442" y="1554962"/>
                  <a:pt x="868013" y="1534510"/>
                </a:cubicBezTo>
                <a:cubicBezTo>
                  <a:pt x="866810" y="1533307"/>
                  <a:pt x="865607" y="1532706"/>
                  <a:pt x="864404" y="1532706"/>
                </a:cubicBezTo>
                <a:cubicBezTo>
                  <a:pt x="864404" y="1532706"/>
                  <a:pt x="864404" y="1532706"/>
                  <a:pt x="846959" y="1534510"/>
                </a:cubicBezTo>
                <a:cubicBezTo>
                  <a:pt x="845756" y="1534510"/>
                  <a:pt x="844553" y="1535713"/>
                  <a:pt x="843952" y="1536916"/>
                </a:cubicBezTo>
                <a:cubicBezTo>
                  <a:pt x="843952" y="1536916"/>
                  <a:pt x="843952" y="1536916"/>
                  <a:pt x="836132" y="1559173"/>
                </a:cubicBezTo>
                <a:cubicBezTo>
                  <a:pt x="836132" y="1560376"/>
                  <a:pt x="834327" y="1561579"/>
                  <a:pt x="833124" y="1561579"/>
                </a:cubicBezTo>
                <a:cubicBezTo>
                  <a:pt x="833124" y="1561579"/>
                  <a:pt x="833124" y="1561579"/>
                  <a:pt x="815078" y="1562181"/>
                </a:cubicBezTo>
                <a:cubicBezTo>
                  <a:pt x="813875" y="1562181"/>
                  <a:pt x="812070" y="1561579"/>
                  <a:pt x="812070" y="1560376"/>
                </a:cubicBezTo>
                <a:cubicBezTo>
                  <a:pt x="812070" y="1560376"/>
                  <a:pt x="812070" y="1560376"/>
                  <a:pt x="801844" y="1539322"/>
                </a:cubicBezTo>
                <a:cubicBezTo>
                  <a:pt x="801243" y="1538119"/>
                  <a:pt x="799438" y="1536916"/>
                  <a:pt x="798235" y="1536916"/>
                </a:cubicBezTo>
                <a:cubicBezTo>
                  <a:pt x="798235" y="1536916"/>
                  <a:pt x="798235" y="1536916"/>
                  <a:pt x="781392" y="1536916"/>
                </a:cubicBezTo>
                <a:cubicBezTo>
                  <a:pt x="779588" y="1536916"/>
                  <a:pt x="778385" y="1538119"/>
                  <a:pt x="777783" y="1539322"/>
                </a:cubicBezTo>
                <a:cubicBezTo>
                  <a:pt x="777783" y="1539322"/>
                  <a:pt x="777783" y="1539322"/>
                  <a:pt x="768158" y="1560978"/>
                </a:cubicBezTo>
                <a:cubicBezTo>
                  <a:pt x="767557" y="1562181"/>
                  <a:pt x="766354" y="1562782"/>
                  <a:pt x="765151" y="1562782"/>
                </a:cubicBezTo>
                <a:cubicBezTo>
                  <a:pt x="765151" y="1562782"/>
                  <a:pt x="765151" y="1562782"/>
                  <a:pt x="747105" y="1562181"/>
                </a:cubicBezTo>
                <a:cubicBezTo>
                  <a:pt x="745902" y="1562181"/>
                  <a:pt x="744097" y="1561579"/>
                  <a:pt x="743496" y="1559775"/>
                </a:cubicBezTo>
                <a:cubicBezTo>
                  <a:pt x="743496" y="1559775"/>
                  <a:pt x="743496" y="1559775"/>
                  <a:pt x="735676" y="1538119"/>
                </a:cubicBezTo>
                <a:cubicBezTo>
                  <a:pt x="735074" y="1536916"/>
                  <a:pt x="733871" y="1535713"/>
                  <a:pt x="732668" y="1535713"/>
                </a:cubicBezTo>
                <a:cubicBezTo>
                  <a:pt x="732668" y="1535713"/>
                  <a:pt x="732668" y="1535713"/>
                  <a:pt x="715224" y="1533909"/>
                </a:cubicBezTo>
                <a:cubicBezTo>
                  <a:pt x="714020" y="1533909"/>
                  <a:pt x="712216" y="1535112"/>
                  <a:pt x="711614" y="1536315"/>
                </a:cubicBezTo>
                <a:cubicBezTo>
                  <a:pt x="711614" y="1536315"/>
                  <a:pt x="711614" y="1536315"/>
                  <a:pt x="700185" y="1556767"/>
                </a:cubicBezTo>
                <a:cubicBezTo>
                  <a:pt x="699584" y="1557970"/>
                  <a:pt x="698381" y="1558571"/>
                  <a:pt x="697178" y="1558571"/>
                </a:cubicBezTo>
                <a:cubicBezTo>
                  <a:pt x="697178" y="1558571"/>
                  <a:pt x="697178" y="1558571"/>
                  <a:pt x="679132" y="1556165"/>
                </a:cubicBezTo>
                <a:cubicBezTo>
                  <a:pt x="677928" y="1556165"/>
                  <a:pt x="676725" y="1554962"/>
                  <a:pt x="676124" y="1553759"/>
                </a:cubicBezTo>
                <a:cubicBezTo>
                  <a:pt x="676124" y="1553759"/>
                  <a:pt x="676124" y="1553759"/>
                  <a:pt x="670109" y="1530901"/>
                </a:cubicBezTo>
                <a:cubicBezTo>
                  <a:pt x="669507" y="1529698"/>
                  <a:pt x="668304" y="1528495"/>
                  <a:pt x="667101" y="1528495"/>
                </a:cubicBezTo>
                <a:cubicBezTo>
                  <a:pt x="667101" y="1528495"/>
                  <a:pt x="667101" y="1528495"/>
                  <a:pt x="650258" y="1525487"/>
                </a:cubicBezTo>
                <a:cubicBezTo>
                  <a:pt x="648453" y="1525487"/>
                  <a:pt x="647250" y="1526089"/>
                  <a:pt x="646047" y="1527292"/>
                </a:cubicBezTo>
                <a:cubicBezTo>
                  <a:pt x="646047" y="1527292"/>
                  <a:pt x="646047" y="1527292"/>
                  <a:pt x="633415" y="1546541"/>
                </a:cubicBezTo>
                <a:cubicBezTo>
                  <a:pt x="632212" y="1547744"/>
                  <a:pt x="631009" y="1548345"/>
                  <a:pt x="629204" y="1548345"/>
                </a:cubicBezTo>
                <a:cubicBezTo>
                  <a:pt x="629204" y="1548345"/>
                  <a:pt x="629204" y="1548345"/>
                  <a:pt x="611760" y="1544736"/>
                </a:cubicBezTo>
                <a:cubicBezTo>
                  <a:pt x="610557" y="1544135"/>
                  <a:pt x="609354" y="1542932"/>
                  <a:pt x="609354" y="1541729"/>
                </a:cubicBezTo>
                <a:cubicBezTo>
                  <a:pt x="609354" y="1541729"/>
                  <a:pt x="609354" y="1541729"/>
                  <a:pt x="605143" y="1518269"/>
                </a:cubicBezTo>
                <a:cubicBezTo>
                  <a:pt x="604541" y="1517066"/>
                  <a:pt x="603338" y="1515863"/>
                  <a:pt x="602135" y="1515261"/>
                </a:cubicBezTo>
                <a:cubicBezTo>
                  <a:pt x="602135" y="1515261"/>
                  <a:pt x="602135" y="1515261"/>
                  <a:pt x="585894" y="1511050"/>
                </a:cubicBezTo>
                <a:cubicBezTo>
                  <a:pt x="584691" y="1511050"/>
                  <a:pt x="582886" y="1511652"/>
                  <a:pt x="581683" y="1512253"/>
                </a:cubicBezTo>
                <a:cubicBezTo>
                  <a:pt x="581683" y="1512253"/>
                  <a:pt x="581683" y="1512253"/>
                  <a:pt x="567246" y="1530901"/>
                </a:cubicBezTo>
                <a:cubicBezTo>
                  <a:pt x="566043" y="1532104"/>
                  <a:pt x="564239" y="1532706"/>
                  <a:pt x="563036" y="1532104"/>
                </a:cubicBezTo>
                <a:cubicBezTo>
                  <a:pt x="563036" y="1532104"/>
                  <a:pt x="563036" y="1532104"/>
                  <a:pt x="546193" y="1526690"/>
                </a:cubicBezTo>
                <a:cubicBezTo>
                  <a:pt x="544990" y="1526690"/>
                  <a:pt x="543786" y="1524886"/>
                  <a:pt x="543786" y="1523683"/>
                </a:cubicBezTo>
                <a:cubicBezTo>
                  <a:pt x="543786" y="1523683"/>
                  <a:pt x="543786" y="1523683"/>
                  <a:pt x="541380" y="1500223"/>
                </a:cubicBezTo>
                <a:cubicBezTo>
                  <a:pt x="541380" y="1499020"/>
                  <a:pt x="540177" y="1497817"/>
                  <a:pt x="538974" y="1497215"/>
                </a:cubicBezTo>
                <a:cubicBezTo>
                  <a:pt x="538974" y="1497215"/>
                  <a:pt x="538974" y="1497215"/>
                  <a:pt x="522733" y="1491200"/>
                </a:cubicBezTo>
                <a:cubicBezTo>
                  <a:pt x="521530" y="1491200"/>
                  <a:pt x="519725" y="1491200"/>
                  <a:pt x="519124" y="1492403"/>
                </a:cubicBezTo>
                <a:cubicBezTo>
                  <a:pt x="519124" y="1492403"/>
                  <a:pt x="519124" y="1492403"/>
                  <a:pt x="502882" y="1509246"/>
                </a:cubicBezTo>
                <a:cubicBezTo>
                  <a:pt x="501679" y="1510449"/>
                  <a:pt x="499875" y="1510449"/>
                  <a:pt x="498671" y="1510449"/>
                </a:cubicBezTo>
                <a:cubicBezTo>
                  <a:pt x="498671" y="1510449"/>
                  <a:pt x="498671" y="1510449"/>
                  <a:pt x="481829" y="1503230"/>
                </a:cubicBezTo>
                <a:cubicBezTo>
                  <a:pt x="480625" y="1503230"/>
                  <a:pt x="480024" y="1501426"/>
                  <a:pt x="480024" y="1500223"/>
                </a:cubicBezTo>
                <a:cubicBezTo>
                  <a:pt x="480024" y="1500223"/>
                  <a:pt x="480024" y="1500223"/>
                  <a:pt x="480024" y="1476763"/>
                </a:cubicBezTo>
                <a:cubicBezTo>
                  <a:pt x="480024" y="1475560"/>
                  <a:pt x="478821" y="1473755"/>
                  <a:pt x="477618" y="1473154"/>
                </a:cubicBezTo>
                <a:cubicBezTo>
                  <a:pt x="477618" y="1473154"/>
                  <a:pt x="477618" y="1473154"/>
                  <a:pt x="461978" y="1465935"/>
                </a:cubicBezTo>
                <a:cubicBezTo>
                  <a:pt x="460775" y="1465935"/>
                  <a:pt x="458970" y="1465935"/>
                  <a:pt x="457767" y="1466537"/>
                </a:cubicBezTo>
                <a:cubicBezTo>
                  <a:pt x="457767" y="1466537"/>
                  <a:pt x="457767" y="1466537"/>
                  <a:pt x="440323" y="1482177"/>
                </a:cubicBezTo>
                <a:cubicBezTo>
                  <a:pt x="439120" y="1483380"/>
                  <a:pt x="437315" y="1483380"/>
                  <a:pt x="436112" y="1482778"/>
                </a:cubicBezTo>
                <a:cubicBezTo>
                  <a:pt x="436112" y="1482778"/>
                  <a:pt x="436112" y="1482778"/>
                  <a:pt x="420472" y="1474357"/>
                </a:cubicBezTo>
                <a:cubicBezTo>
                  <a:pt x="419269" y="1473755"/>
                  <a:pt x="418066" y="1472552"/>
                  <a:pt x="418066" y="1471349"/>
                </a:cubicBezTo>
                <a:cubicBezTo>
                  <a:pt x="418066" y="1471349"/>
                  <a:pt x="418066" y="1471349"/>
                  <a:pt x="420472" y="1447889"/>
                </a:cubicBezTo>
                <a:cubicBezTo>
                  <a:pt x="420472" y="1446686"/>
                  <a:pt x="419871" y="1444882"/>
                  <a:pt x="418668" y="1444280"/>
                </a:cubicBezTo>
                <a:cubicBezTo>
                  <a:pt x="418668" y="1444280"/>
                  <a:pt x="418668" y="1444280"/>
                  <a:pt x="403629" y="1435859"/>
                </a:cubicBezTo>
                <a:cubicBezTo>
                  <a:pt x="402426" y="1435257"/>
                  <a:pt x="400622" y="1435257"/>
                  <a:pt x="399418" y="1435859"/>
                </a:cubicBezTo>
                <a:cubicBezTo>
                  <a:pt x="399418" y="1435859"/>
                  <a:pt x="399418" y="1435859"/>
                  <a:pt x="380169" y="1449694"/>
                </a:cubicBezTo>
                <a:cubicBezTo>
                  <a:pt x="379568" y="1450897"/>
                  <a:pt x="377763" y="1450897"/>
                  <a:pt x="376560" y="1450296"/>
                </a:cubicBezTo>
                <a:cubicBezTo>
                  <a:pt x="376560" y="1450296"/>
                  <a:pt x="376560" y="1450296"/>
                  <a:pt x="361522" y="1440671"/>
                </a:cubicBezTo>
                <a:cubicBezTo>
                  <a:pt x="360319" y="1440070"/>
                  <a:pt x="359116" y="1438265"/>
                  <a:pt x="359717" y="1437062"/>
                </a:cubicBezTo>
                <a:cubicBezTo>
                  <a:pt x="359717" y="1437062"/>
                  <a:pt x="359717" y="1437062"/>
                  <a:pt x="363928" y="1413602"/>
                </a:cubicBezTo>
                <a:cubicBezTo>
                  <a:pt x="363928" y="1412399"/>
                  <a:pt x="363326" y="1410594"/>
                  <a:pt x="362123" y="1409993"/>
                </a:cubicBezTo>
                <a:cubicBezTo>
                  <a:pt x="362123" y="1409993"/>
                  <a:pt x="362123" y="1409993"/>
                  <a:pt x="347687" y="1400368"/>
                </a:cubicBezTo>
                <a:cubicBezTo>
                  <a:pt x="347085" y="1399767"/>
                  <a:pt x="345280" y="1399767"/>
                  <a:pt x="344077" y="1400368"/>
                </a:cubicBezTo>
                <a:cubicBezTo>
                  <a:pt x="344077" y="1400368"/>
                  <a:pt x="344077" y="1400368"/>
                  <a:pt x="323625" y="1412399"/>
                </a:cubicBezTo>
                <a:cubicBezTo>
                  <a:pt x="322422" y="1413001"/>
                  <a:pt x="320618" y="1413001"/>
                  <a:pt x="320016" y="1412399"/>
                </a:cubicBezTo>
                <a:cubicBezTo>
                  <a:pt x="320016" y="1412399"/>
                  <a:pt x="320016" y="1412399"/>
                  <a:pt x="305579" y="1401571"/>
                </a:cubicBezTo>
                <a:cubicBezTo>
                  <a:pt x="304376" y="1400368"/>
                  <a:pt x="303775" y="1399165"/>
                  <a:pt x="304376" y="1397361"/>
                </a:cubicBezTo>
                <a:cubicBezTo>
                  <a:pt x="304376" y="1397361"/>
                  <a:pt x="304376" y="1397361"/>
                  <a:pt x="310392" y="1375104"/>
                </a:cubicBezTo>
                <a:cubicBezTo>
                  <a:pt x="310392" y="1373901"/>
                  <a:pt x="309790" y="1372096"/>
                  <a:pt x="309188" y="1370893"/>
                </a:cubicBezTo>
                <a:cubicBezTo>
                  <a:pt x="309188" y="1370893"/>
                  <a:pt x="309188" y="1370893"/>
                  <a:pt x="295955" y="1360066"/>
                </a:cubicBezTo>
                <a:cubicBezTo>
                  <a:pt x="294752" y="1359464"/>
                  <a:pt x="292947" y="1358863"/>
                  <a:pt x="291744" y="1359464"/>
                </a:cubicBezTo>
                <a:cubicBezTo>
                  <a:pt x="291744" y="1359464"/>
                  <a:pt x="291744" y="1359464"/>
                  <a:pt x="270690" y="1370292"/>
                </a:cubicBezTo>
                <a:cubicBezTo>
                  <a:pt x="269487" y="1370893"/>
                  <a:pt x="267683" y="1370292"/>
                  <a:pt x="266480" y="1369690"/>
                </a:cubicBezTo>
                <a:cubicBezTo>
                  <a:pt x="266480" y="1369690"/>
                  <a:pt x="266480" y="1369690"/>
                  <a:pt x="253246" y="1357660"/>
                </a:cubicBezTo>
                <a:cubicBezTo>
                  <a:pt x="252043" y="1356456"/>
                  <a:pt x="252043" y="1354652"/>
                  <a:pt x="252043" y="1353449"/>
                </a:cubicBezTo>
                <a:cubicBezTo>
                  <a:pt x="252043" y="1353449"/>
                  <a:pt x="252043" y="1353449"/>
                  <a:pt x="260464" y="1331794"/>
                </a:cubicBezTo>
                <a:cubicBezTo>
                  <a:pt x="260464" y="1330591"/>
                  <a:pt x="260464" y="1328786"/>
                  <a:pt x="259261" y="1327583"/>
                </a:cubicBezTo>
                <a:cubicBezTo>
                  <a:pt x="259261" y="1327583"/>
                  <a:pt x="259261" y="1327583"/>
                  <a:pt x="247231" y="1315552"/>
                </a:cubicBezTo>
                <a:cubicBezTo>
                  <a:pt x="246027" y="1314951"/>
                  <a:pt x="244223" y="1314349"/>
                  <a:pt x="243020" y="1314951"/>
                </a:cubicBezTo>
                <a:cubicBezTo>
                  <a:pt x="243020" y="1314951"/>
                  <a:pt x="243020" y="1314951"/>
                  <a:pt x="221365" y="1323372"/>
                </a:cubicBezTo>
                <a:cubicBezTo>
                  <a:pt x="220161" y="1323974"/>
                  <a:pt x="218357" y="1323372"/>
                  <a:pt x="217154" y="1322169"/>
                </a:cubicBezTo>
                <a:cubicBezTo>
                  <a:pt x="217154" y="1322169"/>
                  <a:pt x="217154" y="1322169"/>
                  <a:pt x="205123" y="1309537"/>
                </a:cubicBezTo>
                <a:cubicBezTo>
                  <a:pt x="203920" y="1308334"/>
                  <a:pt x="203920" y="1306529"/>
                  <a:pt x="204522" y="1305326"/>
                </a:cubicBezTo>
                <a:cubicBezTo>
                  <a:pt x="204522" y="1305326"/>
                  <a:pt x="204522" y="1305326"/>
                  <a:pt x="214146" y="1284273"/>
                </a:cubicBezTo>
                <a:cubicBezTo>
                  <a:pt x="214748" y="1283069"/>
                  <a:pt x="214748" y="1281265"/>
                  <a:pt x="213545" y="1280062"/>
                </a:cubicBezTo>
                <a:cubicBezTo>
                  <a:pt x="213545" y="1280062"/>
                  <a:pt x="213545" y="1280062"/>
                  <a:pt x="202717" y="1266828"/>
                </a:cubicBezTo>
                <a:cubicBezTo>
                  <a:pt x="201514" y="1266227"/>
                  <a:pt x="199709" y="1265625"/>
                  <a:pt x="198506" y="1265625"/>
                </a:cubicBezTo>
                <a:cubicBezTo>
                  <a:pt x="198506" y="1265625"/>
                  <a:pt x="198506" y="1265625"/>
                  <a:pt x="176250" y="1272242"/>
                </a:cubicBezTo>
                <a:cubicBezTo>
                  <a:pt x="175046" y="1272843"/>
                  <a:pt x="173242" y="1272242"/>
                  <a:pt x="172039" y="1271039"/>
                </a:cubicBezTo>
                <a:cubicBezTo>
                  <a:pt x="172039" y="1271039"/>
                  <a:pt x="172039" y="1271039"/>
                  <a:pt x="161211" y="1257204"/>
                </a:cubicBezTo>
                <a:cubicBezTo>
                  <a:pt x="160610" y="1256001"/>
                  <a:pt x="160008" y="1254196"/>
                  <a:pt x="161211" y="1252993"/>
                </a:cubicBezTo>
                <a:cubicBezTo>
                  <a:pt x="161211" y="1252993"/>
                  <a:pt x="161211" y="1252993"/>
                  <a:pt x="172640" y="1232541"/>
                </a:cubicBezTo>
                <a:cubicBezTo>
                  <a:pt x="173242" y="1231338"/>
                  <a:pt x="173242" y="1229533"/>
                  <a:pt x="172640" y="1228932"/>
                </a:cubicBezTo>
                <a:cubicBezTo>
                  <a:pt x="172640" y="1228932"/>
                  <a:pt x="172640" y="1228932"/>
                  <a:pt x="162414" y="1214495"/>
                </a:cubicBezTo>
                <a:cubicBezTo>
                  <a:pt x="161813" y="1213893"/>
                  <a:pt x="160008" y="1212690"/>
                  <a:pt x="158805" y="1213292"/>
                </a:cubicBezTo>
                <a:cubicBezTo>
                  <a:pt x="158805" y="1213292"/>
                  <a:pt x="158805" y="1213292"/>
                  <a:pt x="135345" y="1217502"/>
                </a:cubicBezTo>
                <a:cubicBezTo>
                  <a:pt x="134142" y="1218104"/>
                  <a:pt x="132939" y="1217502"/>
                  <a:pt x="131736" y="1216299"/>
                </a:cubicBezTo>
                <a:cubicBezTo>
                  <a:pt x="131736" y="1216299"/>
                  <a:pt x="131736" y="1216299"/>
                  <a:pt x="122112" y="1201261"/>
                </a:cubicBezTo>
                <a:cubicBezTo>
                  <a:pt x="121510" y="1200058"/>
                  <a:pt x="121510" y="1198253"/>
                  <a:pt x="122112" y="1197050"/>
                </a:cubicBezTo>
                <a:cubicBezTo>
                  <a:pt x="122112" y="1197050"/>
                  <a:pt x="122112" y="1197050"/>
                  <a:pt x="135947" y="1177801"/>
                </a:cubicBezTo>
                <a:cubicBezTo>
                  <a:pt x="136548" y="1176598"/>
                  <a:pt x="136548" y="1174794"/>
                  <a:pt x="135947" y="1173591"/>
                </a:cubicBezTo>
                <a:cubicBezTo>
                  <a:pt x="135947" y="1173591"/>
                  <a:pt x="135947" y="1173591"/>
                  <a:pt x="126924" y="1159154"/>
                </a:cubicBezTo>
                <a:cubicBezTo>
                  <a:pt x="126322" y="1157951"/>
                  <a:pt x="124518" y="1157349"/>
                  <a:pt x="123315" y="1157349"/>
                </a:cubicBezTo>
                <a:cubicBezTo>
                  <a:pt x="123315" y="1157349"/>
                  <a:pt x="123315" y="1157349"/>
                  <a:pt x="99855" y="1159755"/>
                </a:cubicBezTo>
                <a:cubicBezTo>
                  <a:pt x="98652" y="1159755"/>
                  <a:pt x="97449" y="1159154"/>
                  <a:pt x="96847" y="1157951"/>
                </a:cubicBezTo>
                <a:cubicBezTo>
                  <a:pt x="96847" y="1157951"/>
                  <a:pt x="96847" y="1157951"/>
                  <a:pt x="87824" y="1142311"/>
                </a:cubicBezTo>
                <a:cubicBezTo>
                  <a:pt x="87223" y="1141108"/>
                  <a:pt x="87824" y="1139303"/>
                  <a:pt x="88426" y="1138100"/>
                </a:cubicBezTo>
                <a:cubicBezTo>
                  <a:pt x="88426" y="1138100"/>
                  <a:pt x="88426" y="1138100"/>
                  <a:pt x="103464" y="1120054"/>
                </a:cubicBezTo>
                <a:cubicBezTo>
                  <a:pt x="104667" y="1118851"/>
                  <a:pt x="104667" y="1117046"/>
                  <a:pt x="104066" y="1115843"/>
                </a:cubicBezTo>
                <a:cubicBezTo>
                  <a:pt x="104066" y="1115843"/>
                  <a:pt x="104066" y="1115843"/>
                  <a:pt x="96847" y="1100805"/>
                </a:cubicBezTo>
                <a:cubicBezTo>
                  <a:pt x="96246" y="1099602"/>
                  <a:pt x="94441" y="1098399"/>
                  <a:pt x="93238" y="1098399"/>
                </a:cubicBezTo>
                <a:cubicBezTo>
                  <a:pt x="93238" y="1098399"/>
                  <a:pt x="93238" y="1098399"/>
                  <a:pt x="69778" y="1099000"/>
                </a:cubicBezTo>
                <a:cubicBezTo>
                  <a:pt x="68575" y="1099000"/>
                  <a:pt x="66770" y="1097797"/>
                  <a:pt x="66169" y="1096594"/>
                </a:cubicBezTo>
                <a:cubicBezTo>
                  <a:pt x="66169" y="1096594"/>
                  <a:pt x="66169" y="1096594"/>
                  <a:pt x="59552" y="1080353"/>
                </a:cubicBezTo>
                <a:cubicBezTo>
                  <a:pt x="58951" y="1079150"/>
                  <a:pt x="58951" y="1077345"/>
                  <a:pt x="60154" y="1076142"/>
                </a:cubicBezTo>
                <a:cubicBezTo>
                  <a:pt x="60154" y="1076142"/>
                  <a:pt x="60154" y="1076142"/>
                  <a:pt x="76395" y="1059901"/>
                </a:cubicBezTo>
                <a:cubicBezTo>
                  <a:pt x="77598" y="1058698"/>
                  <a:pt x="78200" y="1056893"/>
                  <a:pt x="77598" y="1055690"/>
                </a:cubicBezTo>
                <a:cubicBezTo>
                  <a:pt x="77598" y="1055690"/>
                  <a:pt x="77598" y="1055690"/>
                  <a:pt x="71583" y="1039449"/>
                </a:cubicBezTo>
                <a:cubicBezTo>
                  <a:pt x="70981" y="1038246"/>
                  <a:pt x="69778" y="1037644"/>
                  <a:pt x="67974" y="1037043"/>
                </a:cubicBezTo>
                <a:cubicBezTo>
                  <a:pt x="67974" y="1037043"/>
                  <a:pt x="67974" y="1037043"/>
                  <a:pt x="44514" y="1035839"/>
                </a:cubicBezTo>
                <a:cubicBezTo>
                  <a:pt x="43311" y="1035839"/>
                  <a:pt x="42108" y="1034636"/>
                  <a:pt x="41506" y="1033433"/>
                </a:cubicBezTo>
                <a:cubicBezTo>
                  <a:pt x="41506" y="1033433"/>
                  <a:pt x="41506" y="1033433"/>
                  <a:pt x="36092" y="1015989"/>
                </a:cubicBezTo>
                <a:cubicBezTo>
                  <a:pt x="35491" y="1014786"/>
                  <a:pt x="36092" y="1012981"/>
                  <a:pt x="37295" y="1012380"/>
                </a:cubicBezTo>
                <a:cubicBezTo>
                  <a:pt x="37295" y="1012380"/>
                  <a:pt x="37295" y="1012380"/>
                  <a:pt x="55341" y="997341"/>
                </a:cubicBezTo>
                <a:cubicBezTo>
                  <a:pt x="55943" y="996138"/>
                  <a:pt x="56544" y="994935"/>
                  <a:pt x="56544" y="993131"/>
                </a:cubicBezTo>
                <a:cubicBezTo>
                  <a:pt x="56544" y="993131"/>
                  <a:pt x="56544" y="993131"/>
                  <a:pt x="51732" y="976889"/>
                </a:cubicBezTo>
                <a:cubicBezTo>
                  <a:pt x="51131" y="975686"/>
                  <a:pt x="49928" y="974483"/>
                  <a:pt x="48724" y="974483"/>
                </a:cubicBezTo>
                <a:cubicBezTo>
                  <a:pt x="48724" y="974483"/>
                  <a:pt x="48724" y="974483"/>
                  <a:pt x="25265" y="970272"/>
                </a:cubicBezTo>
                <a:cubicBezTo>
                  <a:pt x="24062" y="970272"/>
                  <a:pt x="22859" y="969069"/>
                  <a:pt x="22257" y="967866"/>
                </a:cubicBezTo>
                <a:cubicBezTo>
                  <a:pt x="22257" y="967866"/>
                  <a:pt x="22257" y="967866"/>
                  <a:pt x="18648" y="950422"/>
                </a:cubicBezTo>
                <a:cubicBezTo>
                  <a:pt x="18046" y="949219"/>
                  <a:pt x="18648" y="947414"/>
                  <a:pt x="19851" y="946813"/>
                </a:cubicBezTo>
                <a:cubicBezTo>
                  <a:pt x="19851" y="946813"/>
                  <a:pt x="19851" y="946813"/>
                  <a:pt x="39100" y="932977"/>
                </a:cubicBezTo>
                <a:cubicBezTo>
                  <a:pt x="40303" y="932376"/>
                  <a:pt x="40905" y="930571"/>
                  <a:pt x="40905" y="929368"/>
                </a:cubicBezTo>
                <a:cubicBezTo>
                  <a:pt x="40905" y="929368"/>
                  <a:pt x="40905" y="929368"/>
                  <a:pt x="37295" y="912525"/>
                </a:cubicBezTo>
                <a:cubicBezTo>
                  <a:pt x="37295" y="911322"/>
                  <a:pt x="36092" y="910119"/>
                  <a:pt x="34889" y="909518"/>
                </a:cubicBezTo>
                <a:cubicBezTo>
                  <a:pt x="34889" y="909518"/>
                  <a:pt x="34889" y="909518"/>
                  <a:pt x="12031" y="904104"/>
                </a:cubicBezTo>
                <a:cubicBezTo>
                  <a:pt x="10828" y="903502"/>
                  <a:pt x="9625" y="902299"/>
                  <a:pt x="9023" y="901096"/>
                </a:cubicBezTo>
                <a:cubicBezTo>
                  <a:pt x="9023" y="901096"/>
                  <a:pt x="9023" y="901096"/>
                  <a:pt x="6617" y="883050"/>
                </a:cubicBezTo>
                <a:cubicBezTo>
                  <a:pt x="6617" y="881847"/>
                  <a:pt x="7219" y="880043"/>
                  <a:pt x="8422" y="879441"/>
                </a:cubicBezTo>
                <a:cubicBezTo>
                  <a:pt x="8422" y="879441"/>
                  <a:pt x="8422" y="879441"/>
                  <a:pt x="28874" y="868012"/>
                </a:cubicBezTo>
                <a:cubicBezTo>
                  <a:pt x="30077" y="867410"/>
                  <a:pt x="30678" y="865606"/>
                  <a:pt x="30678" y="864403"/>
                </a:cubicBezTo>
                <a:cubicBezTo>
                  <a:pt x="30678" y="864403"/>
                  <a:pt x="30678" y="864403"/>
                  <a:pt x="28874" y="846958"/>
                </a:cubicBezTo>
                <a:cubicBezTo>
                  <a:pt x="28874" y="845755"/>
                  <a:pt x="27671" y="844552"/>
                  <a:pt x="26468" y="843951"/>
                </a:cubicBezTo>
                <a:cubicBezTo>
                  <a:pt x="26468" y="843951"/>
                  <a:pt x="26468" y="843951"/>
                  <a:pt x="4211" y="836131"/>
                </a:cubicBezTo>
                <a:cubicBezTo>
                  <a:pt x="3008" y="836131"/>
                  <a:pt x="1805" y="834326"/>
                  <a:pt x="1805" y="833123"/>
                </a:cubicBezTo>
                <a:cubicBezTo>
                  <a:pt x="1805" y="833123"/>
                  <a:pt x="1805" y="833123"/>
                  <a:pt x="602" y="815077"/>
                </a:cubicBezTo>
                <a:cubicBezTo>
                  <a:pt x="602" y="813874"/>
                  <a:pt x="1805" y="812671"/>
                  <a:pt x="3008" y="812069"/>
                </a:cubicBezTo>
                <a:cubicBezTo>
                  <a:pt x="3008" y="812069"/>
                  <a:pt x="3008" y="812069"/>
                  <a:pt x="24062" y="801843"/>
                </a:cubicBezTo>
                <a:cubicBezTo>
                  <a:pt x="25265" y="801242"/>
                  <a:pt x="26468" y="800039"/>
                  <a:pt x="26468" y="798234"/>
                </a:cubicBezTo>
                <a:cubicBezTo>
                  <a:pt x="26468" y="798234"/>
                  <a:pt x="26468" y="798234"/>
                  <a:pt x="25866" y="781391"/>
                </a:cubicBezTo>
                <a:cubicBezTo>
                  <a:pt x="25866" y="780188"/>
                  <a:pt x="25265" y="778383"/>
                  <a:pt x="24062" y="777782"/>
                </a:cubicBezTo>
                <a:cubicBezTo>
                  <a:pt x="24062" y="777782"/>
                  <a:pt x="24062" y="777782"/>
                  <a:pt x="2406" y="768157"/>
                </a:cubicBezTo>
                <a:cubicBezTo>
                  <a:pt x="1203" y="768157"/>
                  <a:pt x="0" y="766353"/>
                  <a:pt x="0" y="765150"/>
                </a:cubicBezTo>
                <a:cubicBezTo>
                  <a:pt x="0" y="765150"/>
                  <a:pt x="0" y="765150"/>
                  <a:pt x="602" y="747104"/>
                </a:cubicBezTo>
                <a:cubicBezTo>
                  <a:pt x="602" y="745901"/>
                  <a:pt x="1805" y="744096"/>
                  <a:pt x="3008" y="744096"/>
                </a:cubicBezTo>
                <a:cubicBezTo>
                  <a:pt x="3008" y="744096"/>
                  <a:pt x="3008" y="744096"/>
                  <a:pt x="25265" y="735675"/>
                </a:cubicBezTo>
                <a:cubicBezTo>
                  <a:pt x="26468" y="735675"/>
                  <a:pt x="27671" y="733870"/>
                  <a:pt x="27671" y="732667"/>
                </a:cubicBezTo>
                <a:cubicBezTo>
                  <a:pt x="27671" y="732667"/>
                  <a:pt x="27671" y="732667"/>
                  <a:pt x="28874" y="715223"/>
                </a:cubicBezTo>
                <a:cubicBezTo>
                  <a:pt x="28874" y="714019"/>
                  <a:pt x="28272" y="712816"/>
                  <a:pt x="27069" y="712215"/>
                </a:cubicBezTo>
                <a:cubicBezTo>
                  <a:pt x="27069" y="712215"/>
                  <a:pt x="27069" y="712215"/>
                  <a:pt x="6617" y="700786"/>
                </a:cubicBezTo>
                <a:cubicBezTo>
                  <a:pt x="5414" y="700184"/>
                  <a:pt x="4211" y="698380"/>
                  <a:pt x="4813" y="697177"/>
                </a:cubicBezTo>
                <a:cubicBezTo>
                  <a:pt x="4813" y="697177"/>
                  <a:pt x="4813" y="697177"/>
                  <a:pt x="6617" y="679131"/>
                </a:cubicBezTo>
                <a:cubicBezTo>
                  <a:pt x="6617" y="677928"/>
                  <a:pt x="7820" y="676724"/>
                  <a:pt x="9625" y="676123"/>
                </a:cubicBezTo>
                <a:cubicBezTo>
                  <a:pt x="9625" y="676123"/>
                  <a:pt x="9625" y="676123"/>
                  <a:pt x="31882" y="670108"/>
                </a:cubicBezTo>
                <a:cubicBezTo>
                  <a:pt x="33085" y="669506"/>
                  <a:pt x="34288" y="668303"/>
                  <a:pt x="34889" y="667100"/>
                </a:cubicBezTo>
                <a:cubicBezTo>
                  <a:pt x="34889" y="667100"/>
                  <a:pt x="34889" y="667100"/>
                  <a:pt x="37295" y="650257"/>
                </a:cubicBezTo>
                <a:cubicBezTo>
                  <a:pt x="37897" y="649054"/>
                  <a:pt x="37295" y="647249"/>
                  <a:pt x="36092" y="646648"/>
                </a:cubicBezTo>
                <a:cubicBezTo>
                  <a:pt x="36092" y="646648"/>
                  <a:pt x="36092" y="646648"/>
                  <a:pt x="16242" y="633414"/>
                </a:cubicBezTo>
                <a:cubicBezTo>
                  <a:pt x="15039" y="632813"/>
                  <a:pt x="14437" y="631008"/>
                  <a:pt x="15039" y="629805"/>
                </a:cubicBezTo>
                <a:cubicBezTo>
                  <a:pt x="15039" y="629805"/>
                  <a:pt x="15039" y="629805"/>
                  <a:pt x="18648" y="612360"/>
                </a:cubicBezTo>
                <a:cubicBezTo>
                  <a:pt x="18648" y="610556"/>
                  <a:pt x="19851" y="609353"/>
                  <a:pt x="21655" y="609353"/>
                </a:cubicBezTo>
                <a:cubicBezTo>
                  <a:pt x="21655" y="609353"/>
                  <a:pt x="21655" y="609353"/>
                  <a:pt x="44514" y="605142"/>
                </a:cubicBezTo>
                <a:cubicBezTo>
                  <a:pt x="45717" y="605142"/>
                  <a:pt x="47521" y="603939"/>
                  <a:pt x="47521" y="602736"/>
                </a:cubicBezTo>
                <a:cubicBezTo>
                  <a:pt x="47521" y="602736"/>
                  <a:pt x="47521" y="602736"/>
                  <a:pt x="51732" y="585893"/>
                </a:cubicBezTo>
                <a:cubicBezTo>
                  <a:pt x="52334" y="584690"/>
                  <a:pt x="51732" y="582885"/>
                  <a:pt x="50529" y="581682"/>
                </a:cubicBezTo>
                <a:cubicBezTo>
                  <a:pt x="50529" y="581682"/>
                  <a:pt x="50529" y="581682"/>
                  <a:pt x="32483" y="567246"/>
                </a:cubicBezTo>
                <a:cubicBezTo>
                  <a:pt x="31280" y="566644"/>
                  <a:pt x="30678" y="564839"/>
                  <a:pt x="31280" y="563636"/>
                </a:cubicBezTo>
                <a:cubicBezTo>
                  <a:pt x="31280" y="563636"/>
                  <a:pt x="31280" y="563636"/>
                  <a:pt x="36092" y="546192"/>
                </a:cubicBezTo>
                <a:cubicBezTo>
                  <a:pt x="36694" y="544989"/>
                  <a:pt x="37897" y="543786"/>
                  <a:pt x="39100" y="543786"/>
                </a:cubicBezTo>
                <a:cubicBezTo>
                  <a:pt x="39100" y="543786"/>
                  <a:pt x="39100" y="543786"/>
                  <a:pt x="62560" y="541380"/>
                </a:cubicBezTo>
                <a:cubicBezTo>
                  <a:pt x="64364" y="541380"/>
                  <a:pt x="65567" y="540177"/>
                  <a:pt x="66169" y="538973"/>
                </a:cubicBezTo>
                <a:cubicBezTo>
                  <a:pt x="66169" y="538973"/>
                  <a:pt x="66169" y="538973"/>
                  <a:pt x="71583" y="522732"/>
                </a:cubicBezTo>
                <a:cubicBezTo>
                  <a:pt x="72184" y="521529"/>
                  <a:pt x="71583" y="519724"/>
                  <a:pt x="70981" y="519123"/>
                </a:cubicBezTo>
                <a:cubicBezTo>
                  <a:pt x="70981" y="519123"/>
                  <a:pt x="70981" y="519123"/>
                  <a:pt x="53537" y="502881"/>
                </a:cubicBezTo>
                <a:cubicBezTo>
                  <a:pt x="52935" y="501678"/>
                  <a:pt x="52334" y="499874"/>
                  <a:pt x="52935" y="498671"/>
                </a:cubicBezTo>
                <a:cubicBezTo>
                  <a:pt x="52935" y="498671"/>
                  <a:pt x="52935" y="498671"/>
                  <a:pt x="59552" y="482429"/>
                </a:cubicBezTo>
                <a:cubicBezTo>
                  <a:pt x="60154" y="481226"/>
                  <a:pt x="61357" y="480023"/>
                  <a:pt x="63161" y="480023"/>
                </a:cubicBezTo>
                <a:cubicBezTo>
                  <a:pt x="63161" y="480023"/>
                  <a:pt x="63161" y="480023"/>
                  <a:pt x="86621" y="480023"/>
                </a:cubicBezTo>
                <a:cubicBezTo>
                  <a:pt x="87824" y="480023"/>
                  <a:pt x="89027" y="478820"/>
                  <a:pt x="89629" y="477617"/>
                </a:cubicBezTo>
                <a:cubicBezTo>
                  <a:pt x="89629" y="477617"/>
                  <a:pt x="89629" y="477617"/>
                  <a:pt x="96847" y="461977"/>
                </a:cubicBezTo>
                <a:cubicBezTo>
                  <a:pt x="97449" y="460774"/>
                  <a:pt x="97449" y="458970"/>
                  <a:pt x="96246" y="458368"/>
                </a:cubicBezTo>
                <a:cubicBezTo>
                  <a:pt x="96246" y="458368"/>
                  <a:pt x="96246" y="458368"/>
                  <a:pt x="80606" y="440322"/>
                </a:cubicBezTo>
                <a:cubicBezTo>
                  <a:pt x="80004" y="439119"/>
                  <a:pt x="80004" y="437314"/>
                  <a:pt x="80606" y="436111"/>
                </a:cubicBezTo>
                <a:cubicBezTo>
                  <a:pt x="80606" y="436111"/>
                  <a:pt x="80606" y="436111"/>
                  <a:pt x="88426" y="420472"/>
                </a:cubicBezTo>
                <a:cubicBezTo>
                  <a:pt x="89027" y="419268"/>
                  <a:pt x="90832" y="418065"/>
                  <a:pt x="92035" y="418667"/>
                </a:cubicBezTo>
                <a:cubicBezTo>
                  <a:pt x="92035" y="418667"/>
                  <a:pt x="92035" y="418667"/>
                  <a:pt x="115495" y="420472"/>
                </a:cubicBezTo>
                <a:cubicBezTo>
                  <a:pt x="116698" y="420472"/>
                  <a:pt x="118502" y="419870"/>
                  <a:pt x="119104" y="418667"/>
                </a:cubicBezTo>
                <a:cubicBezTo>
                  <a:pt x="119104" y="418667"/>
                  <a:pt x="119104" y="418667"/>
                  <a:pt x="127525" y="403629"/>
                </a:cubicBezTo>
                <a:cubicBezTo>
                  <a:pt x="128127" y="402426"/>
                  <a:pt x="128127" y="400621"/>
                  <a:pt x="126924" y="399418"/>
                </a:cubicBezTo>
                <a:cubicBezTo>
                  <a:pt x="126924" y="399418"/>
                  <a:pt x="126924" y="399418"/>
                  <a:pt x="113089" y="380770"/>
                </a:cubicBezTo>
                <a:cubicBezTo>
                  <a:pt x="112487" y="379567"/>
                  <a:pt x="112487" y="377763"/>
                  <a:pt x="113089" y="376560"/>
                </a:cubicBezTo>
                <a:cubicBezTo>
                  <a:pt x="113089" y="376560"/>
                  <a:pt x="113089" y="376560"/>
                  <a:pt x="122713" y="361521"/>
                </a:cubicBezTo>
                <a:cubicBezTo>
                  <a:pt x="123315" y="360318"/>
                  <a:pt x="125119" y="359717"/>
                  <a:pt x="126322" y="359717"/>
                </a:cubicBezTo>
                <a:cubicBezTo>
                  <a:pt x="126322" y="359717"/>
                  <a:pt x="126322" y="359717"/>
                  <a:pt x="149181" y="363927"/>
                </a:cubicBezTo>
                <a:cubicBezTo>
                  <a:pt x="150985" y="363927"/>
                  <a:pt x="152188" y="363326"/>
                  <a:pt x="153391" y="362123"/>
                </a:cubicBezTo>
                <a:cubicBezTo>
                  <a:pt x="153391" y="362123"/>
                  <a:pt x="153391" y="362123"/>
                  <a:pt x="163016" y="348288"/>
                </a:cubicBezTo>
                <a:cubicBezTo>
                  <a:pt x="163617" y="347085"/>
                  <a:pt x="163617" y="345280"/>
                  <a:pt x="163016" y="344077"/>
                </a:cubicBezTo>
                <a:cubicBezTo>
                  <a:pt x="163016" y="344077"/>
                  <a:pt x="163016" y="344077"/>
                  <a:pt x="150985" y="323625"/>
                </a:cubicBezTo>
                <a:cubicBezTo>
                  <a:pt x="149782" y="323023"/>
                  <a:pt x="150384" y="321219"/>
                  <a:pt x="150985" y="320016"/>
                </a:cubicBezTo>
                <a:cubicBezTo>
                  <a:pt x="150985" y="320016"/>
                  <a:pt x="150985" y="320016"/>
                  <a:pt x="161813" y="305579"/>
                </a:cubicBezTo>
                <a:cubicBezTo>
                  <a:pt x="162414" y="304376"/>
                  <a:pt x="164219" y="303774"/>
                  <a:pt x="165422" y="304376"/>
                </a:cubicBezTo>
                <a:cubicBezTo>
                  <a:pt x="165422" y="304376"/>
                  <a:pt x="165422" y="304376"/>
                  <a:pt x="188280" y="310391"/>
                </a:cubicBezTo>
                <a:cubicBezTo>
                  <a:pt x="189483" y="310391"/>
                  <a:pt x="191288" y="310391"/>
                  <a:pt x="191889" y="309188"/>
                </a:cubicBezTo>
                <a:cubicBezTo>
                  <a:pt x="191889" y="309188"/>
                  <a:pt x="191889" y="309188"/>
                  <a:pt x="202717" y="295954"/>
                </a:cubicBezTo>
                <a:cubicBezTo>
                  <a:pt x="203920" y="294751"/>
                  <a:pt x="203920" y="292947"/>
                  <a:pt x="203319" y="291744"/>
                </a:cubicBezTo>
                <a:cubicBezTo>
                  <a:pt x="203319" y="291744"/>
                  <a:pt x="203319" y="291744"/>
                  <a:pt x="193092" y="270690"/>
                </a:cubicBezTo>
                <a:cubicBezTo>
                  <a:pt x="192491" y="269487"/>
                  <a:pt x="192491" y="267682"/>
                  <a:pt x="193694" y="266479"/>
                </a:cubicBezTo>
                <a:cubicBezTo>
                  <a:pt x="193694" y="266479"/>
                  <a:pt x="193694" y="266479"/>
                  <a:pt x="205725" y="253245"/>
                </a:cubicBezTo>
                <a:cubicBezTo>
                  <a:pt x="206326" y="252644"/>
                  <a:pt x="208131" y="252042"/>
                  <a:pt x="209334" y="252644"/>
                </a:cubicBezTo>
                <a:cubicBezTo>
                  <a:pt x="209334" y="252644"/>
                  <a:pt x="209334" y="252644"/>
                  <a:pt x="231591" y="260464"/>
                </a:cubicBezTo>
                <a:cubicBezTo>
                  <a:pt x="232794" y="261065"/>
                  <a:pt x="234598" y="260464"/>
                  <a:pt x="235801" y="259261"/>
                </a:cubicBezTo>
                <a:cubicBezTo>
                  <a:pt x="235801" y="259261"/>
                  <a:pt x="235801" y="259261"/>
                  <a:pt x="247231" y="247230"/>
                </a:cubicBezTo>
                <a:cubicBezTo>
                  <a:pt x="248434" y="246027"/>
                  <a:pt x="249035" y="244222"/>
                  <a:pt x="248434" y="243019"/>
                </a:cubicBezTo>
                <a:cubicBezTo>
                  <a:pt x="248434" y="243019"/>
                  <a:pt x="248434" y="243019"/>
                  <a:pt x="240012" y="221364"/>
                </a:cubicBezTo>
                <a:cubicBezTo>
                  <a:pt x="239411" y="220161"/>
                  <a:pt x="240012" y="218357"/>
                  <a:pt x="240614" y="217153"/>
                </a:cubicBezTo>
                <a:cubicBezTo>
                  <a:pt x="240614" y="217153"/>
                  <a:pt x="240614" y="217153"/>
                  <a:pt x="253847" y="205123"/>
                </a:cubicBezTo>
                <a:cubicBezTo>
                  <a:pt x="255050" y="204521"/>
                  <a:pt x="256254" y="203920"/>
                  <a:pt x="257457" y="204521"/>
                </a:cubicBezTo>
                <a:cubicBezTo>
                  <a:pt x="257457" y="204521"/>
                  <a:pt x="257457" y="204521"/>
                  <a:pt x="279112" y="214747"/>
                </a:cubicBezTo>
                <a:cubicBezTo>
                  <a:pt x="280315" y="214747"/>
                  <a:pt x="282119" y="214747"/>
                  <a:pt x="283323" y="214146"/>
                </a:cubicBezTo>
                <a:cubicBezTo>
                  <a:pt x="283323" y="214146"/>
                  <a:pt x="283323" y="214146"/>
                  <a:pt x="295955" y="202717"/>
                </a:cubicBezTo>
                <a:cubicBezTo>
                  <a:pt x="297158" y="202115"/>
                  <a:pt x="297759" y="200311"/>
                  <a:pt x="297158" y="199107"/>
                </a:cubicBezTo>
                <a:cubicBezTo>
                  <a:pt x="297158" y="199107"/>
                  <a:pt x="297158" y="199107"/>
                  <a:pt x="290541" y="176249"/>
                </a:cubicBezTo>
                <a:cubicBezTo>
                  <a:pt x="290541" y="175046"/>
                  <a:pt x="291142" y="173242"/>
                  <a:pt x="291744" y="172640"/>
                </a:cubicBezTo>
                <a:cubicBezTo>
                  <a:pt x="291744" y="172640"/>
                  <a:pt x="291744" y="172640"/>
                  <a:pt x="306181" y="161211"/>
                </a:cubicBezTo>
                <a:cubicBezTo>
                  <a:pt x="307384" y="160609"/>
                  <a:pt x="308587" y="160609"/>
                  <a:pt x="309790" y="161211"/>
                </a:cubicBezTo>
                <a:cubicBezTo>
                  <a:pt x="309790" y="161211"/>
                  <a:pt x="309790" y="161211"/>
                  <a:pt x="330242" y="172640"/>
                </a:cubicBezTo>
                <a:cubicBezTo>
                  <a:pt x="331445" y="173242"/>
                  <a:pt x="333250" y="173242"/>
                  <a:pt x="334453" y="172640"/>
                </a:cubicBezTo>
                <a:cubicBezTo>
                  <a:pt x="334453" y="172640"/>
                  <a:pt x="334453" y="172640"/>
                  <a:pt x="348288" y="162414"/>
                </a:cubicBezTo>
                <a:cubicBezTo>
                  <a:pt x="349491" y="161812"/>
                  <a:pt x="350093" y="160008"/>
                  <a:pt x="350093" y="158805"/>
                </a:cubicBezTo>
                <a:cubicBezTo>
                  <a:pt x="350093" y="158805"/>
                  <a:pt x="350093" y="158805"/>
                  <a:pt x="345280" y="135947"/>
                </a:cubicBezTo>
                <a:cubicBezTo>
                  <a:pt x="345280" y="134743"/>
                  <a:pt x="345882" y="132939"/>
                  <a:pt x="347085" y="132337"/>
                </a:cubicBezTo>
                <a:cubicBezTo>
                  <a:pt x="347085" y="132337"/>
                  <a:pt x="347085" y="132337"/>
                  <a:pt x="362123" y="122111"/>
                </a:cubicBezTo>
                <a:cubicBezTo>
                  <a:pt x="362725" y="121510"/>
                  <a:pt x="364530" y="121510"/>
                  <a:pt x="365733" y="122111"/>
                </a:cubicBezTo>
                <a:cubicBezTo>
                  <a:pt x="365733" y="122111"/>
                  <a:pt x="365733" y="122111"/>
                  <a:pt x="384982" y="135947"/>
                </a:cubicBezTo>
                <a:cubicBezTo>
                  <a:pt x="386185" y="136548"/>
                  <a:pt x="387989" y="136548"/>
                  <a:pt x="389192" y="135947"/>
                </a:cubicBezTo>
                <a:cubicBezTo>
                  <a:pt x="389192" y="135947"/>
                  <a:pt x="389192" y="135947"/>
                  <a:pt x="404231" y="127525"/>
                </a:cubicBezTo>
                <a:cubicBezTo>
                  <a:pt x="405434" y="126322"/>
                  <a:pt x="406035" y="125119"/>
                  <a:pt x="406035" y="123916"/>
                </a:cubicBezTo>
                <a:cubicBezTo>
                  <a:pt x="406035" y="123916"/>
                  <a:pt x="406035" y="123916"/>
                  <a:pt x="403028" y="100456"/>
                </a:cubicBezTo>
                <a:cubicBezTo>
                  <a:pt x="403028" y="98651"/>
                  <a:pt x="404231" y="97448"/>
                  <a:pt x="405434" y="96847"/>
                </a:cubicBezTo>
                <a:cubicBezTo>
                  <a:pt x="405434" y="96847"/>
                  <a:pt x="405434" y="96847"/>
                  <a:pt x="421074" y="88425"/>
                </a:cubicBezTo>
                <a:cubicBezTo>
                  <a:pt x="422277" y="87824"/>
                  <a:pt x="424081" y="87824"/>
                  <a:pt x="424683" y="88425"/>
                </a:cubicBezTo>
                <a:cubicBezTo>
                  <a:pt x="424683" y="88425"/>
                  <a:pt x="424683" y="88425"/>
                  <a:pt x="442729" y="103464"/>
                </a:cubicBezTo>
                <a:cubicBezTo>
                  <a:pt x="443932" y="104667"/>
                  <a:pt x="445737" y="104667"/>
                  <a:pt x="446940" y="104065"/>
                </a:cubicBezTo>
                <a:cubicBezTo>
                  <a:pt x="446940" y="104065"/>
                  <a:pt x="446940" y="104065"/>
                  <a:pt x="462579" y="96847"/>
                </a:cubicBezTo>
                <a:cubicBezTo>
                  <a:pt x="463783" y="96245"/>
                  <a:pt x="464384" y="94441"/>
                  <a:pt x="464384" y="93238"/>
                </a:cubicBezTo>
                <a:cubicBezTo>
                  <a:pt x="464384" y="93238"/>
                  <a:pt x="464384" y="93238"/>
                  <a:pt x="464384" y="69778"/>
                </a:cubicBezTo>
                <a:cubicBezTo>
                  <a:pt x="464384" y="68575"/>
                  <a:pt x="464986" y="66770"/>
                  <a:pt x="466189" y="66770"/>
                </a:cubicBezTo>
                <a:cubicBezTo>
                  <a:pt x="466189" y="66770"/>
                  <a:pt x="466189" y="66770"/>
                  <a:pt x="483032" y="59552"/>
                </a:cubicBezTo>
                <a:cubicBezTo>
                  <a:pt x="484235" y="58950"/>
                  <a:pt x="486039" y="59552"/>
                  <a:pt x="486641" y="60153"/>
                </a:cubicBezTo>
                <a:cubicBezTo>
                  <a:pt x="486641" y="60153"/>
                  <a:pt x="486641" y="60153"/>
                  <a:pt x="503484" y="76996"/>
                </a:cubicBezTo>
                <a:cubicBezTo>
                  <a:pt x="504085" y="77598"/>
                  <a:pt x="505890" y="78199"/>
                  <a:pt x="507093" y="77598"/>
                </a:cubicBezTo>
                <a:cubicBezTo>
                  <a:pt x="507093" y="77598"/>
                  <a:pt x="507093" y="77598"/>
                  <a:pt x="523334" y="71582"/>
                </a:cubicBezTo>
                <a:cubicBezTo>
                  <a:pt x="524537" y="70981"/>
                  <a:pt x="525740" y="69778"/>
                  <a:pt x="525740" y="68575"/>
                </a:cubicBezTo>
                <a:cubicBezTo>
                  <a:pt x="525740" y="68575"/>
                  <a:pt x="525740" y="68575"/>
                  <a:pt x="527545" y="45115"/>
                </a:cubicBezTo>
                <a:cubicBezTo>
                  <a:pt x="527545" y="43311"/>
                  <a:pt x="528748" y="42107"/>
                  <a:pt x="529951" y="41506"/>
                </a:cubicBezTo>
                <a:cubicBezTo>
                  <a:pt x="529951" y="41506"/>
                  <a:pt x="529951" y="41506"/>
                  <a:pt x="546794" y="36092"/>
                </a:cubicBezTo>
                <a:cubicBezTo>
                  <a:pt x="547997" y="35490"/>
                  <a:pt x="549802" y="36092"/>
                  <a:pt x="550403" y="37295"/>
                </a:cubicBezTo>
                <a:cubicBezTo>
                  <a:pt x="550403" y="37295"/>
                  <a:pt x="550403" y="37295"/>
                  <a:pt x="566043" y="55341"/>
                </a:cubicBezTo>
                <a:cubicBezTo>
                  <a:pt x="566645" y="56544"/>
                  <a:pt x="568449" y="56544"/>
                  <a:pt x="569652" y="56544"/>
                </a:cubicBezTo>
                <a:cubicBezTo>
                  <a:pt x="569652" y="56544"/>
                  <a:pt x="569652" y="56544"/>
                  <a:pt x="586495" y="51732"/>
                </a:cubicBezTo>
                <a:cubicBezTo>
                  <a:pt x="587698" y="51732"/>
                  <a:pt x="588902" y="49927"/>
                  <a:pt x="588902" y="48724"/>
                </a:cubicBezTo>
                <a:cubicBezTo>
                  <a:pt x="588902" y="48724"/>
                  <a:pt x="588902" y="48724"/>
                  <a:pt x="592511" y="25264"/>
                </a:cubicBezTo>
                <a:cubicBezTo>
                  <a:pt x="592511" y="24061"/>
                  <a:pt x="593714" y="22858"/>
                  <a:pt x="595518" y="22858"/>
                </a:cubicBezTo>
                <a:cubicBezTo>
                  <a:pt x="595518" y="22858"/>
                  <a:pt x="595518" y="22858"/>
                  <a:pt x="612963" y="18648"/>
                </a:cubicBezTo>
                <a:cubicBezTo>
                  <a:pt x="614166" y="18046"/>
                  <a:pt x="615971" y="18648"/>
                  <a:pt x="616572" y="19851"/>
                </a:cubicBezTo>
                <a:cubicBezTo>
                  <a:pt x="616572" y="19851"/>
                  <a:pt x="616572" y="19851"/>
                  <a:pt x="629806" y="39100"/>
                </a:cubicBezTo>
                <a:cubicBezTo>
                  <a:pt x="631009" y="40303"/>
                  <a:pt x="632212" y="40904"/>
                  <a:pt x="634017" y="40904"/>
                </a:cubicBezTo>
                <a:cubicBezTo>
                  <a:pt x="634017" y="40904"/>
                  <a:pt x="634017" y="40904"/>
                  <a:pt x="650859" y="37295"/>
                </a:cubicBezTo>
                <a:cubicBezTo>
                  <a:pt x="652063" y="37295"/>
                  <a:pt x="653266" y="36092"/>
                  <a:pt x="653266" y="34889"/>
                </a:cubicBezTo>
                <a:cubicBezTo>
                  <a:pt x="653266" y="34889"/>
                  <a:pt x="653266" y="34889"/>
                  <a:pt x="659281" y="12031"/>
                </a:cubicBezTo>
                <a:cubicBezTo>
                  <a:pt x="659281" y="10828"/>
                  <a:pt x="661086" y="9625"/>
                  <a:pt x="662289" y="9023"/>
                </a:cubicBezTo>
                <a:cubicBezTo>
                  <a:pt x="662289" y="9023"/>
                  <a:pt x="662289" y="9023"/>
                  <a:pt x="679733" y="6617"/>
                </a:cubicBezTo>
                <a:cubicBezTo>
                  <a:pt x="680936" y="6617"/>
                  <a:pt x="682741" y="7219"/>
                  <a:pt x="683342" y="8422"/>
                </a:cubicBezTo>
                <a:cubicBezTo>
                  <a:pt x="683342" y="8422"/>
                  <a:pt x="683342" y="8422"/>
                  <a:pt x="695373" y="28874"/>
                </a:cubicBezTo>
                <a:cubicBezTo>
                  <a:pt x="695974" y="30077"/>
                  <a:pt x="697779" y="30678"/>
                  <a:pt x="698982" y="30678"/>
                </a:cubicBezTo>
                <a:cubicBezTo>
                  <a:pt x="698982" y="30678"/>
                  <a:pt x="698982" y="30678"/>
                  <a:pt x="715825" y="28874"/>
                </a:cubicBezTo>
                <a:cubicBezTo>
                  <a:pt x="717028" y="28874"/>
                  <a:pt x="718833" y="27671"/>
                  <a:pt x="718833" y="26468"/>
                </a:cubicBezTo>
                <a:cubicBezTo>
                  <a:pt x="718833" y="26468"/>
                  <a:pt x="718833" y="26468"/>
                  <a:pt x="726653" y="4211"/>
                </a:cubicBezTo>
                <a:cubicBezTo>
                  <a:pt x="727254" y="3008"/>
                  <a:pt x="728457" y="1805"/>
                  <a:pt x="729660" y="1805"/>
                </a:cubicBezTo>
                <a:cubicBezTo>
                  <a:pt x="729660" y="1805"/>
                  <a:pt x="729660" y="1805"/>
                  <a:pt x="747706" y="602"/>
                </a:cubicBezTo>
                <a:cubicBezTo>
                  <a:pt x="748909" y="602"/>
                  <a:pt x="750714" y="1805"/>
                  <a:pt x="751316" y="3008"/>
                </a:cubicBezTo>
                <a:cubicBezTo>
                  <a:pt x="751316" y="3008"/>
                  <a:pt x="751316" y="3008"/>
                  <a:pt x="760940" y="24061"/>
                </a:cubicBezTo>
                <a:cubicBezTo>
                  <a:pt x="761542" y="25264"/>
                  <a:pt x="763346" y="26468"/>
                  <a:pt x="764549" y="26468"/>
                </a:cubicBezTo>
                <a:cubicBezTo>
                  <a:pt x="764549" y="26468"/>
                  <a:pt x="764549" y="26468"/>
                  <a:pt x="781994" y="25866"/>
                </a:cubicBezTo>
                <a:cubicBezTo>
                  <a:pt x="783197" y="25866"/>
                  <a:pt x="784400" y="25264"/>
                  <a:pt x="785001" y="24061"/>
                </a:cubicBezTo>
                <a:cubicBezTo>
                  <a:pt x="785001" y="24061"/>
                  <a:pt x="785001" y="24061"/>
                  <a:pt x="794626" y="2406"/>
                </a:cubicBezTo>
                <a:cubicBezTo>
                  <a:pt x="795227" y="1203"/>
                  <a:pt x="796431" y="0"/>
                  <a:pt x="798235"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041717" y="1989538"/>
            <a:ext cx="1562784" cy="1562782"/>
          </a:xfrm>
          <a:custGeom>
            <a:avLst/>
            <a:gdLst>
              <a:gd name="connsiteX0" fmla="*/ 798235 w 1562784"/>
              <a:gd name="connsiteY0" fmla="*/ 0 h 1562782"/>
              <a:gd name="connsiteX1" fmla="*/ 815679 w 1562784"/>
              <a:gd name="connsiteY1" fmla="*/ 602 h 1562782"/>
              <a:gd name="connsiteX2" fmla="*/ 819289 w 1562784"/>
              <a:gd name="connsiteY2" fmla="*/ 3008 h 1562782"/>
              <a:gd name="connsiteX3" fmla="*/ 827109 w 1562784"/>
              <a:gd name="connsiteY3" fmla="*/ 25264 h 1562782"/>
              <a:gd name="connsiteX4" fmla="*/ 830718 w 1562784"/>
              <a:gd name="connsiteY4" fmla="*/ 27671 h 1562782"/>
              <a:gd name="connsiteX5" fmla="*/ 847561 w 1562784"/>
              <a:gd name="connsiteY5" fmla="*/ 28874 h 1562782"/>
              <a:gd name="connsiteX6" fmla="*/ 851170 w 1562784"/>
              <a:gd name="connsiteY6" fmla="*/ 27069 h 1562782"/>
              <a:gd name="connsiteX7" fmla="*/ 862599 w 1562784"/>
              <a:gd name="connsiteY7" fmla="*/ 6617 h 1562782"/>
              <a:gd name="connsiteX8" fmla="*/ 866208 w 1562784"/>
              <a:gd name="connsiteY8" fmla="*/ 4812 h 1562782"/>
              <a:gd name="connsiteX9" fmla="*/ 883653 w 1562784"/>
              <a:gd name="connsiteY9" fmla="*/ 6617 h 1562782"/>
              <a:gd name="connsiteX10" fmla="*/ 886660 w 1562784"/>
              <a:gd name="connsiteY10" fmla="*/ 9625 h 1562782"/>
              <a:gd name="connsiteX11" fmla="*/ 893277 w 1562784"/>
              <a:gd name="connsiteY11" fmla="*/ 31881 h 1562782"/>
              <a:gd name="connsiteX12" fmla="*/ 896285 w 1562784"/>
              <a:gd name="connsiteY12" fmla="*/ 34889 h 1562782"/>
              <a:gd name="connsiteX13" fmla="*/ 913128 w 1562784"/>
              <a:gd name="connsiteY13" fmla="*/ 37897 h 1562782"/>
              <a:gd name="connsiteX14" fmla="*/ 916737 w 1562784"/>
              <a:gd name="connsiteY14" fmla="*/ 36092 h 1562782"/>
              <a:gd name="connsiteX15" fmla="*/ 929971 w 1562784"/>
              <a:gd name="connsiteY15" fmla="*/ 16242 h 1562782"/>
              <a:gd name="connsiteX16" fmla="*/ 933580 w 1562784"/>
              <a:gd name="connsiteY16" fmla="*/ 15038 h 1562782"/>
              <a:gd name="connsiteX17" fmla="*/ 951024 w 1562784"/>
              <a:gd name="connsiteY17" fmla="*/ 18648 h 1562782"/>
              <a:gd name="connsiteX18" fmla="*/ 954032 w 1562784"/>
              <a:gd name="connsiteY18" fmla="*/ 21655 h 1562782"/>
              <a:gd name="connsiteX19" fmla="*/ 957641 w 1562784"/>
              <a:gd name="connsiteY19" fmla="*/ 44514 h 1562782"/>
              <a:gd name="connsiteX20" fmla="*/ 960649 w 1562784"/>
              <a:gd name="connsiteY20" fmla="*/ 47521 h 1562782"/>
              <a:gd name="connsiteX21" fmla="*/ 977492 w 1562784"/>
              <a:gd name="connsiteY21" fmla="*/ 51732 h 1562782"/>
              <a:gd name="connsiteX22" fmla="*/ 981101 w 1562784"/>
              <a:gd name="connsiteY22" fmla="*/ 50529 h 1562782"/>
              <a:gd name="connsiteX23" fmla="*/ 996139 w 1562784"/>
              <a:gd name="connsiteY23" fmla="*/ 32483 h 1562782"/>
              <a:gd name="connsiteX24" fmla="*/ 999749 w 1562784"/>
              <a:gd name="connsiteY24" fmla="*/ 31280 h 1562782"/>
              <a:gd name="connsiteX25" fmla="*/ 1016592 w 1562784"/>
              <a:gd name="connsiteY25" fmla="*/ 36694 h 1562782"/>
              <a:gd name="connsiteX26" fmla="*/ 1019599 w 1562784"/>
              <a:gd name="connsiteY26" fmla="*/ 39701 h 1562782"/>
              <a:gd name="connsiteX27" fmla="*/ 1021404 w 1562784"/>
              <a:gd name="connsiteY27" fmla="*/ 63161 h 1562782"/>
              <a:gd name="connsiteX28" fmla="*/ 1023810 w 1562784"/>
              <a:gd name="connsiteY28" fmla="*/ 66169 h 1562782"/>
              <a:gd name="connsiteX29" fmla="*/ 1040051 w 1562784"/>
              <a:gd name="connsiteY29" fmla="*/ 71582 h 1562782"/>
              <a:gd name="connsiteX30" fmla="*/ 1044262 w 1562784"/>
              <a:gd name="connsiteY30" fmla="*/ 70981 h 1562782"/>
              <a:gd name="connsiteX31" fmla="*/ 1060503 w 1562784"/>
              <a:gd name="connsiteY31" fmla="*/ 54138 h 1562782"/>
              <a:gd name="connsiteX32" fmla="*/ 1064113 w 1562784"/>
              <a:gd name="connsiteY32" fmla="*/ 52935 h 1562782"/>
              <a:gd name="connsiteX33" fmla="*/ 1080956 w 1562784"/>
              <a:gd name="connsiteY33" fmla="*/ 59552 h 1562782"/>
              <a:gd name="connsiteX34" fmla="*/ 1083362 w 1562784"/>
              <a:gd name="connsiteY34" fmla="*/ 63161 h 1562782"/>
              <a:gd name="connsiteX35" fmla="*/ 1083362 w 1562784"/>
              <a:gd name="connsiteY35" fmla="*/ 86621 h 1562782"/>
              <a:gd name="connsiteX36" fmla="*/ 1085166 w 1562784"/>
              <a:gd name="connsiteY36" fmla="*/ 90230 h 1562782"/>
              <a:gd name="connsiteX37" fmla="*/ 1100806 w 1562784"/>
              <a:gd name="connsiteY37" fmla="*/ 96847 h 1562782"/>
              <a:gd name="connsiteX38" fmla="*/ 1105017 w 1562784"/>
              <a:gd name="connsiteY38" fmla="*/ 96245 h 1562782"/>
              <a:gd name="connsiteX39" fmla="*/ 1122461 w 1562784"/>
              <a:gd name="connsiteY39" fmla="*/ 81207 h 1562782"/>
              <a:gd name="connsiteX40" fmla="*/ 1126672 w 1562784"/>
              <a:gd name="connsiteY40" fmla="*/ 80606 h 1562782"/>
              <a:gd name="connsiteX41" fmla="*/ 1142914 w 1562784"/>
              <a:gd name="connsiteY41" fmla="*/ 88425 h 1562782"/>
              <a:gd name="connsiteX42" fmla="*/ 1144718 w 1562784"/>
              <a:gd name="connsiteY42" fmla="*/ 92035 h 1562782"/>
              <a:gd name="connsiteX43" fmla="*/ 1142914 w 1562784"/>
              <a:gd name="connsiteY43" fmla="*/ 115494 h 1562782"/>
              <a:gd name="connsiteX44" fmla="*/ 1144718 w 1562784"/>
              <a:gd name="connsiteY44" fmla="*/ 119104 h 1562782"/>
              <a:gd name="connsiteX45" fmla="*/ 1159757 w 1562784"/>
              <a:gd name="connsiteY45" fmla="*/ 127525 h 1562782"/>
              <a:gd name="connsiteX46" fmla="*/ 1163366 w 1562784"/>
              <a:gd name="connsiteY46" fmla="*/ 127525 h 1562782"/>
              <a:gd name="connsiteX47" fmla="*/ 1182615 w 1562784"/>
              <a:gd name="connsiteY47" fmla="*/ 113690 h 1562782"/>
              <a:gd name="connsiteX48" fmla="*/ 1186224 w 1562784"/>
              <a:gd name="connsiteY48" fmla="*/ 113088 h 1562782"/>
              <a:gd name="connsiteX49" fmla="*/ 1201864 w 1562784"/>
              <a:gd name="connsiteY49" fmla="*/ 122713 h 1562782"/>
              <a:gd name="connsiteX50" fmla="*/ 1203067 w 1562784"/>
              <a:gd name="connsiteY50" fmla="*/ 126322 h 1562782"/>
              <a:gd name="connsiteX51" fmla="*/ 1199458 w 1562784"/>
              <a:gd name="connsiteY51" fmla="*/ 149782 h 1562782"/>
              <a:gd name="connsiteX52" fmla="*/ 1200661 w 1562784"/>
              <a:gd name="connsiteY52" fmla="*/ 153391 h 1562782"/>
              <a:gd name="connsiteX53" fmla="*/ 1215098 w 1562784"/>
              <a:gd name="connsiteY53" fmla="*/ 163015 h 1562782"/>
              <a:gd name="connsiteX54" fmla="*/ 1219308 w 1562784"/>
              <a:gd name="connsiteY54" fmla="*/ 163015 h 1562782"/>
              <a:gd name="connsiteX55" fmla="*/ 1239159 w 1562784"/>
              <a:gd name="connsiteY55" fmla="*/ 150985 h 1562782"/>
              <a:gd name="connsiteX56" fmla="*/ 1243370 w 1562784"/>
              <a:gd name="connsiteY56" fmla="*/ 150985 h 1562782"/>
              <a:gd name="connsiteX57" fmla="*/ 1257807 w 1562784"/>
              <a:gd name="connsiteY57" fmla="*/ 161812 h 1562782"/>
              <a:gd name="connsiteX58" fmla="*/ 1259010 w 1562784"/>
              <a:gd name="connsiteY58" fmla="*/ 165422 h 1562782"/>
              <a:gd name="connsiteX59" fmla="*/ 1252994 w 1562784"/>
              <a:gd name="connsiteY59" fmla="*/ 188280 h 1562782"/>
              <a:gd name="connsiteX60" fmla="*/ 1254197 w 1562784"/>
              <a:gd name="connsiteY60" fmla="*/ 192491 h 1562782"/>
              <a:gd name="connsiteX61" fmla="*/ 1267431 w 1562784"/>
              <a:gd name="connsiteY61" fmla="*/ 203318 h 1562782"/>
              <a:gd name="connsiteX62" fmla="*/ 1271040 w 1562784"/>
              <a:gd name="connsiteY62" fmla="*/ 203318 h 1562782"/>
              <a:gd name="connsiteX63" fmla="*/ 1292695 w 1562784"/>
              <a:gd name="connsiteY63" fmla="*/ 193092 h 1562782"/>
              <a:gd name="connsiteX64" fmla="*/ 1296305 w 1562784"/>
              <a:gd name="connsiteY64" fmla="*/ 193694 h 1562782"/>
              <a:gd name="connsiteX65" fmla="*/ 1309538 w 1562784"/>
              <a:gd name="connsiteY65" fmla="*/ 205724 h 1562782"/>
              <a:gd name="connsiteX66" fmla="*/ 1310741 w 1562784"/>
              <a:gd name="connsiteY66" fmla="*/ 209334 h 1562782"/>
              <a:gd name="connsiteX67" fmla="*/ 1302921 w 1562784"/>
              <a:gd name="connsiteY67" fmla="*/ 231590 h 1562782"/>
              <a:gd name="connsiteX68" fmla="*/ 1303523 w 1562784"/>
              <a:gd name="connsiteY68" fmla="*/ 235801 h 1562782"/>
              <a:gd name="connsiteX69" fmla="*/ 1316155 w 1562784"/>
              <a:gd name="connsiteY69" fmla="*/ 247832 h 1562782"/>
              <a:gd name="connsiteX70" fmla="*/ 1319765 w 1562784"/>
              <a:gd name="connsiteY70" fmla="*/ 248433 h 1562782"/>
              <a:gd name="connsiteX71" fmla="*/ 1342021 w 1562784"/>
              <a:gd name="connsiteY71" fmla="*/ 240012 h 1562782"/>
              <a:gd name="connsiteX72" fmla="*/ 1345630 w 1562784"/>
              <a:gd name="connsiteY72" fmla="*/ 240613 h 1562782"/>
              <a:gd name="connsiteX73" fmla="*/ 1357661 w 1562784"/>
              <a:gd name="connsiteY73" fmla="*/ 253847 h 1562782"/>
              <a:gd name="connsiteX74" fmla="*/ 1358263 w 1562784"/>
              <a:gd name="connsiteY74" fmla="*/ 258058 h 1562782"/>
              <a:gd name="connsiteX75" fmla="*/ 1348638 w 1562784"/>
              <a:gd name="connsiteY75" fmla="*/ 279111 h 1562782"/>
              <a:gd name="connsiteX76" fmla="*/ 1349240 w 1562784"/>
              <a:gd name="connsiteY76" fmla="*/ 283322 h 1562782"/>
              <a:gd name="connsiteX77" fmla="*/ 1360669 w 1562784"/>
              <a:gd name="connsiteY77" fmla="*/ 295954 h 1562782"/>
              <a:gd name="connsiteX78" fmla="*/ 1364278 w 1562784"/>
              <a:gd name="connsiteY78" fmla="*/ 297157 h 1562782"/>
              <a:gd name="connsiteX79" fmla="*/ 1387136 w 1562784"/>
              <a:gd name="connsiteY79" fmla="*/ 291142 h 1562782"/>
              <a:gd name="connsiteX80" fmla="*/ 1390745 w 1562784"/>
              <a:gd name="connsiteY80" fmla="*/ 292345 h 1562782"/>
              <a:gd name="connsiteX81" fmla="*/ 1401573 w 1562784"/>
              <a:gd name="connsiteY81" fmla="*/ 306180 h 1562782"/>
              <a:gd name="connsiteX82" fmla="*/ 1402175 w 1562784"/>
              <a:gd name="connsiteY82" fmla="*/ 310391 h 1562782"/>
              <a:gd name="connsiteX83" fmla="*/ 1390144 w 1562784"/>
              <a:gd name="connsiteY83" fmla="*/ 330843 h 1562782"/>
              <a:gd name="connsiteX84" fmla="*/ 1390745 w 1562784"/>
              <a:gd name="connsiteY84" fmla="*/ 334452 h 1562782"/>
              <a:gd name="connsiteX85" fmla="*/ 1400370 w 1562784"/>
              <a:gd name="connsiteY85" fmla="*/ 348288 h 1562782"/>
              <a:gd name="connsiteX86" fmla="*/ 1403979 w 1562784"/>
              <a:gd name="connsiteY86" fmla="*/ 350092 h 1562782"/>
              <a:gd name="connsiteX87" fmla="*/ 1427439 w 1562784"/>
              <a:gd name="connsiteY87" fmla="*/ 345280 h 1562782"/>
              <a:gd name="connsiteX88" fmla="*/ 1431048 w 1562784"/>
              <a:gd name="connsiteY88" fmla="*/ 347085 h 1562782"/>
              <a:gd name="connsiteX89" fmla="*/ 1440673 w 1562784"/>
              <a:gd name="connsiteY89" fmla="*/ 362123 h 1562782"/>
              <a:gd name="connsiteX90" fmla="*/ 1440673 w 1562784"/>
              <a:gd name="connsiteY90" fmla="*/ 365732 h 1562782"/>
              <a:gd name="connsiteX91" fmla="*/ 1427439 w 1562784"/>
              <a:gd name="connsiteY91" fmla="*/ 385583 h 1562782"/>
              <a:gd name="connsiteX92" fmla="*/ 1426837 w 1562784"/>
              <a:gd name="connsiteY92" fmla="*/ 389192 h 1562782"/>
              <a:gd name="connsiteX93" fmla="*/ 1435860 w 1562784"/>
              <a:gd name="connsiteY93" fmla="*/ 404230 h 1562782"/>
              <a:gd name="connsiteX94" fmla="*/ 1439470 w 1562784"/>
              <a:gd name="connsiteY94" fmla="*/ 406035 h 1562782"/>
              <a:gd name="connsiteX95" fmla="*/ 1462929 w 1562784"/>
              <a:gd name="connsiteY95" fmla="*/ 403629 h 1562782"/>
              <a:gd name="connsiteX96" fmla="*/ 1466539 w 1562784"/>
              <a:gd name="connsiteY96" fmla="*/ 405433 h 1562782"/>
              <a:gd name="connsiteX97" fmla="*/ 1474960 w 1562784"/>
              <a:gd name="connsiteY97" fmla="*/ 421073 h 1562782"/>
              <a:gd name="connsiteX98" fmla="*/ 1474359 w 1562784"/>
              <a:gd name="connsiteY98" fmla="*/ 425284 h 1562782"/>
              <a:gd name="connsiteX99" fmla="*/ 1459320 w 1562784"/>
              <a:gd name="connsiteY99" fmla="*/ 443330 h 1562782"/>
              <a:gd name="connsiteX100" fmla="*/ 1458719 w 1562784"/>
              <a:gd name="connsiteY100" fmla="*/ 446939 h 1562782"/>
              <a:gd name="connsiteX101" fmla="*/ 1466539 w 1562784"/>
              <a:gd name="connsiteY101" fmla="*/ 462579 h 1562782"/>
              <a:gd name="connsiteX102" fmla="*/ 1469546 w 1562784"/>
              <a:gd name="connsiteY102" fmla="*/ 464985 h 1562782"/>
              <a:gd name="connsiteX103" fmla="*/ 1493006 w 1562784"/>
              <a:gd name="connsiteY103" fmla="*/ 464383 h 1562782"/>
              <a:gd name="connsiteX104" fmla="*/ 1496615 w 1562784"/>
              <a:gd name="connsiteY104" fmla="*/ 466188 h 1562782"/>
              <a:gd name="connsiteX105" fmla="*/ 1503834 w 1562784"/>
              <a:gd name="connsiteY105" fmla="*/ 483031 h 1562782"/>
              <a:gd name="connsiteX106" fmla="*/ 1502631 w 1562784"/>
              <a:gd name="connsiteY106" fmla="*/ 486640 h 1562782"/>
              <a:gd name="connsiteX107" fmla="*/ 1486389 w 1562784"/>
              <a:gd name="connsiteY107" fmla="*/ 503483 h 1562782"/>
              <a:gd name="connsiteX108" fmla="*/ 1485186 w 1562784"/>
              <a:gd name="connsiteY108" fmla="*/ 507694 h 1562782"/>
              <a:gd name="connsiteX109" fmla="*/ 1491201 w 1562784"/>
              <a:gd name="connsiteY109" fmla="*/ 523334 h 1562782"/>
              <a:gd name="connsiteX110" fmla="*/ 1494811 w 1562784"/>
              <a:gd name="connsiteY110" fmla="*/ 525740 h 1562782"/>
              <a:gd name="connsiteX111" fmla="*/ 1518271 w 1562784"/>
              <a:gd name="connsiteY111" fmla="*/ 527544 h 1562782"/>
              <a:gd name="connsiteX112" fmla="*/ 1521278 w 1562784"/>
              <a:gd name="connsiteY112" fmla="*/ 529950 h 1562782"/>
              <a:gd name="connsiteX113" fmla="*/ 1526692 w 1562784"/>
              <a:gd name="connsiteY113" fmla="*/ 546793 h 1562782"/>
              <a:gd name="connsiteX114" fmla="*/ 1526091 w 1562784"/>
              <a:gd name="connsiteY114" fmla="*/ 551004 h 1562782"/>
              <a:gd name="connsiteX115" fmla="*/ 1508045 w 1562784"/>
              <a:gd name="connsiteY115" fmla="*/ 566042 h 1562782"/>
              <a:gd name="connsiteX116" fmla="*/ 1506841 w 1562784"/>
              <a:gd name="connsiteY116" fmla="*/ 569652 h 1562782"/>
              <a:gd name="connsiteX117" fmla="*/ 1511052 w 1562784"/>
              <a:gd name="connsiteY117" fmla="*/ 586495 h 1562782"/>
              <a:gd name="connsiteX118" fmla="*/ 1514060 w 1562784"/>
              <a:gd name="connsiteY118" fmla="*/ 588901 h 1562782"/>
              <a:gd name="connsiteX119" fmla="*/ 1537520 w 1562784"/>
              <a:gd name="connsiteY119" fmla="*/ 592510 h 1562782"/>
              <a:gd name="connsiteX120" fmla="*/ 1540527 w 1562784"/>
              <a:gd name="connsiteY120" fmla="*/ 595518 h 1562782"/>
              <a:gd name="connsiteX121" fmla="*/ 1544738 w 1562784"/>
              <a:gd name="connsiteY121" fmla="*/ 612962 h 1562782"/>
              <a:gd name="connsiteX122" fmla="*/ 1542933 w 1562784"/>
              <a:gd name="connsiteY122" fmla="*/ 616571 h 1562782"/>
              <a:gd name="connsiteX123" fmla="*/ 1523684 w 1562784"/>
              <a:gd name="connsiteY123" fmla="*/ 630406 h 1562782"/>
              <a:gd name="connsiteX124" fmla="*/ 1522481 w 1562784"/>
              <a:gd name="connsiteY124" fmla="*/ 634016 h 1562782"/>
              <a:gd name="connsiteX125" fmla="*/ 1525489 w 1562784"/>
              <a:gd name="connsiteY125" fmla="*/ 650859 h 1562782"/>
              <a:gd name="connsiteX126" fmla="*/ 1528497 w 1562784"/>
              <a:gd name="connsiteY126" fmla="*/ 653866 h 1562782"/>
              <a:gd name="connsiteX127" fmla="*/ 1551355 w 1562784"/>
              <a:gd name="connsiteY127" fmla="*/ 659280 h 1562782"/>
              <a:gd name="connsiteX128" fmla="*/ 1553761 w 1562784"/>
              <a:gd name="connsiteY128" fmla="*/ 662288 h 1562782"/>
              <a:gd name="connsiteX129" fmla="*/ 1556167 w 1562784"/>
              <a:gd name="connsiteY129" fmla="*/ 679732 h 1562782"/>
              <a:gd name="connsiteX130" fmla="*/ 1554363 w 1562784"/>
              <a:gd name="connsiteY130" fmla="*/ 683341 h 1562782"/>
              <a:gd name="connsiteX131" fmla="*/ 1534512 w 1562784"/>
              <a:gd name="connsiteY131" fmla="*/ 695372 h 1562782"/>
              <a:gd name="connsiteX132" fmla="*/ 1532106 w 1562784"/>
              <a:gd name="connsiteY132" fmla="*/ 698981 h 1562782"/>
              <a:gd name="connsiteX133" fmla="*/ 1533910 w 1562784"/>
              <a:gd name="connsiteY133" fmla="*/ 715824 h 1562782"/>
              <a:gd name="connsiteX134" fmla="*/ 1536317 w 1562784"/>
              <a:gd name="connsiteY134" fmla="*/ 719433 h 1562782"/>
              <a:gd name="connsiteX135" fmla="*/ 1559175 w 1562784"/>
              <a:gd name="connsiteY135" fmla="*/ 726652 h 1562782"/>
              <a:gd name="connsiteX136" fmla="*/ 1561581 w 1562784"/>
              <a:gd name="connsiteY136" fmla="*/ 730261 h 1562782"/>
              <a:gd name="connsiteX137" fmla="*/ 1562183 w 1562784"/>
              <a:gd name="connsiteY137" fmla="*/ 747705 h 1562782"/>
              <a:gd name="connsiteX138" fmla="*/ 1560378 w 1562784"/>
              <a:gd name="connsiteY138" fmla="*/ 751315 h 1562782"/>
              <a:gd name="connsiteX139" fmla="*/ 1538723 w 1562784"/>
              <a:gd name="connsiteY139" fmla="*/ 761541 h 1562782"/>
              <a:gd name="connsiteX140" fmla="*/ 1536918 w 1562784"/>
              <a:gd name="connsiteY140" fmla="*/ 764548 h 1562782"/>
              <a:gd name="connsiteX141" fmla="*/ 1536918 w 1562784"/>
              <a:gd name="connsiteY141" fmla="*/ 781993 h 1562782"/>
              <a:gd name="connsiteX142" fmla="*/ 1539324 w 1562784"/>
              <a:gd name="connsiteY142" fmla="*/ 785000 h 1562782"/>
              <a:gd name="connsiteX143" fmla="*/ 1560979 w 1562784"/>
              <a:gd name="connsiteY143" fmla="*/ 794625 h 1562782"/>
              <a:gd name="connsiteX144" fmla="*/ 1562784 w 1562784"/>
              <a:gd name="connsiteY144" fmla="*/ 798234 h 1562782"/>
              <a:gd name="connsiteX145" fmla="*/ 1562183 w 1562784"/>
              <a:gd name="connsiteY145" fmla="*/ 816280 h 1562782"/>
              <a:gd name="connsiteX146" fmla="*/ 1559776 w 1562784"/>
              <a:gd name="connsiteY146" fmla="*/ 819288 h 1562782"/>
              <a:gd name="connsiteX147" fmla="*/ 1537520 w 1562784"/>
              <a:gd name="connsiteY147" fmla="*/ 827709 h 1562782"/>
              <a:gd name="connsiteX148" fmla="*/ 1535113 w 1562784"/>
              <a:gd name="connsiteY148" fmla="*/ 830717 h 1562782"/>
              <a:gd name="connsiteX149" fmla="*/ 1533910 w 1562784"/>
              <a:gd name="connsiteY149" fmla="*/ 847560 h 1562782"/>
              <a:gd name="connsiteX150" fmla="*/ 1535715 w 1562784"/>
              <a:gd name="connsiteY150" fmla="*/ 851169 h 1562782"/>
              <a:gd name="connsiteX151" fmla="*/ 1556769 w 1562784"/>
              <a:gd name="connsiteY151" fmla="*/ 862598 h 1562782"/>
              <a:gd name="connsiteX152" fmla="*/ 1558573 w 1562784"/>
              <a:gd name="connsiteY152" fmla="*/ 866207 h 1562782"/>
              <a:gd name="connsiteX153" fmla="*/ 1556167 w 1562784"/>
              <a:gd name="connsiteY153" fmla="*/ 884253 h 1562782"/>
              <a:gd name="connsiteX154" fmla="*/ 1553761 w 1562784"/>
              <a:gd name="connsiteY154" fmla="*/ 887261 h 1562782"/>
              <a:gd name="connsiteX155" fmla="*/ 1530903 w 1562784"/>
              <a:gd name="connsiteY155" fmla="*/ 893276 h 1562782"/>
              <a:gd name="connsiteX156" fmla="*/ 1528497 w 1562784"/>
              <a:gd name="connsiteY156" fmla="*/ 896284 h 1562782"/>
              <a:gd name="connsiteX157" fmla="*/ 1525489 w 1562784"/>
              <a:gd name="connsiteY157" fmla="*/ 913127 h 1562782"/>
              <a:gd name="connsiteX158" fmla="*/ 1527293 w 1562784"/>
              <a:gd name="connsiteY158" fmla="*/ 916736 h 1562782"/>
              <a:gd name="connsiteX159" fmla="*/ 1546543 w 1562784"/>
              <a:gd name="connsiteY159" fmla="*/ 929970 h 1562782"/>
              <a:gd name="connsiteX160" fmla="*/ 1548347 w 1562784"/>
              <a:gd name="connsiteY160" fmla="*/ 933579 h 1562782"/>
              <a:gd name="connsiteX161" fmla="*/ 1544137 w 1562784"/>
              <a:gd name="connsiteY161" fmla="*/ 951023 h 1562782"/>
              <a:gd name="connsiteX162" fmla="*/ 1541730 w 1562784"/>
              <a:gd name="connsiteY162" fmla="*/ 954031 h 1562782"/>
              <a:gd name="connsiteX163" fmla="*/ 1518271 w 1562784"/>
              <a:gd name="connsiteY163" fmla="*/ 958242 h 1562782"/>
              <a:gd name="connsiteX164" fmla="*/ 1515263 w 1562784"/>
              <a:gd name="connsiteY164" fmla="*/ 960648 h 1562782"/>
              <a:gd name="connsiteX165" fmla="*/ 1511052 w 1562784"/>
              <a:gd name="connsiteY165" fmla="*/ 977491 h 1562782"/>
              <a:gd name="connsiteX166" fmla="*/ 1512255 w 1562784"/>
              <a:gd name="connsiteY166" fmla="*/ 981100 h 1562782"/>
              <a:gd name="connsiteX167" fmla="*/ 1530903 w 1562784"/>
              <a:gd name="connsiteY167" fmla="*/ 996138 h 1562782"/>
              <a:gd name="connsiteX168" fmla="*/ 1532106 w 1562784"/>
              <a:gd name="connsiteY168" fmla="*/ 999748 h 1562782"/>
              <a:gd name="connsiteX169" fmla="*/ 1526692 w 1562784"/>
              <a:gd name="connsiteY169" fmla="*/ 1017192 h 1562782"/>
              <a:gd name="connsiteX170" fmla="*/ 1523684 w 1562784"/>
              <a:gd name="connsiteY170" fmla="*/ 1019598 h 1562782"/>
              <a:gd name="connsiteX171" fmla="*/ 1500225 w 1562784"/>
              <a:gd name="connsiteY171" fmla="*/ 1021403 h 1562782"/>
              <a:gd name="connsiteX172" fmla="*/ 1497217 w 1562784"/>
              <a:gd name="connsiteY172" fmla="*/ 1023809 h 1562782"/>
              <a:gd name="connsiteX173" fmla="*/ 1491201 w 1562784"/>
              <a:gd name="connsiteY173" fmla="*/ 1040050 h 1562782"/>
              <a:gd name="connsiteX174" fmla="*/ 1492405 w 1562784"/>
              <a:gd name="connsiteY174" fmla="*/ 1044261 h 1562782"/>
              <a:gd name="connsiteX175" fmla="*/ 1509247 w 1562784"/>
              <a:gd name="connsiteY175" fmla="*/ 1060502 h 1562782"/>
              <a:gd name="connsiteX176" fmla="*/ 1509849 w 1562784"/>
              <a:gd name="connsiteY176" fmla="*/ 1064713 h 1562782"/>
              <a:gd name="connsiteX177" fmla="*/ 1503232 w 1562784"/>
              <a:gd name="connsiteY177" fmla="*/ 1080954 h 1562782"/>
              <a:gd name="connsiteX178" fmla="*/ 1500225 w 1562784"/>
              <a:gd name="connsiteY178" fmla="*/ 1083361 h 1562782"/>
              <a:gd name="connsiteX179" fmla="*/ 1476765 w 1562784"/>
              <a:gd name="connsiteY179" fmla="*/ 1083361 h 1562782"/>
              <a:gd name="connsiteX180" fmla="*/ 1473155 w 1562784"/>
              <a:gd name="connsiteY180" fmla="*/ 1085767 h 1562782"/>
              <a:gd name="connsiteX181" fmla="*/ 1465937 w 1562784"/>
              <a:gd name="connsiteY181" fmla="*/ 1101407 h 1562782"/>
              <a:gd name="connsiteX182" fmla="*/ 1466539 w 1562784"/>
              <a:gd name="connsiteY182" fmla="*/ 1105016 h 1562782"/>
              <a:gd name="connsiteX183" fmla="*/ 1482179 w 1562784"/>
              <a:gd name="connsiteY183" fmla="*/ 1123062 h 1562782"/>
              <a:gd name="connsiteX184" fmla="*/ 1482780 w 1562784"/>
              <a:gd name="connsiteY184" fmla="*/ 1126671 h 1562782"/>
              <a:gd name="connsiteX185" fmla="*/ 1474359 w 1562784"/>
              <a:gd name="connsiteY185" fmla="*/ 1142912 h 1562782"/>
              <a:gd name="connsiteX186" fmla="*/ 1470749 w 1562784"/>
              <a:gd name="connsiteY186" fmla="*/ 1144717 h 1562782"/>
              <a:gd name="connsiteX187" fmla="*/ 1447290 w 1562784"/>
              <a:gd name="connsiteY187" fmla="*/ 1142912 h 1562782"/>
              <a:gd name="connsiteX188" fmla="*/ 1444282 w 1562784"/>
              <a:gd name="connsiteY188" fmla="*/ 1144717 h 1562782"/>
              <a:gd name="connsiteX189" fmla="*/ 1435860 w 1562784"/>
              <a:gd name="connsiteY189" fmla="*/ 1159755 h 1562782"/>
              <a:gd name="connsiteX190" fmla="*/ 1435860 w 1562784"/>
              <a:gd name="connsiteY190" fmla="*/ 1163364 h 1562782"/>
              <a:gd name="connsiteX191" fmla="*/ 1449696 w 1562784"/>
              <a:gd name="connsiteY191" fmla="*/ 1182614 h 1562782"/>
              <a:gd name="connsiteX192" fmla="*/ 1449696 w 1562784"/>
              <a:gd name="connsiteY192" fmla="*/ 1186824 h 1562782"/>
              <a:gd name="connsiteX193" fmla="*/ 1440673 w 1562784"/>
              <a:gd name="connsiteY193" fmla="*/ 1201863 h 1562782"/>
              <a:gd name="connsiteX194" fmla="*/ 1436462 w 1562784"/>
              <a:gd name="connsiteY194" fmla="*/ 1203667 h 1562782"/>
              <a:gd name="connsiteX195" fmla="*/ 1413604 w 1562784"/>
              <a:gd name="connsiteY195" fmla="*/ 1199456 h 1562782"/>
              <a:gd name="connsiteX196" fmla="*/ 1409995 w 1562784"/>
              <a:gd name="connsiteY196" fmla="*/ 1201261 h 1562782"/>
              <a:gd name="connsiteX197" fmla="*/ 1400370 w 1562784"/>
              <a:gd name="connsiteY197" fmla="*/ 1215096 h 1562782"/>
              <a:gd name="connsiteX198" fmla="*/ 1399768 w 1562784"/>
              <a:gd name="connsiteY198" fmla="*/ 1219307 h 1562782"/>
              <a:gd name="connsiteX199" fmla="*/ 1412401 w 1562784"/>
              <a:gd name="connsiteY199" fmla="*/ 1239158 h 1562782"/>
              <a:gd name="connsiteX200" fmla="*/ 1411799 w 1562784"/>
              <a:gd name="connsiteY200" fmla="*/ 1243368 h 1562782"/>
              <a:gd name="connsiteX201" fmla="*/ 1400971 w 1562784"/>
              <a:gd name="connsiteY201" fmla="*/ 1257805 h 1562782"/>
              <a:gd name="connsiteX202" fmla="*/ 1397362 w 1562784"/>
              <a:gd name="connsiteY202" fmla="*/ 1259008 h 1562782"/>
              <a:gd name="connsiteX203" fmla="*/ 1374504 w 1562784"/>
              <a:gd name="connsiteY203" fmla="*/ 1252993 h 1562782"/>
              <a:gd name="connsiteX204" fmla="*/ 1370895 w 1562784"/>
              <a:gd name="connsiteY204" fmla="*/ 1254196 h 1562782"/>
              <a:gd name="connsiteX205" fmla="*/ 1360067 w 1562784"/>
              <a:gd name="connsiteY205" fmla="*/ 1267430 h 1562782"/>
              <a:gd name="connsiteX206" fmla="*/ 1359466 w 1562784"/>
              <a:gd name="connsiteY206" fmla="*/ 1271640 h 1562782"/>
              <a:gd name="connsiteX207" fmla="*/ 1369692 w 1562784"/>
              <a:gd name="connsiteY207" fmla="*/ 1292694 h 1562782"/>
              <a:gd name="connsiteX208" fmla="*/ 1369090 w 1562784"/>
              <a:gd name="connsiteY208" fmla="*/ 1296303 h 1562782"/>
              <a:gd name="connsiteX209" fmla="*/ 1357661 w 1562784"/>
              <a:gd name="connsiteY209" fmla="*/ 1310138 h 1562782"/>
              <a:gd name="connsiteX210" fmla="*/ 1353450 w 1562784"/>
              <a:gd name="connsiteY210" fmla="*/ 1310740 h 1562782"/>
              <a:gd name="connsiteX211" fmla="*/ 1331194 w 1562784"/>
              <a:gd name="connsiteY211" fmla="*/ 1302920 h 1562782"/>
              <a:gd name="connsiteX212" fmla="*/ 1327584 w 1562784"/>
              <a:gd name="connsiteY212" fmla="*/ 1303522 h 1562782"/>
              <a:gd name="connsiteX213" fmla="*/ 1315554 w 1562784"/>
              <a:gd name="connsiteY213" fmla="*/ 1316154 h 1562782"/>
              <a:gd name="connsiteX214" fmla="*/ 1314351 w 1562784"/>
              <a:gd name="connsiteY214" fmla="*/ 1319763 h 1562782"/>
              <a:gd name="connsiteX215" fmla="*/ 1323374 w 1562784"/>
              <a:gd name="connsiteY215" fmla="*/ 1342020 h 1562782"/>
              <a:gd name="connsiteX216" fmla="*/ 1322171 w 1562784"/>
              <a:gd name="connsiteY216" fmla="*/ 1345629 h 1562782"/>
              <a:gd name="connsiteX217" fmla="*/ 1308937 w 1562784"/>
              <a:gd name="connsiteY217" fmla="*/ 1358261 h 1562782"/>
              <a:gd name="connsiteX218" fmla="*/ 1305328 w 1562784"/>
              <a:gd name="connsiteY218" fmla="*/ 1358863 h 1562782"/>
              <a:gd name="connsiteX219" fmla="*/ 1283673 w 1562784"/>
              <a:gd name="connsiteY219" fmla="*/ 1348637 h 1562782"/>
              <a:gd name="connsiteX220" fmla="*/ 1280063 w 1562784"/>
              <a:gd name="connsiteY220" fmla="*/ 1349238 h 1562782"/>
              <a:gd name="connsiteX221" fmla="*/ 1266829 w 1562784"/>
              <a:gd name="connsiteY221" fmla="*/ 1360667 h 1562782"/>
              <a:gd name="connsiteX222" fmla="*/ 1265627 w 1562784"/>
              <a:gd name="connsiteY222" fmla="*/ 1364276 h 1562782"/>
              <a:gd name="connsiteX223" fmla="*/ 1272243 w 1562784"/>
              <a:gd name="connsiteY223" fmla="*/ 1387135 h 1562782"/>
              <a:gd name="connsiteX224" fmla="*/ 1271040 w 1562784"/>
              <a:gd name="connsiteY224" fmla="*/ 1390744 h 1562782"/>
              <a:gd name="connsiteX225" fmla="*/ 1257205 w 1562784"/>
              <a:gd name="connsiteY225" fmla="*/ 1401571 h 1562782"/>
              <a:gd name="connsiteX226" fmla="*/ 1252994 w 1562784"/>
              <a:gd name="connsiteY226" fmla="*/ 1402173 h 1562782"/>
              <a:gd name="connsiteX227" fmla="*/ 1232542 w 1562784"/>
              <a:gd name="connsiteY227" fmla="*/ 1390142 h 1562782"/>
              <a:gd name="connsiteX228" fmla="*/ 1228331 w 1562784"/>
              <a:gd name="connsiteY228" fmla="*/ 1390744 h 1562782"/>
              <a:gd name="connsiteX229" fmla="*/ 1214496 w 1562784"/>
              <a:gd name="connsiteY229" fmla="*/ 1400368 h 1562782"/>
              <a:gd name="connsiteX230" fmla="*/ 1213293 w 1562784"/>
              <a:gd name="connsiteY230" fmla="*/ 1404579 h 1562782"/>
              <a:gd name="connsiteX231" fmla="*/ 1217504 w 1562784"/>
              <a:gd name="connsiteY231" fmla="*/ 1427437 h 1562782"/>
              <a:gd name="connsiteX232" fmla="*/ 1216301 w 1562784"/>
              <a:gd name="connsiteY232" fmla="*/ 1431047 h 1562782"/>
              <a:gd name="connsiteX233" fmla="*/ 1201262 w 1562784"/>
              <a:gd name="connsiteY233" fmla="*/ 1440671 h 1562782"/>
              <a:gd name="connsiteX234" fmla="*/ 1197052 w 1562784"/>
              <a:gd name="connsiteY234" fmla="*/ 1440671 h 1562782"/>
              <a:gd name="connsiteX235" fmla="*/ 1177803 w 1562784"/>
              <a:gd name="connsiteY235" fmla="*/ 1427437 h 1562782"/>
              <a:gd name="connsiteX236" fmla="*/ 1173592 w 1562784"/>
              <a:gd name="connsiteY236" fmla="*/ 1427437 h 1562782"/>
              <a:gd name="connsiteX237" fmla="*/ 1159155 w 1562784"/>
              <a:gd name="connsiteY237" fmla="*/ 1435859 h 1562782"/>
              <a:gd name="connsiteX238" fmla="*/ 1157350 w 1562784"/>
              <a:gd name="connsiteY238" fmla="*/ 1439468 h 1562782"/>
              <a:gd name="connsiteX239" fmla="*/ 1159757 w 1562784"/>
              <a:gd name="connsiteY239" fmla="*/ 1462928 h 1562782"/>
              <a:gd name="connsiteX240" fmla="*/ 1157952 w 1562784"/>
              <a:gd name="connsiteY240" fmla="*/ 1466537 h 1562782"/>
              <a:gd name="connsiteX241" fmla="*/ 1141711 w 1562784"/>
              <a:gd name="connsiteY241" fmla="*/ 1474958 h 1562782"/>
              <a:gd name="connsiteX242" fmla="*/ 1138101 w 1562784"/>
              <a:gd name="connsiteY242" fmla="*/ 1474357 h 1562782"/>
              <a:gd name="connsiteX243" fmla="*/ 1120055 w 1562784"/>
              <a:gd name="connsiteY243" fmla="*/ 1459319 h 1562782"/>
              <a:gd name="connsiteX244" fmla="*/ 1115845 w 1562784"/>
              <a:gd name="connsiteY244" fmla="*/ 1458717 h 1562782"/>
              <a:gd name="connsiteX245" fmla="*/ 1100205 w 1562784"/>
              <a:gd name="connsiteY245" fmla="*/ 1466537 h 1562782"/>
              <a:gd name="connsiteX246" fmla="*/ 1098400 w 1562784"/>
              <a:gd name="connsiteY246" fmla="*/ 1470146 h 1562782"/>
              <a:gd name="connsiteX247" fmla="*/ 1099002 w 1562784"/>
              <a:gd name="connsiteY247" fmla="*/ 1493606 h 1562782"/>
              <a:gd name="connsiteX248" fmla="*/ 1096595 w 1562784"/>
              <a:gd name="connsiteY248" fmla="*/ 1496614 h 1562782"/>
              <a:gd name="connsiteX249" fmla="*/ 1080354 w 1562784"/>
              <a:gd name="connsiteY249" fmla="*/ 1503832 h 1562782"/>
              <a:gd name="connsiteX250" fmla="*/ 1076143 w 1562784"/>
              <a:gd name="connsiteY250" fmla="*/ 1503230 h 1562782"/>
              <a:gd name="connsiteX251" fmla="*/ 1059902 w 1562784"/>
              <a:gd name="connsiteY251" fmla="*/ 1486388 h 1562782"/>
              <a:gd name="connsiteX252" fmla="*/ 1055691 w 1562784"/>
              <a:gd name="connsiteY252" fmla="*/ 1485786 h 1562782"/>
              <a:gd name="connsiteX253" fmla="*/ 1039450 w 1562784"/>
              <a:gd name="connsiteY253" fmla="*/ 1491801 h 1562782"/>
              <a:gd name="connsiteX254" fmla="*/ 1037044 w 1562784"/>
              <a:gd name="connsiteY254" fmla="*/ 1494809 h 1562782"/>
              <a:gd name="connsiteX255" fmla="*/ 1035841 w 1562784"/>
              <a:gd name="connsiteY255" fmla="*/ 1518269 h 1562782"/>
              <a:gd name="connsiteX256" fmla="*/ 1033435 w 1562784"/>
              <a:gd name="connsiteY256" fmla="*/ 1521276 h 1562782"/>
              <a:gd name="connsiteX257" fmla="*/ 1015990 w 1562784"/>
              <a:gd name="connsiteY257" fmla="*/ 1527292 h 1562782"/>
              <a:gd name="connsiteX258" fmla="*/ 1012381 w 1562784"/>
              <a:gd name="connsiteY258" fmla="*/ 1526089 h 1562782"/>
              <a:gd name="connsiteX259" fmla="*/ 997343 w 1562784"/>
              <a:gd name="connsiteY259" fmla="*/ 1508043 h 1562782"/>
              <a:gd name="connsiteX260" fmla="*/ 993132 w 1562784"/>
              <a:gd name="connsiteY260" fmla="*/ 1506840 h 1562782"/>
              <a:gd name="connsiteX261" fmla="*/ 976890 w 1562784"/>
              <a:gd name="connsiteY261" fmla="*/ 1511652 h 1562782"/>
              <a:gd name="connsiteX262" fmla="*/ 973883 w 1562784"/>
              <a:gd name="connsiteY262" fmla="*/ 1514660 h 1562782"/>
              <a:gd name="connsiteX263" fmla="*/ 970273 w 1562784"/>
              <a:gd name="connsiteY263" fmla="*/ 1537518 h 1562782"/>
              <a:gd name="connsiteX264" fmla="*/ 967867 w 1562784"/>
              <a:gd name="connsiteY264" fmla="*/ 1540525 h 1562782"/>
              <a:gd name="connsiteX265" fmla="*/ 950423 w 1562784"/>
              <a:gd name="connsiteY265" fmla="*/ 1544736 h 1562782"/>
              <a:gd name="connsiteX266" fmla="*/ 946814 w 1562784"/>
              <a:gd name="connsiteY266" fmla="*/ 1543533 h 1562782"/>
              <a:gd name="connsiteX267" fmla="*/ 932978 w 1562784"/>
              <a:gd name="connsiteY267" fmla="*/ 1524284 h 1562782"/>
              <a:gd name="connsiteX268" fmla="*/ 929369 w 1562784"/>
              <a:gd name="connsiteY268" fmla="*/ 1522479 h 1562782"/>
              <a:gd name="connsiteX269" fmla="*/ 912526 w 1562784"/>
              <a:gd name="connsiteY269" fmla="*/ 1525487 h 1562782"/>
              <a:gd name="connsiteX270" fmla="*/ 909519 w 1562784"/>
              <a:gd name="connsiteY270" fmla="*/ 1528495 h 1562782"/>
              <a:gd name="connsiteX271" fmla="*/ 904105 w 1562784"/>
              <a:gd name="connsiteY271" fmla="*/ 1551353 h 1562782"/>
              <a:gd name="connsiteX272" fmla="*/ 901097 w 1562784"/>
              <a:gd name="connsiteY272" fmla="*/ 1553759 h 1562782"/>
              <a:gd name="connsiteX273" fmla="*/ 883051 w 1562784"/>
              <a:gd name="connsiteY273" fmla="*/ 1556767 h 1562782"/>
              <a:gd name="connsiteX274" fmla="*/ 879442 w 1562784"/>
              <a:gd name="connsiteY274" fmla="*/ 1554962 h 1562782"/>
              <a:gd name="connsiteX275" fmla="*/ 868013 w 1562784"/>
              <a:gd name="connsiteY275" fmla="*/ 1534510 h 1562782"/>
              <a:gd name="connsiteX276" fmla="*/ 864404 w 1562784"/>
              <a:gd name="connsiteY276" fmla="*/ 1532706 h 1562782"/>
              <a:gd name="connsiteX277" fmla="*/ 846959 w 1562784"/>
              <a:gd name="connsiteY277" fmla="*/ 1534510 h 1562782"/>
              <a:gd name="connsiteX278" fmla="*/ 843951 w 1562784"/>
              <a:gd name="connsiteY278" fmla="*/ 1536916 h 1562782"/>
              <a:gd name="connsiteX279" fmla="*/ 836132 w 1562784"/>
              <a:gd name="connsiteY279" fmla="*/ 1559173 h 1562782"/>
              <a:gd name="connsiteX280" fmla="*/ 833124 w 1562784"/>
              <a:gd name="connsiteY280" fmla="*/ 1561579 h 1562782"/>
              <a:gd name="connsiteX281" fmla="*/ 815078 w 1562784"/>
              <a:gd name="connsiteY281" fmla="*/ 1562181 h 1562782"/>
              <a:gd name="connsiteX282" fmla="*/ 812070 w 1562784"/>
              <a:gd name="connsiteY282" fmla="*/ 1560376 h 1562782"/>
              <a:gd name="connsiteX283" fmla="*/ 801844 w 1562784"/>
              <a:gd name="connsiteY283" fmla="*/ 1539322 h 1562782"/>
              <a:gd name="connsiteX284" fmla="*/ 798235 w 1562784"/>
              <a:gd name="connsiteY284" fmla="*/ 1536916 h 1562782"/>
              <a:gd name="connsiteX285" fmla="*/ 781392 w 1562784"/>
              <a:gd name="connsiteY285" fmla="*/ 1536916 h 1562782"/>
              <a:gd name="connsiteX286" fmla="*/ 777783 w 1562784"/>
              <a:gd name="connsiteY286" fmla="*/ 1539322 h 1562782"/>
              <a:gd name="connsiteX287" fmla="*/ 768158 w 1562784"/>
              <a:gd name="connsiteY287" fmla="*/ 1560978 h 1562782"/>
              <a:gd name="connsiteX288" fmla="*/ 765151 w 1562784"/>
              <a:gd name="connsiteY288" fmla="*/ 1562782 h 1562782"/>
              <a:gd name="connsiteX289" fmla="*/ 747105 w 1562784"/>
              <a:gd name="connsiteY289" fmla="*/ 1562181 h 1562782"/>
              <a:gd name="connsiteX290" fmla="*/ 743495 w 1562784"/>
              <a:gd name="connsiteY290" fmla="*/ 1559775 h 1562782"/>
              <a:gd name="connsiteX291" fmla="*/ 735675 w 1562784"/>
              <a:gd name="connsiteY291" fmla="*/ 1538119 h 1562782"/>
              <a:gd name="connsiteX292" fmla="*/ 732668 w 1562784"/>
              <a:gd name="connsiteY292" fmla="*/ 1535713 h 1562782"/>
              <a:gd name="connsiteX293" fmla="*/ 715223 w 1562784"/>
              <a:gd name="connsiteY293" fmla="*/ 1533909 h 1562782"/>
              <a:gd name="connsiteX294" fmla="*/ 711614 w 1562784"/>
              <a:gd name="connsiteY294" fmla="*/ 1536315 h 1562782"/>
              <a:gd name="connsiteX295" fmla="*/ 700185 w 1562784"/>
              <a:gd name="connsiteY295" fmla="*/ 1556767 h 1562782"/>
              <a:gd name="connsiteX296" fmla="*/ 697177 w 1562784"/>
              <a:gd name="connsiteY296" fmla="*/ 1558571 h 1562782"/>
              <a:gd name="connsiteX297" fmla="*/ 679131 w 1562784"/>
              <a:gd name="connsiteY297" fmla="*/ 1556165 h 1562782"/>
              <a:gd name="connsiteX298" fmla="*/ 676124 w 1562784"/>
              <a:gd name="connsiteY298" fmla="*/ 1553759 h 1562782"/>
              <a:gd name="connsiteX299" fmla="*/ 670108 w 1562784"/>
              <a:gd name="connsiteY299" fmla="*/ 1530901 h 1562782"/>
              <a:gd name="connsiteX300" fmla="*/ 667101 w 1562784"/>
              <a:gd name="connsiteY300" fmla="*/ 1528495 h 1562782"/>
              <a:gd name="connsiteX301" fmla="*/ 650258 w 1562784"/>
              <a:gd name="connsiteY301" fmla="*/ 1525487 h 1562782"/>
              <a:gd name="connsiteX302" fmla="*/ 646047 w 1562784"/>
              <a:gd name="connsiteY302" fmla="*/ 1527292 h 1562782"/>
              <a:gd name="connsiteX303" fmla="*/ 633415 w 1562784"/>
              <a:gd name="connsiteY303" fmla="*/ 1546541 h 1562782"/>
              <a:gd name="connsiteX304" fmla="*/ 629204 w 1562784"/>
              <a:gd name="connsiteY304" fmla="*/ 1548345 h 1562782"/>
              <a:gd name="connsiteX305" fmla="*/ 611760 w 1562784"/>
              <a:gd name="connsiteY305" fmla="*/ 1544736 h 1562782"/>
              <a:gd name="connsiteX306" fmla="*/ 609353 w 1562784"/>
              <a:gd name="connsiteY306" fmla="*/ 1541729 h 1562782"/>
              <a:gd name="connsiteX307" fmla="*/ 605143 w 1562784"/>
              <a:gd name="connsiteY307" fmla="*/ 1518269 h 1562782"/>
              <a:gd name="connsiteX308" fmla="*/ 602135 w 1562784"/>
              <a:gd name="connsiteY308" fmla="*/ 1515261 h 1562782"/>
              <a:gd name="connsiteX309" fmla="*/ 585894 w 1562784"/>
              <a:gd name="connsiteY309" fmla="*/ 1511050 h 1562782"/>
              <a:gd name="connsiteX310" fmla="*/ 581683 w 1562784"/>
              <a:gd name="connsiteY310" fmla="*/ 1512253 h 1562782"/>
              <a:gd name="connsiteX311" fmla="*/ 567246 w 1562784"/>
              <a:gd name="connsiteY311" fmla="*/ 1530901 h 1562782"/>
              <a:gd name="connsiteX312" fmla="*/ 563035 w 1562784"/>
              <a:gd name="connsiteY312" fmla="*/ 1532104 h 1562782"/>
              <a:gd name="connsiteX313" fmla="*/ 546192 w 1562784"/>
              <a:gd name="connsiteY313" fmla="*/ 1526690 h 1562782"/>
              <a:gd name="connsiteX314" fmla="*/ 543786 w 1562784"/>
              <a:gd name="connsiteY314" fmla="*/ 1523683 h 1562782"/>
              <a:gd name="connsiteX315" fmla="*/ 541380 w 1562784"/>
              <a:gd name="connsiteY315" fmla="*/ 1500223 h 1562782"/>
              <a:gd name="connsiteX316" fmla="*/ 538974 w 1562784"/>
              <a:gd name="connsiteY316" fmla="*/ 1497215 h 1562782"/>
              <a:gd name="connsiteX317" fmla="*/ 522733 w 1562784"/>
              <a:gd name="connsiteY317" fmla="*/ 1491200 h 1562782"/>
              <a:gd name="connsiteX318" fmla="*/ 519123 w 1562784"/>
              <a:gd name="connsiteY318" fmla="*/ 1492403 h 1562782"/>
              <a:gd name="connsiteX319" fmla="*/ 502882 w 1562784"/>
              <a:gd name="connsiteY319" fmla="*/ 1509246 h 1562782"/>
              <a:gd name="connsiteX320" fmla="*/ 498671 w 1562784"/>
              <a:gd name="connsiteY320" fmla="*/ 1510449 h 1562782"/>
              <a:gd name="connsiteX321" fmla="*/ 481828 w 1562784"/>
              <a:gd name="connsiteY321" fmla="*/ 1503230 h 1562782"/>
              <a:gd name="connsiteX322" fmla="*/ 480024 w 1562784"/>
              <a:gd name="connsiteY322" fmla="*/ 1500223 h 1562782"/>
              <a:gd name="connsiteX323" fmla="*/ 480024 w 1562784"/>
              <a:gd name="connsiteY323" fmla="*/ 1476763 h 1562782"/>
              <a:gd name="connsiteX324" fmla="*/ 477618 w 1562784"/>
              <a:gd name="connsiteY324" fmla="*/ 1473154 h 1562782"/>
              <a:gd name="connsiteX325" fmla="*/ 461978 w 1562784"/>
              <a:gd name="connsiteY325" fmla="*/ 1465935 h 1562782"/>
              <a:gd name="connsiteX326" fmla="*/ 457767 w 1562784"/>
              <a:gd name="connsiteY326" fmla="*/ 1466537 h 1562782"/>
              <a:gd name="connsiteX327" fmla="*/ 440323 w 1562784"/>
              <a:gd name="connsiteY327" fmla="*/ 1482177 h 1562782"/>
              <a:gd name="connsiteX328" fmla="*/ 436112 w 1562784"/>
              <a:gd name="connsiteY328" fmla="*/ 1482778 h 1562782"/>
              <a:gd name="connsiteX329" fmla="*/ 420472 w 1562784"/>
              <a:gd name="connsiteY329" fmla="*/ 1474357 h 1562782"/>
              <a:gd name="connsiteX330" fmla="*/ 418066 w 1562784"/>
              <a:gd name="connsiteY330" fmla="*/ 1471349 h 1562782"/>
              <a:gd name="connsiteX331" fmla="*/ 420472 w 1562784"/>
              <a:gd name="connsiteY331" fmla="*/ 1447889 h 1562782"/>
              <a:gd name="connsiteX332" fmla="*/ 418667 w 1562784"/>
              <a:gd name="connsiteY332" fmla="*/ 1444280 h 1562782"/>
              <a:gd name="connsiteX333" fmla="*/ 403629 w 1562784"/>
              <a:gd name="connsiteY333" fmla="*/ 1435859 h 1562782"/>
              <a:gd name="connsiteX334" fmla="*/ 399418 w 1562784"/>
              <a:gd name="connsiteY334" fmla="*/ 1435859 h 1562782"/>
              <a:gd name="connsiteX335" fmla="*/ 380169 w 1562784"/>
              <a:gd name="connsiteY335" fmla="*/ 1449694 h 1562782"/>
              <a:gd name="connsiteX336" fmla="*/ 376560 w 1562784"/>
              <a:gd name="connsiteY336" fmla="*/ 1450296 h 1562782"/>
              <a:gd name="connsiteX337" fmla="*/ 361522 w 1562784"/>
              <a:gd name="connsiteY337" fmla="*/ 1440671 h 1562782"/>
              <a:gd name="connsiteX338" fmla="*/ 359717 w 1562784"/>
              <a:gd name="connsiteY338" fmla="*/ 1437062 h 1562782"/>
              <a:gd name="connsiteX339" fmla="*/ 363928 w 1562784"/>
              <a:gd name="connsiteY339" fmla="*/ 1413602 h 1562782"/>
              <a:gd name="connsiteX340" fmla="*/ 362123 w 1562784"/>
              <a:gd name="connsiteY340" fmla="*/ 1409993 h 1562782"/>
              <a:gd name="connsiteX341" fmla="*/ 347686 w 1562784"/>
              <a:gd name="connsiteY341" fmla="*/ 1400368 h 1562782"/>
              <a:gd name="connsiteX342" fmla="*/ 344077 w 1562784"/>
              <a:gd name="connsiteY342" fmla="*/ 1400368 h 1562782"/>
              <a:gd name="connsiteX343" fmla="*/ 323625 w 1562784"/>
              <a:gd name="connsiteY343" fmla="*/ 1412399 h 1562782"/>
              <a:gd name="connsiteX344" fmla="*/ 320016 w 1562784"/>
              <a:gd name="connsiteY344" fmla="*/ 1412399 h 1562782"/>
              <a:gd name="connsiteX345" fmla="*/ 305579 w 1562784"/>
              <a:gd name="connsiteY345" fmla="*/ 1401571 h 1562782"/>
              <a:gd name="connsiteX346" fmla="*/ 304376 w 1562784"/>
              <a:gd name="connsiteY346" fmla="*/ 1397361 h 1562782"/>
              <a:gd name="connsiteX347" fmla="*/ 310391 w 1562784"/>
              <a:gd name="connsiteY347" fmla="*/ 1375104 h 1562782"/>
              <a:gd name="connsiteX348" fmla="*/ 309188 w 1562784"/>
              <a:gd name="connsiteY348" fmla="*/ 1370893 h 1562782"/>
              <a:gd name="connsiteX349" fmla="*/ 295954 w 1562784"/>
              <a:gd name="connsiteY349" fmla="*/ 1360066 h 1562782"/>
              <a:gd name="connsiteX350" fmla="*/ 291744 w 1562784"/>
              <a:gd name="connsiteY350" fmla="*/ 1359464 h 1562782"/>
              <a:gd name="connsiteX351" fmla="*/ 270690 w 1562784"/>
              <a:gd name="connsiteY351" fmla="*/ 1370292 h 1562782"/>
              <a:gd name="connsiteX352" fmla="*/ 266479 w 1562784"/>
              <a:gd name="connsiteY352" fmla="*/ 1369690 h 1562782"/>
              <a:gd name="connsiteX353" fmla="*/ 253246 w 1562784"/>
              <a:gd name="connsiteY353" fmla="*/ 1357660 h 1562782"/>
              <a:gd name="connsiteX354" fmla="*/ 252043 w 1562784"/>
              <a:gd name="connsiteY354" fmla="*/ 1353449 h 1562782"/>
              <a:gd name="connsiteX355" fmla="*/ 260464 w 1562784"/>
              <a:gd name="connsiteY355" fmla="*/ 1331794 h 1562782"/>
              <a:gd name="connsiteX356" fmla="*/ 259261 w 1562784"/>
              <a:gd name="connsiteY356" fmla="*/ 1327583 h 1562782"/>
              <a:gd name="connsiteX357" fmla="*/ 247230 w 1562784"/>
              <a:gd name="connsiteY357" fmla="*/ 1315552 h 1562782"/>
              <a:gd name="connsiteX358" fmla="*/ 243020 w 1562784"/>
              <a:gd name="connsiteY358" fmla="*/ 1314951 h 1562782"/>
              <a:gd name="connsiteX359" fmla="*/ 221364 w 1562784"/>
              <a:gd name="connsiteY359" fmla="*/ 1323372 h 1562782"/>
              <a:gd name="connsiteX360" fmla="*/ 217154 w 1562784"/>
              <a:gd name="connsiteY360" fmla="*/ 1322169 h 1562782"/>
              <a:gd name="connsiteX361" fmla="*/ 205123 w 1562784"/>
              <a:gd name="connsiteY361" fmla="*/ 1309537 h 1562782"/>
              <a:gd name="connsiteX362" fmla="*/ 204521 w 1562784"/>
              <a:gd name="connsiteY362" fmla="*/ 1305326 h 1562782"/>
              <a:gd name="connsiteX363" fmla="*/ 214146 w 1562784"/>
              <a:gd name="connsiteY363" fmla="*/ 1284273 h 1562782"/>
              <a:gd name="connsiteX364" fmla="*/ 213544 w 1562784"/>
              <a:gd name="connsiteY364" fmla="*/ 1280062 h 1562782"/>
              <a:gd name="connsiteX365" fmla="*/ 202717 w 1562784"/>
              <a:gd name="connsiteY365" fmla="*/ 1266828 h 1562782"/>
              <a:gd name="connsiteX366" fmla="*/ 198506 w 1562784"/>
              <a:gd name="connsiteY366" fmla="*/ 1265625 h 1562782"/>
              <a:gd name="connsiteX367" fmla="*/ 176249 w 1562784"/>
              <a:gd name="connsiteY367" fmla="*/ 1272242 h 1562782"/>
              <a:gd name="connsiteX368" fmla="*/ 172039 w 1562784"/>
              <a:gd name="connsiteY368" fmla="*/ 1271039 h 1562782"/>
              <a:gd name="connsiteX369" fmla="*/ 161211 w 1562784"/>
              <a:gd name="connsiteY369" fmla="*/ 1257204 h 1562782"/>
              <a:gd name="connsiteX370" fmla="*/ 161211 w 1562784"/>
              <a:gd name="connsiteY370" fmla="*/ 1252993 h 1562782"/>
              <a:gd name="connsiteX371" fmla="*/ 172640 w 1562784"/>
              <a:gd name="connsiteY371" fmla="*/ 1232541 h 1562782"/>
              <a:gd name="connsiteX372" fmla="*/ 172640 w 1562784"/>
              <a:gd name="connsiteY372" fmla="*/ 1228932 h 1562782"/>
              <a:gd name="connsiteX373" fmla="*/ 162414 w 1562784"/>
              <a:gd name="connsiteY373" fmla="*/ 1214495 h 1562782"/>
              <a:gd name="connsiteX374" fmla="*/ 158805 w 1562784"/>
              <a:gd name="connsiteY374" fmla="*/ 1213292 h 1562782"/>
              <a:gd name="connsiteX375" fmla="*/ 135345 w 1562784"/>
              <a:gd name="connsiteY375" fmla="*/ 1217502 h 1562782"/>
              <a:gd name="connsiteX376" fmla="*/ 131736 w 1562784"/>
              <a:gd name="connsiteY376" fmla="*/ 1216299 h 1562782"/>
              <a:gd name="connsiteX377" fmla="*/ 122111 w 1562784"/>
              <a:gd name="connsiteY377" fmla="*/ 1201261 h 1562782"/>
              <a:gd name="connsiteX378" fmla="*/ 122111 w 1562784"/>
              <a:gd name="connsiteY378" fmla="*/ 1197050 h 1562782"/>
              <a:gd name="connsiteX379" fmla="*/ 135947 w 1562784"/>
              <a:gd name="connsiteY379" fmla="*/ 1177801 h 1562782"/>
              <a:gd name="connsiteX380" fmla="*/ 135947 w 1562784"/>
              <a:gd name="connsiteY380" fmla="*/ 1173591 h 1562782"/>
              <a:gd name="connsiteX381" fmla="*/ 126924 w 1562784"/>
              <a:gd name="connsiteY381" fmla="*/ 1159154 h 1562782"/>
              <a:gd name="connsiteX382" fmla="*/ 123314 w 1562784"/>
              <a:gd name="connsiteY382" fmla="*/ 1157349 h 1562782"/>
              <a:gd name="connsiteX383" fmla="*/ 99855 w 1562784"/>
              <a:gd name="connsiteY383" fmla="*/ 1159755 h 1562782"/>
              <a:gd name="connsiteX384" fmla="*/ 96847 w 1562784"/>
              <a:gd name="connsiteY384" fmla="*/ 1157951 h 1562782"/>
              <a:gd name="connsiteX385" fmla="*/ 87824 w 1562784"/>
              <a:gd name="connsiteY385" fmla="*/ 1142311 h 1562782"/>
              <a:gd name="connsiteX386" fmla="*/ 88425 w 1562784"/>
              <a:gd name="connsiteY386" fmla="*/ 1138100 h 1562782"/>
              <a:gd name="connsiteX387" fmla="*/ 103464 w 1562784"/>
              <a:gd name="connsiteY387" fmla="*/ 1120054 h 1562782"/>
              <a:gd name="connsiteX388" fmla="*/ 104065 w 1562784"/>
              <a:gd name="connsiteY388" fmla="*/ 1115843 h 1562782"/>
              <a:gd name="connsiteX389" fmla="*/ 96847 w 1562784"/>
              <a:gd name="connsiteY389" fmla="*/ 1100805 h 1562782"/>
              <a:gd name="connsiteX390" fmla="*/ 93238 w 1562784"/>
              <a:gd name="connsiteY390" fmla="*/ 1098399 h 1562782"/>
              <a:gd name="connsiteX391" fmla="*/ 69778 w 1562784"/>
              <a:gd name="connsiteY391" fmla="*/ 1099000 h 1562782"/>
              <a:gd name="connsiteX392" fmla="*/ 66169 w 1562784"/>
              <a:gd name="connsiteY392" fmla="*/ 1096594 h 1562782"/>
              <a:gd name="connsiteX393" fmla="*/ 59552 w 1562784"/>
              <a:gd name="connsiteY393" fmla="*/ 1080353 h 1562782"/>
              <a:gd name="connsiteX394" fmla="*/ 60153 w 1562784"/>
              <a:gd name="connsiteY394" fmla="*/ 1076142 h 1562782"/>
              <a:gd name="connsiteX395" fmla="*/ 76395 w 1562784"/>
              <a:gd name="connsiteY395" fmla="*/ 1059901 h 1562782"/>
              <a:gd name="connsiteX396" fmla="*/ 77598 w 1562784"/>
              <a:gd name="connsiteY396" fmla="*/ 1055690 h 1562782"/>
              <a:gd name="connsiteX397" fmla="*/ 71582 w 1562784"/>
              <a:gd name="connsiteY397" fmla="*/ 1039449 h 1562782"/>
              <a:gd name="connsiteX398" fmla="*/ 67973 w 1562784"/>
              <a:gd name="connsiteY398" fmla="*/ 1037043 h 1562782"/>
              <a:gd name="connsiteX399" fmla="*/ 44513 w 1562784"/>
              <a:gd name="connsiteY399" fmla="*/ 1035839 h 1562782"/>
              <a:gd name="connsiteX400" fmla="*/ 41506 w 1562784"/>
              <a:gd name="connsiteY400" fmla="*/ 1033433 h 1562782"/>
              <a:gd name="connsiteX401" fmla="*/ 36092 w 1562784"/>
              <a:gd name="connsiteY401" fmla="*/ 1015989 h 1562782"/>
              <a:gd name="connsiteX402" fmla="*/ 37295 w 1562784"/>
              <a:gd name="connsiteY402" fmla="*/ 1012380 h 1562782"/>
              <a:gd name="connsiteX403" fmla="*/ 55341 w 1562784"/>
              <a:gd name="connsiteY403" fmla="*/ 997341 h 1562782"/>
              <a:gd name="connsiteX404" fmla="*/ 56544 w 1562784"/>
              <a:gd name="connsiteY404" fmla="*/ 993131 h 1562782"/>
              <a:gd name="connsiteX405" fmla="*/ 51732 w 1562784"/>
              <a:gd name="connsiteY405" fmla="*/ 976889 h 1562782"/>
              <a:gd name="connsiteX406" fmla="*/ 48724 w 1562784"/>
              <a:gd name="connsiteY406" fmla="*/ 974483 h 1562782"/>
              <a:gd name="connsiteX407" fmla="*/ 25264 w 1562784"/>
              <a:gd name="connsiteY407" fmla="*/ 970272 h 1562782"/>
              <a:gd name="connsiteX408" fmla="*/ 22257 w 1562784"/>
              <a:gd name="connsiteY408" fmla="*/ 967866 h 1562782"/>
              <a:gd name="connsiteX409" fmla="*/ 18648 w 1562784"/>
              <a:gd name="connsiteY409" fmla="*/ 950422 h 1562782"/>
              <a:gd name="connsiteX410" fmla="*/ 19851 w 1562784"/>
              <a:gd name="connsiteY410" fmla="*/ 946813 h 1562782"/>
              <a:gd name="connsiteX411" fmla="*/ 39100 w 1562784"/>
              <a:gd name="connsiteY411" fmla="*/ 932977 h 1562782"/>
              <a:gd name="connsiteX412" fmla="*/ 40904 w 1562784"/>
              <a:gd name="connsiteY412" fmla="*/ 929368 h 1562782"/>
              <a:gd name="connsiteX413" fmla="*/ 37295 w 1562784"/>
              <a:gd name="connsiteY413" fmla="*/ 912525 h 1562782"/>
              <a:gd name="connsiteX414" fmla="*/ 34889 w 1562784"/>
              <a:gd name="connsiteY414" fmla="*/ 909518 h 1562782"/>
              <a:gd name="connsiteX415" fmla="*/ 12031 w 1562784"/>
              <a:gd name="connsiteY415" fmla="*/ 904104 h 1562782"/>
              <a:gd name="connsiteX416" fmla="*/ 9023 w 1562784"/>
              <a:gd name="connsiteY416" fmla="*/ 901096 h 1562782"/>
              <a:gd name="connsiteX417" fmla="*/ 6617 w 1562784"/>
              <a:gd name="connsiteY417" fmla="*/ 883050 h 1562782"/>
              <a:gd name="connsiteX418" fmla="*/ 8421 w 1562784"/>
              <a:gd name="connsiteY418" fmla="*/ 879441 h 1562782"/>
              <a:gd name="connsiteX419" fmla="*/ 28874 w 1562784"/>
              <a:gd name="connsiteY419" fmla="*/ 868012 h 1562782"/>
              <a:gd name="connsiteX420" fmla="*/ 30678 w 1562784"/>
              <a:gd name="connsiteY420" fmla="*/ 864403 h 1562782"/>
              <a:gd name="connsiteX421" fmla="*/ 28874 w 1562784"/>
              <a:gd name="connsiteY421" fmla="*/ 846958 h 1562782"/>
              <a:gd name="connsiteX422" fmla="*/ 26467 w 1562784"/>
              <a:gd name="connsiteY422" fmla="*/ 843951 h 1562782"/>
              <a:gd name="connsiteX423" fmla="*/ 4211 w 1562784"/>
              <a:gd name="connsiteY423" fmla="*/ 836131 h 1562782"/>
              <a:gd name="connsiteX424" fmla="*/ 1805 w 1562784"/>
              <a:gd name="connsiteY424" fmla="*/ 833123 h 1562782"/>
              <a:gd name="connsiteX425" fmla="*/ 602 w 1562784"/>
              <a:gd name="connsiteY425" fmla="*/ 815077 h 1562782"/>
              <a:gd name="connsiteX426" fmla="*/ 3008 w 1562784"/>
              <a:gd name="connsiteY426" fmla="*/ 812069 h 1562782"/>
              <a:gd name="connsiteX427" fmla="*/ 24061 w 1562784"/>
              <a:gd name="connsiteY427" fmla="*/ 801843 h 1562782"/>
              <a:gd name="connsiteX428" fmla="*/ 26467 w 1562784"/>
              <a:gd name="connsiteY428" fmla="*/ 798234 h 1562782"/>
              <a:gd name="connsiteX429" fmla="*/ 25866 w 1562784"/>
              <a:gd name="connsiteY429" fmla="*/ 781391 h 1562782"/>
              <a:gd name="connsiteX430" fmla="*/ 24061 w 1562784"/>
              <a:gd name="connsiteY430" fmla="*/ 777782 h 1562782"/>
              <a:gd name="connsiteX431" fmla="*/ 2406 w 1562784"/>
              <a:gd name="connsiteY431" fmla="*/ 768157 h 1562782"/>
              <a:gd name="connsiteX432" fmla="*/ 0 w 1562784"/>
              <a:gd name="connsiteY432" fmla="*/ 765150 h 1562782"/>
              <a:gd name="connsiteX433" fmla="*/ 602 w 1562784"/>
              <a:gd name="connsiteY433" fmla="*/ 747104 h 1562782"/>
              <a:gd name="connsiteX434" fmla="*/ 3008 w 1562784"/>
              <a:gd name="connsiteY434" fmla="*/ 744096 h 1562782"/>
              <a:gd name="connsiteX435" fmla="*/ 25264 w 1562784"/>
              <a:gd name="connsiteY435" fmla="*/ 735675 h 1562782"/>
              <a:gd name="connsiteX436" fmla="*/ 27671 w 1562784"/>
              <a:gd name="connsiteY436" fmla="*/ 732667 h 1562782"/>
              <a:gd name="connsiteX437" fmla="*/ 28874 w 1562784"/>
              <a:gd name="connsiteY437" fmla="*/ 715223 h 1562782"/>
              <a:gd name="connsiteX438" fmla="*/ 27069 w 1562784"/>
              <a:gd name="connsiteY438" fmla="*/ 712215 h 1562782"/>
              <a:gd name="connsiteX439" fmla="*/ 6617 w 1562784"/>
              <a:gd name="connsiteY439" fmla="*/ 700786 h 1562782"/>
              <a:gd name="connsiteX440" fmla="*/ 4812 w 1562784"/>
              <a:gd name="connsiteY440" fmla="*/ 697177 h 1562782"/>
              <a:gd name="connsiteX441" fmla="*/ 6617 w 1562784"/>
              <a:gd name="connsiteY441" fmla="*/ 679131 h 1562782"/>
              <a:gd name="connsiteX442" fmla="*/ 9625 w 1562784"/>
              <a:gd name="connsiteY442" fmla="*/ 676123 h 1562782"/>
              <a:gd name="connsiteX443" fmla="*/ 31881 w 1562784"/>
              <a:gd name="connsiteY443" fmla="*/ 670108 h 1562782"/>
              <a:gd name="connsiteX444" fmla="*/ 34889 w 1562784"/>
              <a:gd name="connsiteY444" fmla="*/ 667100 h 1562782"/>
              <a:gd name="connsiteX445" fmla="*/ 37295 w 1562784"/>
              <a:gd name="connsiteY445" fmla="*/ 650257 h 1562782"/>
              <a:gd name="connsiteX446" fmla="*/ 36092 w 1562784"/>
              <a:gd name="connsiteY446" fmla="*/ 646648 h 1562782"/>
              <a:gd name="connsiteX447" fmla="*/ 16241 w 1562784"/>
              <a:gd name="connsiteY447" fmla="*/ 633414 h 1562782"/>
              <a:gd name="connsiteX448" fmla="*/ 15038 w 1562784"/>
              <a:gd name="connsiteY448" fmla="*/ 629805 h 1562782"/>
              <a:gd name="connsiteX449" fmla="*/ 18648 w 1562784"/>
              <a:gd name="connsiteY449" fmla="*/ 612360 h 1562782"/>
              <a:gd name="connsiteX450" fmla="*/ 21655 w 1562784"/>
              <a:gd name="connsiteY450" fmla="*/ 609353 h 1562782"/>
              <a:gd name="connsiteX451" fmla="*/ 44513 w 1562784"/>
              <a:gd name="connsiteY451" fmla="*/ 605142 h 1562782"/>
              <a:gd name="connsiteX452" fmla="*/ 47521 w 1562784"/>
              <a:gd name="connsiteY452" fmla="*/ 602736 h 1562782"/>
              <a:gd name="connsiteX453" fmla="*/ 51732 w 1562784"/>
              <a:gd name="connsiteY453" fmla="*/ 585893 h 1562782"/>
              <a:gd name="connsiteX454" fmla="*/ 50529 w 1562784"/>
              <a:gd name="connsiteY454" fmla="*/ 581682 h 1562782"/>
              <a:gd name="connsiteX455" fmla="*/ 32483 w 1562784"/>
              <a:gd name="connsiteY455" fmla="*/ 567246 h 1562782"/>
              <a:gd name="connsiteX456" fmla="*/ 31280 w 1562784"/>
              <a:gd name="connsiteY456" fmla="*/ 563636 h 1562782"/>
              <a:gd name="connsiteX457" fmla="*/ 36092 w 1562784"/>
              <a:gd name="connsiteY457" fmla="*/ 546192 h 1562782"/>
              <a:gd name="connsiteX458" fmla="*/ 39100 w 1562784"/>
              <a:gd name="connsiteY458" fmla="*/ 543786 h 1562782"/>
              <a:gd name="connsiteX459" fmla="*/ 62559 w 1562784"/>
              <a:gd name="connsiteY459" fmla="*/ 541380 h 1562782"/>
              <a:gd name="connsiteX460" fmla="*/ 66169 w 1562784"/>
              <a:gd name="connsiteY460" fmla="*/ 538973 h 1562782"/>
              <a:gd name="connsiteX461" fmla="*/ 71582 w 1562784"/>
              <a:gd name="connsiteY461" fmla="*/ 522732 h 1562782"/>
              <a:gd name="connsiteX462" fmla="*/ 70981 w 1562784"/>
              <a:gd name="connsiteY462" fmla="*/ 519123 h 1562782"/>
              <a:gd name="connsiteX463" fmla="*/ 53536 w 1562784"/>
              <a:gd name="connsiteY463" fmla="*/ 502881 h 1562782"/>
              <a:gd name="connsiteX464" fmla="*/ 52935 w 1562784"/>
              <a:gd name="connsiteY464" fmla="*/ 498671 h 1562782"/>
              <a:gd name="connsiteX465" fmla="*/ 59552 w 1562784"/>
              <a:gd name="connsiteY465" fmla="*/ 482429 h 1562782"/>
              <a:gd name="connsiteX466" fmla="*/ 63161 w 1562784"/>
              <a:gd name="connsiteY466" fmla="*/ 480023 h 1562782"/>
              <a:gd name="connsiteX467" fmla="*/ 86621 w 1562784"/>
              <a:gd name="connsiteY467" fmla="*/ 480023 h 1562782"/>
              <a:gd name="connsiteX468" fmla="*/ 89628 w 1562784"/>
              <a:gd name="connsiteY468" fmla="*/ 477617 h 1562782"/>
              <a:gd name="connsiteX469" fmla="*/ 96847 w 1562784"/>
              <a:gd name="connsiteY469" fmla="*/ 461977 h 1562782"/>
              <a:gd name="connsiteX470" fmla="*/ 96245 w 1562784"/>
              <a:gd name="connsiteY470" fmla="*/ 458368 h 1562782"/>
              <a:gd name="connsiteX471" fmla="*/ 80605 w 1562784"/>
              <a:gd name="connsiteY471" fmla="*/ 440322 h 1562782"/>
              <a:gd name="connsiteX472" fmla="*/ 80605 w 1562784"/>
              <a:gd name="connsiteY472" fmla="*/ 436111 h 1562782"/>
              <a:gd name="connsiteX473" fmla="*/ 88425 w 1562784"/>
              <a:gd name="connsiteY473" fmla="*/ 420472 h 1562782"/>
              <a:gd name="connsiteX474" fmla="*/ 92035 w 1562784"/>
              <a:gd name="connsiteY474" fmla="*/ 418667 h 1562782"/>
              <a:gd name="connsiteX475" fmla="*/ 115494 w 1562784"/>
              <a:gd name="connsiteY475" fmla="*/ 420472 h 1562782"/>
              <a:gd name="connsiteX476" fmla="*/ 119104 w 1562784"/>
              <a:gd name="connsiteY476" fmla="*/ 418667 h 1562782"/>
              <a:gd name="connsiteX477" fmla="*/ 127525 w 1562784"/>
              <a:gd name="connsiteY477" fmla="*/ 403629 h 1562782"/>
              <a:gd name="connsiteX478" fmla="*/ 126924 w 1562784"/>
              <a:gd name="connsiteY478" fmla="*/ 399418 h 1562782"/>
              <a:gd name="connsiteX479" fmla="*/ 113088 w 1562784"/>
              <a:gd name="connsiteY479" fmla="*/ 380770 h 1562782"/>
              <a:gd name="connsiteX480" fmla="*/ 113088 w 1562784"/>
              <a:gd name="connsiteY480" fmla="*/ 376560 h 1562782"/>
              <a:gd name="connsiteX481" fmla="*/ 122713 w 1562784"/>
              <a:gd name="connsiteY481" fmla="*/ 361521 h 1562782"/>
              <a:gd name="connsiteX482" fmla="*/ 126322 w 1562784"/>
              <a:gd name="connsiteY482" fmla="*/ 359717 h 1562782"/>
              <a:gd name="connsiteX483" fmla="*/ 149180 w 1562784"/>
              <a:gd name="connsiteY483" fmla="*/ 363927 h 1562782"/>
              <a:gd name="connsiteX484" fmla="*/ 153391 w 1562784"/>
              <a:gd name="connsiteY484" fmla="*/ 362123 h 1562782"/>
              <a:gd name="connsiteX485" fmla="*/ 163016 w 1562784"/>
              <a:gd name="connsiteY485" fmla="*/ 348288 h 1562782"/>
              <a:gd name="connsiteX486" fmla="*/ 163016 w 1562784"/>
              <a:gd name="connsiteY486" fmla="*/ 344077 h 1562782"/>
              <a:gd name="connsiteX487" fmla="*/ 150985 w 1562784"/>
              <a:gd name="connsiteY487" fmla="*/ 323625 h 1562782"/>
              <a:gd name="connsiteX488" fmla="*/ 150985 w 1562784"/>
              <a:gd name="connsiteY488" fmla="*/ 320016 h 1562782"/>
              <a:gd name="connsiteX489" fmla="*/ 161813 w 1562784"/>
              <a:gd name="connsiteY489" fmla="*/ 305579 h 1562782"/>
              <a:gd name="connsiteX490" fmla="*/ 165422 w 1562784"/>
              <a:gd name="connsiteY490" fmla="*/ 304376 h 1562782"/>
              <a:gd name="connsiteX491" fmla="*/ 188280 w 1562784"/>
              <a:gd name="connsiteY491" fmla="*/ 310391 h 1562782"/>
              <a:gd name="connsiteX492" fmla="*/ 191889 w 1562784"/>
              <a:gd name="connsiteY492" fmla="*/ 309188 h 1562782"/>
              <a:gd name="connsiteX493" fmla="*/ 202717 w 1562784"/>
              <a:gd name="connsiteY493" fmla="*/ 295954 h 1562782"/>
              <a:gd name="connsiteX494" fmla="*/ 203318 w 1562784"/>
              <a:gd name="connsiteY494" fmla="*/ 291744 h 1562782"/>
              <a:gd name="connsiteX495" fmla="*/ 193092 w 1562784"/>
              <a:gd name="connsiteY495" fmla="*/ 270690 h 1562782"/>
              <a:gd name="connsiteX496" fmla="*/ 193694 w 1562784"/>
              <a:gd name="connsiteY496" fmla="*/ 266479 h 1562782"/>
              <a:gd name="connsiteX497" fmla="*/ 205724 w 1562784"/>
              <a:gd name="connsiteY497" fmla="*/ 253245 h 1562782"/>
              <a:gd name="connsiteX498" fmla="*/ 209334 w 1562784"/>
              <a:gd name="connsiteY498" fmla="*/ 252644 h 1562782"/>
              <a:gd name="connsiteX499" fmla="*/ 231590 w 1562784"/>
              <a:gd name="connsiteY499" fmla="*/ 260464 h 1562782"/>
              <a:gd name="connsiteX500" fmla="*/ 235801 w 1562784"/>
              <a:gd name="connsiteY500" fmla="*/ 259261 h 1562782"/>
              <a:gd name="connsiteX501" fmla="*/ 247230 w 1562784"/>
              <a:gd name="connsiteY501" fmla="*/ 247230 h 1562782"/>
              <a:gd name="connsiteX502" fmla="*/ 248433 w 1562784"/>
              <a:gd name="connsiteY502" fmla="*/ 243019 h 1562782"/>
              <a:gd name="connsiteX503" fmla="*/ 240012 w 1562784"/>
              <a:gd name="connsiteY503" fmla="*/ 221364 h 1562782"/>
              <a:gd name="connsiteX504" fmla="*/ 240613 w 1562784"/>
              <a:gd name="connsiteY504" fmla="*/ 217153 h 1562782"/>
              <a:gd name="connsiteX505" fmla="*/ 253847 w 1562784"/>
              <a:gd name="connsiteY505" fmla="*/ 205123 h 1562782"/>
              <a:gd name="connsiteX506" fmla="*/ 257456 w 1562784"/>
              <a:gd name="connsiteY506" fmla="*/ 204521 h 1562782"/>
              <a:gd name="connsiteX507" fmla="*/ 279112 w 1562784"/>
              <a:gd name="connsiteY507" fmla="*/ 214747 h 1562782"/>
              <a:gd name="connsiteX508" fmla="*/ 283322 w 1562784"/>
              <a:gd name="connsiteY508" fmla="*/ 214146 h 1562782"/>
              <a:gd name="connsiteX509" fmla="*/ 295954 w 1562784"/>
              <a:gd name="connsiteY509" fmla="*/ 202717 h 1562782"/>
              <a:gd name="connsiteX510" fmla="*/ 297158 w 1562784"/>
              <a:gd name="connsiteY510" fmla="*/ 199107 h 1562782"/>
              <a:gd name="connsiteX511" fmla="*/ 290541 w 1562784"/>
              <a:gd name="connsiteY511" fmla="*/ 176249 h 1562782"/>
              <a:gd name="connsiteX512" fmla="*/ 291744 w 1562784"/>
              <a:gd name="connsiteY512" fmla="*/ 172640 h 1562782"/>
              <a:gd name="connsiteX513" fmla="*/ 306181 w 1562784"/>
              <a:gd name="connsiteY513" fmla="*/ 161211 h 1562782"/>
              <a:gd name="connsiteX514" fmla="*/ 309790 w 1562784"/>
              <a:gd name="connsiteY514" fmla="*/ 161211 h 1562782"/>
              <a:gd name="connsiteX515" fmla="*/ 330242 w 1562784"/>
              <a:gd name="connsiteY515" fmla="*/ 172640 h 1562782"/>
              <a:gd name="connsiteX516" fmla="*/ 334453 w 1562784"/>
              <a:gd name="connsiteY516" fmla="*/ 172640 h 1562782"/>
              <a:gd name="connsiteX517" fmla="*/ 348288 w 1562784"/>
              <a:gd name="connsiteY517" fmla="*/ 162414 h 1562782"/>
              <a:gd name="connsiteX518" fmla="*/ 350093 w 1562784"/>
              <a:gd name="connsiteY518" fmla="*/ 158805 h 1562782"/>
              <a:gd name="connsiteX519" fmla="*/ 345280 w 1562784"/>
              <a:gd name="connsiteY519" fmla="*/ 135947 h 1562782"/>
              <a:gd name="connsiteX520" fmla="*/ 347085 w 1562784"/>
              <a:gd name="connsiteY520" fmla="*/ 132337 h 1562782"/>
              <a:gd name="connsiteX521" fmla="*/ 362123 w 1562784"/>
              <a:gd name="connsiteY521" fmla="*/ 122111 h 1562782"/>
              <a:gd name="connsiteX522" fmla="*/ 365732 w 1562784"/>
              <a:gd name="connsiteY522" fmla="*/ 122111 h 1562782"/>
              <a:gd name="connsiteX523" fmla="*/ 384981 w 1562784"/>
              <a:gd name="connsiteY523" fmla="*/ 135947 h 1562782"/>
              <a:gd name="connsiteX524" fmla="*/ 389192 w 1562784"/>
              <a:gd name="connsiteY524" fmla="*/ 135947 h 1562782"/>
              <a:gd name="connsiteX525" fmla="*/ 404231 w 1562784"/>
              <a:gd name="connsiteY525" fmla="*/ 127525 h 1562782"/>
              <a:gd name="connsiteX526" fmla="*/ 406035 w 1562784"/>
              <a:gd name="connsiteY526" fmla="*/ 123916 h 1562782"/>
              <a:gd name="connsiteX527" fmla="*/ 403027 w 1562784"/>
              <a:gd name="connsiteY527" fmla="*/ 100456 h 1562782"/>
              <a:gd name="connsiteX528" fmla="*/ 405434 w 1562784"/>
              <a:gd name="connsiteY528" fmla="*/ 96847 h 1562782"/>
              <a:gd name="connsiteX529" fmla="*/ 421073 w 1562784"/>
              <a:gd name="connsiteY529" fmla="*/ 88425 h 1562782"/>
              <a:gd name="connsiteX530" fmla="*/ 424683 w 1562784"/>
              <a:gd name="connsiteY530" fmla="*/ 88425 h 1562782"/>
              <a:gd name="connsiteX531" fmla="*/ 442729 w 1562784"/>
              <a:gd name="connsiteY531" fmla="*/ 103464 h 1562782"/>
              <a:gd name="connsiteX532" fmla="*/ 446939 w 1562784"/>
              <a:gd name="connsiteY532" fmla="*/ 104065 h 1562782"/>
              <a:gd name="connsiteX533" fmla="*/ 462579 w 1562784"/>
              <a:gd name="connsiteY533" fmla="*/ 96847 h 1562782"/>
              <a:gd name="connsiteX534" fmla="*/ 464384 w 1562784"/>
              <a:gd name="connsiteY534" fmla="*/ 93238 h 1562782"/>
              <a:gd name="connsiteX535" fmla="*/ 464384 w 1562784"/>
              <a:gd name="connsiteY535" fmla="*/ 69778 h 1562782"/>
              <a:gd name="connsiteX536" fmla="*/ 466188 w 1562784"/>
              <a:gd name="connsiteY536" fmla="*/ 66770 h 1562782"/>
              <a:gd name="connsiteX537" fmla="*/ 483031 w 1562784"/>
              <a:gd name="connsiteY537" fmla="*/ 59552 h 1562782"/>
              <a:gd name="connsiteX538" fmla="*/ 486641 w 1562784"/>
              <a:gd name="connsiteY538" fmla="*/ 60153 h 1562782"/>
              <a:gd name="connsiteX539" fmla="*/ 503484 w 1562784"/>
              <a:gd name="connsiteY539" fmla="*/ 76996 h 1562782"/>
              <a:gd name="connsiteX540" fmla="*/ 507093 w 1562784"/>
              <a:gd name="connsiteY540" fmla="*/ 77598 h 1562782"/>
              <a:gd name="connsiteX541" fmla="*/ 523334 w 1562784"/>
              <a:gd name="connsiteY541" fmla="*/ 71582 h 1562782"/>
              <a:gd name="connsiteX542" fmla="*/ 525740 w 1562784"/>
              <a:gd name="connsiteY542" fmla="*/ 68575 h 1562782"/>
              <a:gd name="connsiteX543" fmla="*/ 527545 w 1562784"/>
              <a:gd name="connsiteY543" fmla="*/ 45115 h 1562782"/>
              <a:gd name="connsiteX544" fmla="*/ 529951 w 1562784"/>
              <a:gd name="connsiteY544" fmla="*/ 41506 h 1562782"/>
              <a:gd name="connsiteX545" fmla="*/ 546794 w 1562784"/>
              <a:gd name="connsiteY545" fmla="*/ 36092 h 1562782"/>
              <a:gd name="connsiteX546" fmla="*/ 550403 w 1562784"/>
              <a:gd name="connsiteY546" fmla="*/ 37295 h 1562782"/>
              <a:gd name="connsiteX547" fmla="*/ 566043 w 1562784"/>
              <a:gd name="connsiteY547" fmla="*/ 55341 h 1562782"/>
              <a:gd name="connsiteX548" fmla="*/ 569652 w 1562784"/>
              <a:gd name="connsiteY548" fmla="*/ 56544 h 1562782"/>
              <a:gd name="connsiteX549" fmla="*/ 586495 w 1562784"/>
              <a:gd name="connsiteY549" fmla="*/ 51732 h 1562782"/>
              <a:gd name="connsiteX550" fmla="*/ 588901 w 1562784"/>
              <a:gd name="connsiteY550" fmla="*/ 48724 h 1562782"/>
              <a:gd name="connsiteX551" fmla="*/ 592511 w 1562784"/>
              <a:gd name="connsiteY551" fmla="*/ 25264 h 1562782"/>
              <a:gd name="connsiteX552" fmla="*/ 595518 w 1562784"/>
              <a:gd name="connsiteY552" fmla="*/ 22858 h 1562782"/>
              <a:gd name="connsiteX553" fmla="*/ 612963 w 1562784"/>
              <a:gd name="connsiteY553" fmla="*/ 18648 h 1562782"/>
              <a:gd name="connsiteX554" fmla="*/ 616572 w 1562784"/>
              <a:gd name="connsiteY554" fmla="*/ 19851 h 1562782"/>
              <a:gd name="connsiteX555" fmla="*/ 629806 w 1562784"/>
              <a:gd name="connsiteY555" fmla="*/ 39100 h 1562782"/>
              <a:gd name="connsiteX556" fmla="*/ 634016 w 1562784"/>
              <a:gd name="connsiteY556" fmla="*/ 40904 h 1562782"/>
              <a:gd name="connsiteX557" fmla="*/ 650859 w 1562784"/>
              <a:gd name="connsiteY557" fmla="*/ 37295 h 1562782"/>
              <a:gd name="connsiteX558" fmla="*/ 653265 w 1562784"/>
              <a:gd name="connsiteY558" fmla="*/ 34889 h 1562782"/>
              <a:gd name="connsiteX559" fmla="*/ 659281 w 1562784"/>
              <a:gd name="connsiteY559" fmla="*/ 12031 h 1562782"/>
              <a:gd name="connsiteX560" fmla="*/ 662288 w 1562784"/>
              <a:gd name="connsiteY560" fmla="*/ 9023 h 1562782"/>
              <a:gd name="connsiteX561" fmla="*/ 679733 w 1562784"/>
              <a:gd name="connsiteY561" fmla="*/ 6617 h 1562782"/>
              <a:gd name="connsiteX562" fmla="*/ 683342 w 1562784"/>
              <a:gd name="connsiteY562" fmla="*/ 8422 h 1562782"/>
              <a:gd name="connsiteX563" fmla="*/ 695373 w 1562784"/>
              <a:gd name="connsiteY563" fmla="*/ 28874 h 1562782"/>
              <a:gd name="connsiteX564" fmla="*/ 698982 w 1562784"/>
              <a:gd name="connsiteY564" fmla="*/ 30678 h 1562782"/>
              <a:gd name="connsiteX565" fmla="*/ 715825 w 1562784"/>
              <a:gd name="connsiteY565" fmla="*/ 28874 h 1562782"/>
              <a:gd name="connsiteX566" fmla="*/ 718833 w 1562784"/>
              <a:gd name="connsiteY566" fmla="*/ 26468 h 1562782"/>
              <a:gd name="connsiteX567" fmla="*/ 726652 w 1562784"/>
              <a:gd name="connsiteY567" fmla="*/ 4211 h 1562782"/>
              <a:gd name="connsiteX568" fmla="*/ 729660 w 1562784"/>
              <a:gd name="connsiteY568" fmla="*/ 1805 h 1562782"/>
              <a:gd name="connsiteX569" fmla="*/ 747706 w 1562784"/>
              <a:gd name="connsiteY569" fmla="*/ 602 h 1562782"/>
              <a:gd name="connsiteX570" fmla="*/ 751315 w 1562784"/>
              <a:gd name="connsiteY570" fmla="*/ 3008 h 1562782"/>
              <a:gd name="connsiteX571" fmla="*/ 760940 w 1562784"/>
              <a:gd name="connsiteY571" fmla="*/ 24061 h 1562782"/>
              <a:gd name="connsiteX572" fmla="*/ 764549 w 1562784"/>
              <a:gd name="connsiteY572" fmla="*/ 26468 h 1562782"/>
              <a:gd name="connsiteX573" fmla="*/ 781994 w 1562784"/>
              <a:gd name="connsiteY573" fmla="*/ 25866 h 1562782"/>
              <a:gd name="connsiteX574" fmla="*/ 785001 w 1562784"/>
              <a:gd name="connsiteY574" fmla="*/ 24061 h 1562782"/>
              <a:gd name="connsiteX575" fmla="*/ 794626 w 1562784"/>
              <a:gd name="connsiteY575" fmla="*/ 2406 h 1562782"/>
              <a:gd name="connsiteX576" fmla="*/ 798235 w 1562784"/>
              <a:gd name="connsiteY576" fmla="*/ 0 h 156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1562784" h="1562782">
                <a:moveTo>
                  <a:pt x="798235" y="0"/>
                </a:moveTo>
                <a:cubicBezTo>
                  <a:pt x="798235" y="0"/>
                  <a:pt x="798235" y="0"/>
                  <a:pt x="815679" y="602"/>
                </a:cubicBezTo>
                <a:cubicBezTo>
                  <a:pt x="817484" y="1203"/>
                  <a:pt x="818687" y="1805"/>
                  <a:pt x="819289" y="3008"/>
                </a:cubicBezTo>
                <a:cubicBezTo>
                  <a:pt x="819289" y="3008"/>
                  <a:pt x="819289" y="3008"/>
                  <a:pt x="827109" y="25264"/>
                </a:cubicBezTo>
                <a:cubicBezTo>
                  <a:pt x="827710" y="26468"/>
                  <a:pt x="828913" y="27671"/>
                  <a:pt x="830718" y="27671"/>
                </a:cubicBezTo>
                <a:cubicBezTo>
                  <a:pt x="830718" y="27671"/>
                  <a:pt x="830718" y="27671"/>
                  <a:pt x="847561" y="28874"/>
                </a:cubicBezTo>
                <a:cubicBezTo>
                  <a:pt x="848764" y="28874"/>
                  <a:pt x="850568" y="28272"/>
                  <a:pt x="851170" y="27069"/>
                </a:cubicBezTo>
                <a:cubicBezTo>
                  <a:pt x="851170" y="27069"/>
                  <a:pt x="851170" y="27069"/>
                  <a:pt x="862599" y="6617"/>
                </a:cubicBezTo>
                <a:cubicBezTo>
                  <a:pt x="863201" y="5414"/>
                  <a:pt x="865005" y="4812"/>
                  <a:pt x="866208" y="4812"/>
                </a:cubicBezTo>
                <a:cubicBezTo>
                  <a:pt x="866208" y="4812"/>
                  <a:pt x="866208" y="4812"/>
                  <a:pt x="883653" y="6617"/>
                </a:cubicBezTo>
                <a:cubicBezTo>
                  <a:pt x="885457" y="7219"/>
                  <a:pt x="886660" y="8422"/>
                  <a:pt x="886660" y="9625"/>
                </a:cubicBezTo>
                <a:cubicBezTo>
                  <a:pt x="886660" y="9625"/>
                  <a:pt x="886660" y="9625"/>
                  <a:pt x="893277" y="31881"/>
                </a:cubicBezTo>
                <a:cubicBezTo>
                  <a:pt x="893277" y="33686"/>
                  <a:pt x="894480" y="34889"/>
                  <a:pt x="896285" y="34889"/>
                </a:cubicBezTo>
                <a:cubicBezTo>
                  <a:pt x="896285" y="34889"/>
                  <a:pt x="896285" y="34889"/>
                  <a:pt x="913128" y="37897"/>
                </a:cubicBezTo>
                <a:cubicBezTo>
                  <a:pt x="914331" y="37897"/>
                  <a:pt x="916135" y="37295"/>
                  <a:pt x="916737" y="36092"/>
                </a:cubicBezTo>
                <a:cubicBezTo>
                  <a:pt x="916737" y="36092"/>
                  <a:pt x="916737" y="36092"/>
                  <a:pt x="929971" y="16242"/>
                </a:cubicBezTo>
                <a:cubicBezTo>
                  <a:pt x="930572" y="15640"/>
                  <a:pt x="932377" y="15038"/>
                  <a:pt x="933580" y="15038"/>
                </a:cubicBezTo>
                <a:cubicBezTo>
                  <a:pt x="933580" y="15038"/>
                  <a:pt x="933580" y="15038"/>
                  <a:pt x="951024" y="18648"/>
                </a:cubicBezTo>
                <a:cubicBezTo>
                  <a:pt x="952227" y="19249"/>
                  <a:pt x="953431" y="20452"/>
                  <a:pt x="954032" y="21655"/>
                </a:cubicBezTo>
                <a:cubicBezTo>
                  <a:pt x="954032" y="21655"/>
                  <a:pt x="954032" y="21655"/>
                  <a:pt x="957641" y="44514"/>
                </a:cubicBezTo>
                <a:cubicBezTo>
                  <a:pt x="958243" y="46318"/>
                  <a:pt x="959446" y="47521"/>
                  <a:pt x="960649" y="47521"/>
                </a:cubicBezTo>
                <a:cubicBezTo>
                  <a:pt x="960649" y="47521"/>
                  <a:pt x="960649" y="47521"/>
                  <a:pt x="977492" y="51732"/>
                </a:cubicBezTo>
                <a:cubicBezTo>
                  <a:pt x="978695" y="52333"/>
                  <a:pt x="980500" y="51732"/>
                  <a:pt x="981101" y="50529"/>
                </a:cubicBezTo>
                <a:cubicBezTo>
                  <a:pt x="981101" y="50529"/>
                  <a:pt x="981101" y="50529"/>
                  <a:pt x="996139" y="32483"/>
                </a:cubicBezTo>
                <a:cubicBezTo>
                  <a:pt x="996741" y="31280"/>
                  <a:pt x="998546" y="30678"/>
                  <a:pt x="999749" y="31280"/>
                </a:cubicBezTo>
                <a:cubicBezTo>
                  <a:pt x="999749" y="31280"/>
                  <a:pt x="999749" y="31280"/>
                  <a:pt x="1016592" y="36694"/>
                </a:cubicBezTo>
                <a:cubicBezTo>
                  <a:pt x="1018396" y="36694"/>
                  <a:pt x="1018998" y="37897"/>
                  <a:pt x="1019599" y="39701"/>
                </a:cubicBezTo>
                <a:cubicBezTo>
                  <a:pt x="1019599" y="39701"/>
                  <a:pt x="1019599" y="39701"/>
                  <a:pt x="1021404" y="63161"/>
                </a:cubicBezTo>
                <a:cubicBezTo>
                  <a:pt x="1021404" y="64364"/>
                  <a:pt x="1022607" y="65567"/>
                  <a:pt x="1023810" y="66169"/>
                </a:cubicBezTo>
                <a:cubicBezTo>
                  <a:pt x="1023810" y="66169"/>
                  <a:pt x="1023810" y="66169"/>
                  <a:pt x="1040051" y="71582"/>
                </a:cubicBezTo>
                <a:cubicBezTo>
                  <a:pt x="1041254" y="72184"/>
                  <a:pt x="1043059" y="71582"/>
                  <a:pt x="1044262" y="70981"/>
                </a:cubicBezTo>
                <a:cubicBezTo>
                  <a:pt x="1044262" y="70981"/>
                  <a:pt x="1044262" y="70981"/>
                  <a:pt x="1060503" y="54138"/>
                </a:cubicBezTo>
                <a:cubicBezTo>
                  <a:pt x="1061105" y="52935"/>
                  <a:pt x="1062910" y="52333"/>
                  <a:pt x="1064113" y="52935"/>
                </a:cubicBezTo>
                <a:cubicBezTo>
                  <a:pt x="1064113" y="52935"/>
                  <a:pt x="1064113" y="52935"/>
                  <a:pt x="1080956" y="59552"/>
                </a:cubicBezTo>
                <a:cubicBezTo>
                  <a:pt x="1082159" y="60153"/>
                  <a:pt x="1083362" y="61958"/>
                  <a:pt x="1083362" y="63161"/>
                </a:cubicBezTo>
                <a:cubicBezTo>
                  <a:pt x="1083362" y="63161"/>
                  <a:pt x="1083362" y="63161"/>
                  <a:pt x="1083362" y="86621"/>
                </a:cubicBezTo>
                <a:cubicBezTo>
                  <a:pt x="1083362" y="87824"/>
                  <a:pt x="1083963" y="89628"/>
                  <a:pt x="1085166" y="90230"/>
                </a:cubicBezTo>
                <a:cubicBezTo>
                  <a:pt x="1085166" y="90230"/>
                  <a:pt x="1085166" y="90230"/>
                  <a:pt x="1100806" y="96847"/>
                </a:cubicBezTo>
                <a:cubicBezTo>
                  <a:pt x="1102009" y="97448"/>
                  <a:pt x="1103814" y="97448"/>
                  <a:pt x="1105017" y="96245"/>
                </a:cubicBezTo>
                <a:cubicBezTo>
                  <a:pt x="1105017" y="96245"/>
                  <a:pt x="1105017" y="96245"/>
                  <a:pt x="1122461" y="81207"/>
                </a:cubicBezTo>
                <a:cubicBezTo>
                  <a:pt x="1123665" y="80004"/>
                  <a:pt x="1125469" y="80004"/>
                  <a:pt x="1126672" y="80606"/>
                </a:cubicBezTo>
                <a:cubicBezTo>
                  <a:pt x="1126672" y="80606"/>
                  <a:pt x="1126672" y="80606"/>
                  <a:pt x="1142914" y="88425"/>
                </a:cubicBezTo>
                <a:cubicBezTo>
                  <a:pt x="1144117" y="89027"/>
                  <a:pt x="1144718" y="90832"/>
                  <a:pt x="1144718" y="92035"/>
                </a:cubicBezTo>
                <a:cubicBezTo>
                  <a:pt x="1144718" y="92035"/>
                  <a:pt x="1144718" y="92035"/>
                  <a:pt x="1142914" y="115494"/>
                </a:cubicBezTo>
                <a:cubicBezTo>
                  <a:pt x="1142312" y="116697"/>
                  <a:pt x="1143515" y="118502"/>
                  <a:pt x="1144718" y="119104"/>
                </a:cubicBezTo>
                <a:cubicBezTo>
                  <a:pt x="1144718" y="119104"/>
                  <a:pt x="1144718" y="119104"/>
                  <a:pt x="1159757" y="127525"/>
                </a:cubicBezTo>
                <a:cubicBezTo>
                  <a:pt x="1160358" y="128127"/>
                  <a:pt x="1162163" y="128127"/>
                  <a:pt x="1163366" y="127525"/>
                </a:cubicBezTo>
                <a:cubicBezTo>
                  <a:pt x="1163366" y="127525"/>
                  <a:pt x="1163366" y="127525"/>
                  <a:pt x="1182615" y="113690"/>
                </a:cubicBezTo>
                <a:cubicBezTo>
                  <a:pt x="1183818" y="112487"/>
                  <a:pt x="1185623" y="112487"/>
                  <a:pt x="1186224" y="113088"/>
                </a:cubicBezTo>
                <a:cubicBezTo>
                  <a:pt x="1186224" y="113088"/>
                  <a:pt x="1186224" y="113088"/>
                  <a:pt x="1201864" y="122713"/>
                </a:cubicBezTo>
                <a:cubicBezTo>
                  <a:pt x="1203067" y="123314"/>
                  <a:pt x="1203669" y="125119"/>
                  <a:pt x="1203067" y="126322"/>
                </a:cubicBezTo>
                <a:cubicBezTo>
                  <a:pt x="1203067" y="126322"/>
                  <a:pt x="1203067" y="126322"/>
                  <a:pt x="1199458" y="149782"/>
                </a:cubicBezTo>
                <a:cubicBezTo>
                  <a:pt x="1198856" y="150985"/>
                  <a:pt x="1200059" y="152789"/>
                  <a:pt x="1200661" y="153391"/>
                </a:cubicBezTo>
                <a:cubicBezTo>
                  <a:pt x="1200661" y="153391"/>
                  <a:pt x="1200661" y="153391"/>
                  <a:pt x="1215098" y="163015"/>
                </a:cubicBezTo>
                <a:cubicBezTo>
                  <a:pt x="1216301" y="163617"/>
                  <a:pt x="1218105" y="163617"/>
                  <a:pt x="1219308" y="163015"/>
                </a:cubicBezTo>
                <a:cubicBezTo>
                  <a:pt x="1219308" y="163015"/>
                  <a:pt x="1219308" y="163015"/>
                  <a:pt x="1239159" y="150985"/>
                </a:cubicBezTo>
                <a:cubicBezTo>
                  <a:pt x="1240362" y="150383"/>
                  <a:pt x="1242167" y="150383"/>
                  <a:pt x="1243370" y="150985"/>
                </a:cubicBezTo>
                <a:cubicBezTo>
                  <a:pt x="1243370" y="150985"/>
                  <a:pt x="1243370" y="150985"/>
                  <a:pt x="1257807" y="161812"/>
                </a:cubicBezTo>
                <a:cubicBezTo>
                  <a:pt x="1258408" y="162414"/>
                  <a:pt x="1259010" y="164219"/>
                  <a:pt x="1259010" y="165422"/>
                </a:cubicBezTo>
                <a:cubicBezTo>
                  <a:pt x="1259010" y="165422"/>
                  <a:pt x="1259010" y="165422"/>
                  <a:pt x="1252994" y="188280"/>
                </a:cubicBezTo>
                <a:cubicBezTo>
                  <a:pt x="1252393" y="189483"/>
                  <a:pt x="1252994" y="191288"/>
                  <a:pt x="1254197" y="192491"/>
                </a:cubicBezTo>
                <a:cubicBezTo>
                  <a:pt x="1254197" y="192491"/>
                  <a:pt x="1254197" y="192491"/>
                  <a:pt x="1267431" y="203318"/>
                </a:cubicBezTo>
                <a:cubicBezTo>
                  <a:pt x="1268033" y="203920"/>
                  <a:pt x="1269837" y="203920"/>
                  <a:pt x="1271040" y="203318"/>
                </a:cubicBezTo>
                <a:cubicBezTo>
                  <a:pt x="1271040" y="203318"/>
                  <a:pt x="1271040" y="203318"/>
                  <a:pt x="1292695" y="193092"/>
                </a:cubicBezTo>
                <a:cubicBezTo>
                  <a:pt x="1293899" y="192491"/>
                  <a:pt x="1295703" y="193092"/>
                  <a:pt x="1296305" y="193694"/>
                </a:cubicBezTo>
                <a:cubicBezTo>
                  <a:pt x="1296305" y="193694"/>
                  <a:pt x="1296305" y="193694"/>
                  <a:pt x="1309538" y="205724"/>
                </a:cubicBezTo>
                <a:cubicBezTo>
                  <a:pt x="1310741" y="206326"/>
                  <a:pt x="1311343" y="208130"/>
                  <a:pt x="1310741" y="209334"/>
                </a:cubicBezTo>
                <a:cubicBezTo>
                  <a:pt x="1310741" y="209334"/>
                  <a:pt x="1310741" y="209334"/>
                  <a:pt x="1302921" y="231590"/>
                </a:cubicBezTo>
                <a:cubicBezTo>
                  <a:pt x="1302320" y="232793"/>
                  <a:pt x="1302921" y="234598"/>
                  <a:pt x="1303523" y="235801"/>
                </a:cubicBezTo>
                <a:cubicBezTo>
                  <a:pt x="1303523" y="235801"/>
                  <a:pt x="1303523" y="235801"/>
                  <a:pt x="1316155" y="247832"/>
                </a:cubicBezTo>
                <a:cubicBezTo>
                  <a:pt x="1316757" y="248433"/>
                  <a:pt x="1318561" y="249035"/>
                  <a:pt x="1319765" y="248433"/>
                </a:cubicBezTo>
                <a:cubicBezTo>
                  <a:pt x="1319765" y="248433"/>
                  <a:pt x="1319765" y="248433"/>
                  <a:pt x="1342021" y="240012"/>
                </a:cubicBezTo>
                <a:cubicBezTo>
                  <a:pt x="1343224" y="239410"/>
                  <a:pt x="1345029" y="240012"/>
                  <a:pt x="1345630" y="240613"/>
                </a:cubicBezTo>
                <a:cubicBezTo>
                  <a:pt x="1345630" y="240613"/>
                  <a:pt x="1345630" y="240613"/>
                  <a:pt x="1357661" y="253847"/>
                </a:cubicBezTo>
                <a:cubicBezTo>
                  <a:pt x="1358864" y="255050"/>
                  <a:pt x="1358864" y="256855"/>
                  <a:pt x="1358263" y="258058"/>
                </a:cubicBezTo>
                <a:cubicBezTo>
                  <a:pt x="1358263" y="258058"/>
                  <a:pt x="1358263" y="258058"/>
                  <a:pt x="1348638" y="279111"/>
                </a:cubicBezTo>
                <a:cubicBezTo>
                  <a:pt x="1348037" y="280314"/>
                  <a:pt x="1348638" y="282119"/>
                  <a:pt x="1349240" y="283322"/>
                </a:cubicBezTo>
                <a:cubicBezTo>
                  <a:pt x="1349240" y="283322"/>
                  <a:pt x="1349240" y="283322"/>
                  <a:pt x="1360669" y="295954"/>
                </a:cubicBezTo>
                <a:cubicBezTo>
                  <a:pt x="1361270" y="297157"/>
                  <a:pt x="1363075" y="297759"/>
                  <a:pt x="1364278" y="297157"/>
                </a:cubicBezTo>
                <a:cubicBezTo>
                  <a:pt x="1364278" y="297157"/>
                  <a:pt x="1364278" y="297157"/>
                  <a:pt x="1387136" y="291142"/>
                </a:cubicBezTo>
                <a:cubicBezTo>
                  <a:pt x="1388339" y="290540"/>
                  <a:pt x="1390144" y="291142"/>
                  <a:pt x="1390745" y="292345"/>
                </a:cubicBezTo>
                <a:cubicBezTo>
                  <a:pt x="1390745" y="292345"/>
                  <a:pt x="1390745" y="292345"/>
                  <a:pt x="1401573" y="306180"/>
                </a:cubicBezTo>
                <a:cubicBezTo>
                  <a:pt x="1402776" y="307383"/>
                  <a:pt x="1402776" y="309188"/>
                  <a:pt x="1402175" y="310391"/>
                </a:cubicBezTo>
                <a:cubicBezTo>
                  <a:pt x="1402175" y="310391"/>
                  <a:pt x="1402175" y="310391"/>
                  <a:pt x="1390144" y="330843"/>
                </a:cubicBezTo>
                <a:cubicBezTo>
                  <a:pt x="1389542" y="331445"/>
                  <a:pt x="1389542" y="333249"/>
                  <a:pt x="1390745" y="334452"/>
                </a:cubicBezTo>
                <a:cubicBezTo>
                  <a:pt x="1390745" y="334452"/>
                  <a:pt x="1390745" y="334452"/>
                  <a:pt x="1400370" y="348288"/>
                </a:cubicBezTo>
                <a:cubicBezTo>
                  <a:pt x="1400971" y="349491"/>
                  <a:pt x="1402776" y="350092"/>
                  <a:pt x="1403979" y="350092"/>
                </a:cubicBezTo>
                <a:cubicBezTo>
                  <a:pt x="1403979" y="350092"/>
                  <a:pt x="1403979" y="350092"/>
                  <a:pt x="1427439" y="345280"/>
                </a:cubicBezTo>
                <a:cubicBezTo>
                  <a:pt x="1428642" y="345280"/>
                  <a:pt x="1430447" y="345881"/>
                  <a:pt x="1431048" y="347085"/>
                </a:cubicBezTo>
                <a:cubicBezTo>
                  <a:pt x="1431048" y="347085"/>
                  <a:pt x="1431048" y="347085"/>
                  <a:pt x="1440673" y="362123"/>
                </a:cubicBezTo>
                <a:cubicBezTo>
                  <a:pt x="1441274" y="363326"/>
                  <a:pt x="1441274" y="365131"/>
                  <a:pt x="1440673" y="365732"/>
                </a:cubicBezTo>
                <a:cubicBezTo>
                  <a:pt x="1440673" y="365732"/>
                  <a:pt x="1440673" y="365732"/>
                  <a:pt x="1427439" y="385583"/>
                </a:cubicBezTo>
                <a:cubicBezTo>
                  <a:pt x="1426236" y="386184"/>
                  <a:pt x="1426236" y="387989"/>
                  <a:pt x="1426837" y="389192"/>
                </a:cubicBezTo>
                <a:cubicBezTo>
                  <a:pt x="1426837" y="389192"/>
                  <a:pt x="1426837" y="389192"/>
                  <a:pt x="1435860" y="404230"/>
                </a:cubicBezTo>
                <a:cubicBezTo>
                  <a:pt x="1436462" y="405433"/>
                  <a:pt x="1438267" y="406035"/>
                  <a:pt x="1439470" y="406035"/>
                </a:cubicBezTo>
                <a:cubicBezTo>
                  <a:pt x="1439470" y="406035"/>
                  <a:pt x="1439470" y="406035"/>
                  <a:pt x="1462929" y="403629"/>
                </a:cubicBezTo>
                <a:cubicBezTo>
                  <a:pt x="1464133" y="403027"/>
                  <a:pt x="1465937" y="404230"/>
                  <a:pt x="1466539" y="405433"/>
                </a:cubicBezTo>
                <a:cubicBezTo>
                  <a:pt x="1466539" y="405433"/>
                  <a:pt x="1466539" y="405433"/>
                  <a:pt x="1474960" y="421073"/>
                </a:cubicBezTo>
                <a:cubicBezTo>
                  <a:pt x="1475562" y="422276"/>
                  <a:pt x="1475562" y="424081"/>
                  <a:pt x="1474359" y="425284"/>
                </a:cubicBezTo>
                <a:cubicBezTo>
                  <a:pt x="1474359" y="425284"/>
                  <a:pt x="1474359" y="425284"/>
                  <a:pt x="1459320" y="443330"/>
                </a:cubicBezTo>
                <a:cubicBezTo>
                  <a:pt x="1458719" y="443931"/>
                  <a:pt x="1458117" y="445736"/>
                  <a:pt x="1458719" y="446939"/>
                </a:cubicBezTo>
                <a:cubicBezTo>
                  <a:pt x="1458719" y="446939"/>
                  <a:pt x="1458719" y="446939"/>
                  <a:pt x="1466539" y="462579"/>
                </a:cubicBezTo>
                <a:cubicBezTo>
                  <a:pt x="1467140" y="463782"/>
                  <a:pt x="1468343" y="464985"/>
                  <a:pt x="1469546" y="464985"/>
                </a:cubicBezTo>
                <a:cubicBezTo>
                  <a:pt x="1469546" y="464985"/>
                  <a:pt x="1469546" y="464985"/>
                  <a:pt x="1493006" y="464383"/>
                </a:cubicBezTo>
                <a:cubicBezTo>
                  <a:pt x="1494811" y="464383"/>
                  <a:pt x="1496014" y="464985"/>
                  <a:pt x="1496615" y="466188"/>
                </a:cubicBezTo>
                <a:cubicBezTo>
                  <a:pt x="1496615" y="466188"/>
                  <a:pt x="1496615" y="466188"/>
                  <a:pt x="1503834" y="483031"/>
                </a:cubicBezTo>
                <a:cubicBezTo>
                  <a:pt x="1504435" y="484234"/>
                  <a:pt x="1503834" y="486039"/>
                  <a:pt x="1502631" y="486640"/>
                </a:cubicBezTo>
                <a:cubicBezTo>
                  <a:pt x="1502631" y="486640"/>
                  <a:pt x="1502631" y="486640"/>
                  <a:pt x="1486389" y="503483"/>
                </a:cubicBezTo>
                <a:cubicBezTo>
                  <a:pt x="1485186" y="504686"/>
                  <a:pt x="1485186" y="506491"/>
                  <a:pt x="1485186" y="507694"/>
                </a:cubicBezTo>
                <a:cubicBezTo>
                  <a:pt x="1485186" y="507694"/>
                  <a:pt x="1485186" y="507694"/>
                  <a:pt x="1491201" y="523334"/>
                </a:cubicBezTo>
                <a:cubicBezTo>
                  <a:pt x="1491803" y="524537"/>
                  <a:pt x="1493608" y="525740"/>
                  <a:pt x="1494811" y="525740"/>
                </a:cubicBezTo>
                <a:cubicBezTo>
                  <a:pt x="1494811" y="525740"/>
                  <a:pt x="1494811" y="525740"/>
                  <a:pt x="1518271" y="527544"/>
                </a:cubicBezTo>
                <a:cubicBezTo>
                  <a:pt x="1519474" y="527544"/>
                  <a:pt x="1520677" y="528747"/>
                  <a:pt x="1521278" y="529950"/>
                </a:cubicBezTo>
                <a:cubicBezTo>
                  <a:pt x="1521278" y="529950"/>
                  <a:pt x="1521278" y="529950"/>
                  <a:pt x="1526692" y="546793"/>
                </a:cubicBezTo>
                <a:cubicBezTo>
                  <a:pt x="1527293" y="547996"/>
                  <a:pt x="1526692" y="549801"/>
                  <a:pt x="1526091" y="551004"/>
                </a:cubicBezTo>
                <a:cubicBezTo>
                  <a:pt x="1526091" y="551004"/>
                  <a:pt x="1526091" y="551004"/>
                  <a:pt x="1508045" y="566042"/>
                </a:cubicBezTo>
                <a:cubicBezTo>
                  <a:pt x="1506841" y="566644"/>
                  <a:pt x="1506240" y="568449"/>
                  <a:pt x="1506841" y="569652"/>
                </a:cubicBezTo>
                <a:cubicBezTo>
                  <a:pt x="1506841" y="569652"/>
                  <a:pt x="1506841" y="569652"/>
                  <a:pt x="1511052" y="586495"/>
                </a:cubicBezTo>
                <a:cubicBezTo>
                  <a:pt x="1511654" y="587698"/>
                  <a:pt x="1512857" y="588901"/>
                  <a:pt x="1514060" y="588901"/>
                </a:cubicBezTo>
                <a:cubicBezTo>
                  <a:pt x="1514060" y="588901"/>
                  <a:pt x="1514060" y="588901"/>
                  <a:pt x="1537520" y="592510"/>
                </a:cubicBezTo>
                <a:cubicBezTo>
                  <a:pt x="1538723" y="593111"/>
                  <a:pt x="1539926" y="594314"/>
                  <a:pt x="1540527" y="595518"/>
                </a:cubicBezTo>
                <a:cubicBezTo>
                  <a:pt x="1540527" y="595518"/>
                  <a:pt x="1540527" y="595518"/>
                  <a:pt x="1544738" y="612962"/>
                </a:cubicBezTo>
                <a:cubicBezTo>
                  <a:pt x="1544738" y="614165"/>
                  <a:pt x="1544137" y="615970"/>
                  <a:pt x="1542933" y="616571"/>
                </a:cubicBezTo>
                <a:cubicBezTo>
                  <a:pt x="1542933" y="616571"/>
                  <a:pt x="1542933" y="616571"/>
                  <a:pt x="1523684" y="630406"/>
                </a:cubicBezTo>
                <a:cubicBezTo>
                  <a:pt x="1523083" y="631008"/>
                  <a:pt x="1521880" y="632813"/>
                  <a:pt x="1522481" y="634016"/>
                </a:cubicBezTo>
                <a:cubicBezTo>
                  <a:pt x="1522481" y="634016"/>
                  <a:pt x="1522481" y="634016"/>
                  <a:pt x="1525489" y="650859"/>
                </a:cubicBezTo>
                <a:cubicBezTo>
                  <a:pt x="1525489" y="652062"/>
                  <a:pt x="1527293" y="653265"/>
                  <a:pt x="1528497" y="653866"/>
                </a:cubicBezTo>
                <a:cubicBezTo>
                  <a:pt x="1528497" y="653866"/>
                  <a:pt x="1528497" y="653866"/>
                  <a:pt x="1551355" y="659280"/>
                </a:cubicBezTo>
                <a:cubicBezTo>
                  <a:pt x="1552558" y="659882"/>
                  <a:pt x="1553761" y="661085"/>
                  <a:pt x="1553761" y="662288"/>
                </a:cubicBezTo>
                <a:cubicBezTo>
                  <a:pt x="1553761" y="662288"/>
                  <a:pt x="1553761" y="662288"/>
                  <a:pt x="1556167" y="679732"/>
                </a:cubicBezTo>
                <a:cubicBezTo>
                  <a:pt x="1556769" y="681537"/>
                  <a:pt x="1555566" y="682740"/>
                  <a:pt x="1554363" y="683341"/>
                </a:cubicBezTo>
                <a:cubicBezTo>
                  <a:pt x="1554363" y="683341"/>
                  <a:pt x="1554363" y="683341"/>
                  <a:pt x="1534512" y="695372"/>
                </a:cubicBezTo>
                <a:cubicBezTo>
                  <a:pt x="1533309" y="695974"/>
                  <a:pt x="1532106" y="697778"/>
                  <a:pt x="1532106" y="698981"/>
                </a:cubicBezTo>
                <a:cubicBezTo>
                  <a:pt x="1532106" y="698981"/>
                  <a:pt x="1532106" y="698981"/>
                  <a:pt x="1533910" y="715824"/>
                </a:cubicBezTo>
                <a:cubicBezTo>
                  <a:pt x="1534512" y="717629"/>
                  <a:pt x="1535113" y="718832"/>
                  <a:pt x="1536317" y="719433"/>
                </a:cubicBezTo>
                <a:cubicBezTo>
                  <a:pt x="1536317" y="719433"/>
                  <a:pt x="1536317" y="719433"/>
                  <a:pt x="1559175" y="726652"/>
                </a:cubicBezTo>
                <a:cubicBezTo>
                  <a:pt x="1560378" y="727253"/>
                  <a:pt x="1560979" y="728456"/>
                  <a:pt x="1561581" y="730261"/>
                </a:cubicBezTo>
                <a:cubicBezTo>
                  <a:pt x="1561581" y="730261"/>
                  <a:pt x="1561581" y="730261"/>
                  <a:pt x="1562183" y="747705"/>
                </a:cubicBezTo>
                <a:cubicBezTo>
                  <a:pt x="1562183" y="749510"/>
                  <a:pt x="1561581" y="750713"/>
                  <a:pt x="1560378" y="751315"/>
                </a:cubicBezTo>
                <a:cubicBezTo>
                  <a:pt x="1560378" y="751315"/>
                  <a:pt x="1560378" y="751315"/>
                  <a:pt x="1538723" y="761541"/>
                </a:cubicBezTo>
                <a:cubicBezTo>
                  <a:pt x="1537520" y="762142"/>
                  <a:pt x="1536918" y="763345"/>
                  <a:pt x="1536918" y="764548"/>
                </a:cubicBezTo>
                <a:cubicBezTo>
                  <a:pt x="1536918" y="764548"/>
                  <a:pt x="1536918" y="764548"/>
                  <a:pt x="1536918" y="781993"/>
                </a:cubicBezTo>
                <a:cubicBezTo>
                  <a:pt x="1536918" y="783196"/>
                  <a:pt x="1538121" y="785000"/>
                  <a:pt x="1539324" y="785000"/>
                </a:cubicBezTo>
                <a:cubicBezTo>
                  <a:pt x="1539324" y="785000"/>
                  <a:pt x="1539324" y="785000"/>
                  <a:pt x="1560979" y="794625"/>
                </a:cubicBezTo>
                <a:cubicBezTo>
                  <a:pt x="1562183" y="795226"/>
                  <a:pt x="1562784" y="797031"/>
                  <a:pt x="1562784" y="798234"/>
                </a:cubicBezTo>
                <a:cubicBezTo>
                  <a:pt x="1562784" y="798234"/>
                  <a:pt x="1562784" y="798234"/>
                  <a:pt x="1562183" y="816280"/>
                </a:cubicBezTo>
                <a:cubicBezTo>
                  <a:pt x="1562183" y="817483"/>
                  <a:pt x="1560979" y="818686"/>
                  <a:pt x="1559776" y="819288"/>
                </a:cubicBezTo>
                <a:cubicBezTo>
                  <a:pt x="1559776" y="819288"/>
                  <a:pt x="1559776" y="819288"/>
                  <a:pt x="1537520" y="827709"/>
                </a:cubicBezTo>
                <a:cubicBezTo>
                  <a:pt x="1536317" y="827709"/>
                  <a:pt x="1535715" y="829514"/>
                  <a:pt x="1535113" y="830717"/>
                </a:cubicBezTo>
                <a:cubicBezTo>
                  <a:pt x="1535113" y="830717"/>
                  <a:pt x="1535113" y="830717"/>
                  <a:pt x="1533910" y="847560"/>
                </a:cubicBezTo>
                <a:cubicBezTo>
                  <a:pt x="1533910" y="849364"/>
                  <a:pt x="1534512" y="850567"/>
                  <a:pt x="1535715" y="851169"/>
                </a:cubicBezTo>
                <a:cubicBezTo>
                  <a:pt x="1535715" y="851169"/>
                  <a:pt x="1535715" y="851169"/>
                  <a:pt x="1556769" y="862598"/>
                </a:cubicBezTo>
                <a:cubicBezTo>
                  <a:pt x="1557972" y="863200"/>
                  <a:pt x="1558573" y="865004"/>
                  <a:pt x="1558573" y="866207"/>
                </a:cubicBezTo>
                <a:cubicBezTo>
                  <a:pt x="1558573" y="866207"/>
                  <a:pt x="1558573" y="866207"/>
                  <a:pt x="1556167" y="884253"/>
                </a:cubicBezTo>
                <a:cubicBezTo>
                  <a:pt x="1556167" y="885456"/>
                  <a:pt x="1554964" y="886659"/>
                  <a:pt x="1553761" y="887261"/>
                </a:cubicBezTo>
                <a:cubicBezTo>
                  <a:pt x="1553761" y="887261"/>
                  <a:pt x="1553761" y="887261"/>
                  <a:pt x="1530903" y="893276"/>
                </a:cubicBezTo>
                <a:cubicBezTo>
                  <a:pt x="1529700" y="893276"/>
                  <a:pt x="1528497" y="895081"/>
                  <a:pt x="1528497" y="896284"/>
                </a:cubicBezTo>
                <a:cubicBezTo>
                  <a:pt x="1528497" y="896284"/>
                  <a:pt x="1528497" y="896284"/>
                  <a:pt x="1525489" y="913127"/>
                </a:cubicBezTo>
                <a:cubicBezTo>
                  <a:pt x="1525489" y="914330"/>
                  <a:pt x="1526091" y="916134"/>
                  <a:pt x="1527293" y="916736"/>
                </a:cubicBezTo>
                <a:cubicBezTo>
                  <a:pt x="1527293" y="916736"/>
                  <a:pt x="1527293" y="916736"/>
                  <a:pt x="1546543" y="929970"/>
                </a:cubicBezTo>
                <a:cubicBezTo>
                  <a:pt x="1547746" y="930571"/>
                  <a:pt x="1548347" y="932376"/>
                  <a:pt x="1548347" y="933579"/>
                </a:cubicBezTo>
                <a:cubicBezTo>
                  <a:pt x="1548347" y="933579"/>
                  <a:pt x="1548347" y="933579"/>
                  <a:pt x="1544137" y="951023"/>
                </a:cubicBezTo>
                <a:cubicBezTo>
                  <a:pt x="1544137" y="952226"/>
                  <a:pt x="1542933" y="953430"/>
                  <a:pt x="1541730" y="954031"/>
                </a:cubicBezTo>
                <a:cubicBezTo>
                  <a:pt x="1541730" y="954031"/>
                  <a:pt x="1541730" y="954031"/>
                  <a:pt x="1518271" y="958242"/>
                </a:cubicBezTo>
                <a:cubicBezTo>
                  <a:pt x="1517067" y="958242"/>
                  <a:pt x="1515864" y="959445"/>
                  <a:pt x="1515263" y="960648"/>
                </a:cubicBezTo>
                <a:cubicBezTo>
                  <a:pt x="1515263" y="960648"/>
                  <a:pt x="1515263" y="960648"/>
                  <a:pt x="1511052" y="977491"/>
                </a:cubicBezTo>
                <a:cubicBezTo>
                  <a:pt x="1511052" y="978694"/>
                  <a:pt x="1511654" y="980498"/>
                  <a:pt x="1512255" y="981100"/>
                </a:cubicBezTo>
                <a:cubicBezTo>
                  <a:pt x="1512255" y="981100"/>
                  <a:pt x="1512255" y="981100"/>
                  <a:pt x="1530903" y="996138"/>
                </a:cubicBezTo>
                <a:cubicBezTo>
                  <a:pt x="1531504" y="996740"/>
                  <a:pt x="1532106" y="998544"/>
                  <a:pt x="1532106" y="999748"/>
                </a:cubicBezTo>
                <a:cubicBezTo>
                  <a:pt x="1532106" y="999748"/>
                  <a:pt x="1532106" y="999748"/>
                  <a:pt x="1526692" y="1017192"/>
                </a:cubicBezTo>
                <a:cubicBezTo>
                  <a:pt x="1526091" y="1018395"/>
                  <a:pt x="1524887" y="1019598"/>
                  <a:pt x="1523684" y="1019598"/>
                </a:cubicBezTo>
                <a:cubicBezTo>
                  <a:pt x="1523684" y="1019598"/>
                  <a:pt x="1523684" y="1019598"/>
                  <a:pt x="1500225" y="1021403"/>
                </a:cubicBezTo>
                <a:cubicBezTo>
                  <a:pt x="1499021" y="1022004"/>
                  <a:pt x="1497217" y="1022606"/>
                  <a:pt x="1497217" y="1023809"/>
                </a:cubicBezTo>
                <a:cubicBezTo>
                  <a:pt x="1497217" y="1023809"/>
                  <a:pt x="1497217" y="1023809"/>
                  <a:pt x="1491201" y="1040050"/>
                </a:cubicBezTo>
                <a:cubicBezTo>
                  <a:pt x="1490600" y="1041253"/>
                  <a:pt x="1491201" y="1043058"/>
                  <a:pt x="1492405" y="1044261"/>
                </a:cubicBezTo>
                <a:cubicBezTo>
                  <a:pt x="1492405" y="1044261"/>
                  <a:pt x="1492405" y="1044261"/>
                  <a:pt x="1509247" y="1060502"/>
                </a:cubicBezTo>
                <a:cubicBezTo>
                  <a:pt x="1509849" y="1061705"/>
                  <a:pt x="1510451" y="1062908"/>
                  <a:pt x="1509849" y="1064713"/>
                </a:cubicBezTo>
                <a:cubicBezTo>
                  <a:pt x="1509849" y="1064713"/>
                  <a:pt x="1509849" y="1064713"/>
                  <a:pt x="1503232" y="1080954"/>
                </a:cubicBezTo>
                <a:cubicBezTo>
                  <a:pt x="1502631" y="1082158"/>
                  <a:pt x="1501428" y="1083361"/>
                  <a:pt x="1500225" y="1083361"/>
                </a:cubicBezTo>
                <a:cubicBezTo>
                  <a:pt x="1500225" y="1083361"/>
                  <a:pt x="1500225" y="1083361"/>
                  <a:pt x="1476765" y="1083361"/>
                </a:cubicBezTo>
                <a:cubicBezTo>
                  <a:pt x="1474960" y="1083361"/>
                  <a:pt x="1473757" y="1084564"/>
                  <a:pt x="1473155" y="1085767"/>
                </a:cubicBezTo>
                <a:cubicBezTo>
                  <a:pt x="1473155" y="1085767"/>
                  <a:pt x="1473155" y="1085767"/>
                  <a:pt x="1465937" y="1101407"/>
                </a:cubicBezTo>
                <a:cubicBezTo>
                  <a:pt x="1465336" y="1102610"/>
                  <a:pt x="1465937" y="1104414"/>
                  <a:pt x="1466539" y="1105016"/>
                </a:cubicBezTo>
                <a:cubicBezTo>
                  <a:pt x="1466539" y="1105016"/>
                  <a:pt x="1466539" y="1105016"/>
                  <a:pt x="1482179" y="1123062"/>
                </a:cubicBezTo>
                <a:cubicBezTo>
                  <a:pt x="1482780" y="1123663"/>
                  <a:pt x="1483382" y="1125468"/>
                  <a:pt x="1482780" y="1126671"/>
                </a:cubicBezTo>
                <a:cubicBezTo>
                  <a:pt x="1482780" y="1126671"/>
                  <a:pt x="1482780" y="1126671"/>
                  <a:pt x="1474359" y="1142912"/>
                </a:cubicBezTo>
                <a:cubicBezTo>
                  <a:pt x="1473757" y="1144115"/>
                  <a:pt x="1472554" y="1144717"/>
                  <a:pt x="1470749" y="1144717"/>
                </a:cubicBezTo>
                <a:cubicBezTo>
                  <a:pt x="1470749" y="1144717"/>
                  <a:pt x="1470749" y="1144717"/>
                  <a:pt x="1447290" y="1142912"/>
                </a:cubicBezTo>
                <a:cubicBezTo>
                  <a:pt x="1446087" y="1142912"/>
                  <a:pt x="1444883" y="1143514"/>
                  <a:pt x="1444282" y="1144717"/>
                </a:cubicBezTo>
                <a:cubicBezTo>
                  <a:pt x="1444282" y="1144717"/>
                  <a:pt x="1444282" y="1144717"/>
                  <a:pt x="1435860" y="1159755"/>
                </a:cubicBezTo>
                <a:cubicBezTo>
                  <a:pt x="1434657" y="1160958"/>
                  <a:pt x="1435259" y="1162763"/>
                  <a:pt x="1435860" y="1163364"/>
                </a:cubicBezTo>
                <a:cubicBezTo>
                  <a:pt x="1435860" y="1163364"/>
                  <a:pt x="1435860" y="1163364"/>
                  <a:pt x="1449696" y="1182614"/>
                </a:cubicBezTo>
                <a:cubicBezTo>
                  <a:pt x="1450297" y="1183817"/>
                  <a:pt x="1450297" y="1185621"/>
                  <a:pt x="1449696" y="1186824"/>
                </a:cubicBezTo>
                <a:cubicBezTo>
                  <a:pt x="1449696" y="1186824"/>
                  <a:pt x="1449696" y="1186824"/>
                  <a:pt x="1440673" y="1201863"/>
                </a:cubicBezTo>
                <a:cubicBezTo>
                  <a:pt x="1439470" y="1203066"/>
                  <a:pt x="1438267" y="1203667"/>
                  <a:pt x="1436462" y="1203667"/>
                </a:cubicBezTo>
                <a:cubicBezTo>
                  <a:pt x="1436462" y="1203667"/>
                  <a:pt x="1436462" y="1203667"/>
                  <a:pt x="1413604" y="1199456"/>
                </a:cubicBezTo>
                <a:cubicBezTo>
                  <a:pt x="1412401" y="1199456"/>
                  <a:pt x="1410596" y="1200058"/>
                  <a:pt x="1409995" y="1201261"/>
                </a:cubicBezTo>
                <a:cubicBezTo>
                  <a:pt x="1409995" y="1201261"/>
                  <a:pt x="1409995" y="1201261"/>
                  <a:pt x="1400370" y="1215096"/>
                </a:cubicBezTo>
                <a:cubicBezTo>
                  <a:pt x="1399167" y="1216299"/>
                  <a:pt x="1399167" y="1218104"/>
                  <a:pt x="1399768" y="1219307"/>
                </a:cubicBezTo>
                <a:cubicBezTo>
                  <a:pt x="1399768" y="1219307"/>
                  <a:pt x="1399768" y="1219307"/>
                  <a:pt x="1412401" y="1239158"/>
                </a:cubicBezTo>
                <a:cubicBezTo>
                  <a:pt x="1413002" y="1240361"/>
                  <a:pt x="1413002" y="1242165"/>
                  <a:pt x="1411799" y="1243368"/>
                </a:cubicBezTo>
                <a:cubicBezTo>
                  <a:pt x="1411799" y="1243368"/>
                  <a:pt x="1411799" y="1243368"/>
                  <a:pt x="1400971" y="1257805"/>
                </a:cubicBezTo>
                <a:cubicBezTo>
                  <a:pt x="1400370" y="1259008"/>
                  <a:pt x="1398565" y="1259610"/>
                  <a:pt x="1397362" y="1259008"/>
                </a:cubicBezTo>
                <a:cubicBezTo>
                  <a:pt x="1397362" y="1259008"/>
                  <a:pt x="1397362" y="1259008"/>
                  <a:pt x="1374504" y="1252993"/>
                </a:cubicBezTo>
                <a:cubicBezTo>
                  <a:pt x="1373301" y="1252391"/>
                  <a:pt x="1371496" y="1252993"/>
                  <a:pt x="1370895" y="1254196"/>
                </a:cubicBezTo>
                <a:cubicBezTo>
                  <a:pt x="1370895" y="1254196"/>
                  <a:pt x="1370895" y="1254196"/>
                  <a:pt x="1360067" y="1267430"/>
                </a:cubicBezTo>
                <a:cubicBezTo>
                  <a:pt x="1359466" y="1268633"/>
                  <a:pt x="1358864" y="1270437"/>
                  <a:pt x="1359466" y="1271640"/>
                </a:cubicBezTo>
                <a:cubicBezTo>
                  <a:pt x="1359466" y="1271640"/>
                  <a:pt x="1359466" y="1271640"/>
                  <a:pt x="1369692" y="1292694"/>
                </a:cubicBezTo>
                <a:cubicBezTo>
                  <a:pt x="1370293" y="1293897"/>
                  <a:pt x="1370293" y="1295702"/>
                  <a:pt x="1369090" y="1296303"/>
                </a:cubicBezTo>
                <a:cubicBezTo>
                  <a:pt x="1369090" y="1296303"/>
                  <a:pt x="1369090" y="1296303"/>
                  <a:pt x="1357661" y="1310138"/>
                </a:cubicBezTo>
                <a:cubicBezTo>
                  <a:pt x="1356458" y="1310740"/>
                  <a:pt x="1354653" y="1311342"/>
                  <a:pt x="1353450" y="1310740"/>
                </a:cubicBezTo>
                <a:cubicBezTo>
                  <a:pt x="1353450" y="1310740"/>
                  <a:pt x="1353450" y="1310740"/>
                  <a:pt x="1331194" y="1302920"/>
                </a:cubicBezTo>
                <a:cubicBezTo>
                  <a:pt x="1329991" y="1302319"/>
                  <a:pt x="1328186" y="1302920"/>
                  <a:pt x="1327584" y="1303522"/>
                </a:cubicBezTo>
                <a:cubicBezTo>
                  <a:pt x="1327584" y="1303522"/>
                  <a:pt x="1327584" y="1303522"/>
                  <a:pt x="1315554" y="1316154"/>
                </a:cubicBezTo>
                <a:cubicBezTo>
                  <a:pt x="1314351" y="1316755"/>
                  <a:pt x="1314351" y="1318560"/>
                  <a:pt x="1314351" y="1319763"/>
                </a:cubicBezTo>
                <a:cubicBezTo>
                  <a:pt x="1314351" y="1319763"/>
                  <a:pt x="1314351" y="1319763"/>
                  <a:pt x="1323374" y="1342020"/>
                </a:cubicBezTo>
                <a:cubicBezTo>
                  <a:pt x="1323374" y="1343223"/>
                  <a:pt x="1323374" y="1345027"/>
                  <a:pt x="1322171" y="1345629"/>
                </a:cubicBezTo>
                <a:cubicBezTo>
                  <a:pt x="1322171" y="1345629"/>
                  <a:pt x="1322171" y="1345629"/>
                  <a:pt x="1308937" y="1358261"/>
                </a:cubicBezTo>
                <a:cubicBezTo>
                  <a:pt x="1308335" y="1358863"/>
                  <a:pt x="1306531" y="1359464"/>
                  <a:pt x="1305328" y="1358863"/>
                </a:cubicBezTo>
                <a:cubicBezTo>
                  <a:pt x="1305328" y="1358863"/>
                  <a:pt x="1305328" y="1358863"/>
                  <a:pt x="1283673" y="1348637"/>
                </a:cubicBezTo>
                <a:cubicBezTo>
                  <a:pt x="1282469" y="1348035"/>
                  <a:pt x="1280665" y="1348637"/>
                  <a:pt x="1280063" y="1349238"/>
                </a:cubicBezTo>
                <a:cubicBezTo>
                  <a:pt x="1280063" y="1349238"/>
                  <a:pt x="1280063" y="1349238"/>
                  <a:pt x="1266829" y="1360667"/>
                </a:cubicBezTo>
                <a:cubicBezTo>
                  <a:pt x="1265627" y="1361269"/>
                  <a:pt x="1265627" y="1363073"/>
                  <a:pt x="1265627" y="1364276"/>
                </a:cubicBezTo>
                <a:cubicBezTo>
                  <a:pt x="1265627" y="1364276"/>
                  <a:pt x="1265627" y="1364276"/>
                  <a:pt x="1272243" y="1387135"/>
                </a:cubicBezTo>
                <a:cubicBezTo>
                  <a:pt x="1272845" y="1388338"/>
                  <a:pt x="1272243" y="1390142"/>
                  <a:pt x="1271040" y="1390744"/>
                </a:cubicBezTo>
                <a:cubicBezTo>
                  <a:pt x="1271040" y="1390744"/>
                  <a:pt x="1271040" y="1390744"/>
                  <a:pt x="1257205" y="1401571"/>
                </a:cubicBezTo>
                <a:cubicBezTo>
                  <a:pt x="1256002" y="1402774"/>
                  <a:pt x="1254197" y="1402774"/>
                  <a:pt x="1252994" y="1402173"/>
                </a:cubicBezTo>
                <a:cubicBezTo>
                  <a:pt x="1252994" y="1402173"/>
                  <a:pt x="1252994" y="1402173"/>
                  <a:pt x="1232542" y="1390142"/>
                </a:cubicBezTo>
                <a:cubicBezTo>
                  <a:pt x="1231339" y="1389541"/>
                  <a:pt x="1229535" y="1390142"/>
                  <a:pt x="1228331" y="1390744"/>
                </a:cubicBezTo>
                <a:cubicBezTo>
                  <a:pt x="1228331" y="1390744"/>
                  <a:pt x="1228331" y="1390744"/>
                  <a:pt x="1214496" y="1400368"/>
                </a:cubicBezTo>
                <a:cubicBezTo>
                  <a:pt x="1213293" y="1401571"/>
                  <a:pt x="1212691" y="1403376"/>
                  <a:pt x="1213293" y="1404579"/>
                </a:cubicBezTo>
                <a:cubicBezTo>
                  <a:pt x="1213293" y="1404579"/>
                  <a:pt x="1213293" y="1404579"/>
                  <a:pt x="1217504" y="1427437"/>
                </a:cubicBezTo>
                <a:cubicBezTo>
                  <a:pt x="1218105" y="1428640"/>
                  <a:pt x="1216902" y="1430445"/>
                  <a:pt x="1216301" y="1431047"/>
                </a:cubicBezTo>
                <a:cubicBezTo>
                  <a:pt x="1216301" y="1431047"/>
                  <a:pt x="1216301" y="1431047"/>
                  <a:pt x="1201262" y="1440671"/>
                </a:cubicBezTo>
                <a:cubicBezTo>
                  <a:pt x="1200059" y="1441874"/>
                  <a:pt x="1198255" y="1441874"/>
                  <a:pt x="1197052" y="1440671"/>
                </a:cubicBezTo>
                <a:cubicBezTo>
                  <a:pt x="1197052" y="1440671"/>
                  <a:pt x="1197052" y="1440671"/>
                  <a:pt x="1177803" y="1427437"/>
                </a:cubicBezTo>
                <a:cubicBezTo>
                  <a:pt x="1176599" y="1426836"/>
                  <a:pt x="1174795" y="1426836"/>
                  <a:pt x="1173592" y="1427437"/>
                </a:cubicBezTo>
                <a:cubicBezTo>
                  <a:pt x="1173592" y="1427437"/>
                  <a:pt x="1173592" y="1427437"/>
                  <a:pt x="1159155" y="1435859"/>
                </a:cubicBezTo>
                <a:cubicBezTo>
                  <a:pt x="1157952" y="1436460"/>
                  <a:pt x="1156749" y="1438265"/>
                  <a:pt x="1157350" y="1439468"/>
                </a:cubicBezTo>
                <a:cubicBezTo>
                  <a:pt x="1157350" y="1439468"/>
                  <a:pt x="1157350" y="1439468"/>
                  <a:pt x="1159757" y="1462928"/>
                </a:cubicBezTo>
                <a:cubicBezTo>
                  <a:pt x="1159757" y="1464131"/>
                  <a:pt x="1159155" y="1465935"/>
                  <a:pt x="1157952" y="1466537"/>
                </a:cubicBezTo>
                <a:cubicBezTo>
                  <a:pt x="1157952" y="1466537"/>
                  <a:pt x="1157952" y="1466537"/>
                  <a:pt x="1141711" y="1474958"/>
                </a:cubicBezTo>
                <a:cubicBezTo>
                  <a:pt x="1141109" y="1475560"/>
                  <a:pt x="1139304" y="1475560"/>
                  <a:pt x="1138101" y="1474357"/>
                </a:cubicBezTo>
                <a:cubicBezTo>
                  <a:pt x="1138101" y="1474357"/>
                  <a:pt x="1138101" y="1474357"/>
                  <a:pt x="1120055" y="1459319"/>
                </a:cubicBezTo>
                <a:cubicBezTo>
                  <a:pt x="1118852" y="1458717"/>
                  <a:pt x="1117048" y="1458717"/>
                  <a:pt x="1115845" y="1458717"/>
                </a:cubicBezTo>
                <a:cubicBezTo>
                  <a:pt x="1115845" y="1458717"/>
                  <a:pt x="1115845" y="1458717"/>
                  <a:pt x="1100205" y="1466537"/>
                </a:cubicBezTo>
                <a:cubicBezTo>
                  <a:pt x="1099002" y="1467138"/>
                  <a:pt x="1098400" y="1468342"/>
                  <a:pt x="1098400" y="1470146"/>
                </a:cubicBezTo>
                <a:cubicBezTo>
                  <a:pt x="1098400" y="1470146"/>
                  <a:pt x="1098400" y="1470146"/>
                  <a:pt x="1099002" y="1493606"/>
                </a:cubicBezTo>
                <a:cubicBezTo>
                  <a:pt x="1099002" y="1494809"/>
                  <a:pt x="1097799" y="1496012"/>
                  <a:pt x="1096595" y="1496614"/>
                </a:cubicBezTo>
                <a:cubicBezTo>
                  <a:pt x="1096595" y="1496614"/>
                  <a:pt x="1096595" y="1496614"/>
                  <a:pt x="1080354" y="1503832"/>
                </a:cubicBezTo>
                <a:cubicBezTo>
                  <a:pt x="1079151" y="1504434"/>
                  <a:pt x="1077347" y="1503832"/>
                  <a:pt x="1076143" y="1503230"/>
                </a:cubicBezTo>
                <a:cubicBezTo>
                  <a:pt x="1076143" y="1503230"/>
                  <a:pt x="1076143" y="1503230"/>
                  <a:pt x="1059902" y="1486388"/>
                </a:cubicBezTo>
                <a:cubicBezTo>
                  <a:pt x="1058699" y="1485786"/>
                  <a:pt x="1056894" y="1485184"/>
                  <a:pt x="1055691" y="1485786"/>
                </a:cubicBezTo>
                <a:cubicBezTo>
                  <a:pt x="1055691" y="1485786"/>
                  <a:pt x="1055691" y="1485786"/>
                  <a:pt x="1039450" y="1491801"/>
                </a:cubicBezTo>
                <a:cubicBezTo>
                  <a:pt x="1038247" y="1491801"/>
                  <a:pt x="1037044" y="1493606"/>
                  <a:pt x="1037044" y="1494809"/>
                </a:cubicBezTo>
                <a:cubicBezTo>
                  <a:pt x="1037044" y="1494809"/>
                  <a:pt x="1037044" y="1494809"/>
                  <a:pt x="1035841" y="1518269"/>
                </a:cubicBezTo>
                <a:cubicBezTo>
                  <a:pt x="1035239" y="1519472"/>
                  <a:pt x="1034638" y="1521276"/>
                  <a:pt x="1033435" y="1521276"/>
                </a:cubicBezTo>
                <a:cubicBezTo>
                  <a:pt x="1033435" y="1521276"/>
                  <a:pt x="1033435" y="1521276"/>
                  <a:pt x="1015990" y="1527292"/>
                </a:cubicBezTo>
                <a:cubicBezTo>
                  <a:pt x="1014787" y="1527292"/>
                  <a:pt x="1012982" y="1527292"/>
                  <a:pt x="1012381" y="1526089"/>
                </a:cubicBezTo>
                <a:cubicBezTo>
                  <a:pt x="1012381" y="1526089"/>
                  <a:pt x="1012381" y="1526089"/>
                  <a:pt x="997343" y="1508043"/>
                </a:cubicBezTo>
                <a:cubicBezTo>
                  <a:pt x="996139" y="1506840"/>
                  <a:pt x="994335" y="1506238"/>
                  <a:pt x="993132" y="1506840"/>
                </a:cubicBezTo>
                <a:cubicBezTo>
                  <a:pt x="993132" y="1506840"/>
                  <a:pt x="993132" y="1506840"/>
                  <a:pt x="976890" y="1511652"/>
                </a:cubicBezTo>
                <a:cubicBezTo>
                  <a:pt x="975687" y="1511652"/>
                  <a:pt x="974484" y="1512855"/>
                  <a:pt x="973883" y="1514660"/>
                </a:cubicBezTo>
                <a:cubicBezTo>
                  <a:pt x="973883" y="1514660"/>
                  <a:pt x="973883" y="1514660"/>
                  <a:pt x="970273" y="1537518"/>
                </a:cubicBezTo>
                <a:cubicBezTo>
                  <a:pt x="970273" y="1538721"/>
                  <a:pt x="969070" y="1540525"/>
                  <a:pt x="967867" y="1540525"/>
                </a:cubicBezTo>
                <a:cubicBezTo>
                  <a:pt x="967867" y="1540525"/>
                  <a:pt x="967867" y="1540525"/>
                  <a:pt x="950423" y="1544736"/>
                </a:cubicBezTo>
                <a:cubicBezTo>
                  <a:pt x="949220" y="1544736"/>
                  <a:pt x="947415" y="1544135"/>
                  <a:pt x="946814" y="1543533"/>
                </a:cubicBezTo>
                <a:cubicBezTo>
                  <a:pt x="946814" y="1543533"/>
                  <a:pt x="946814" y="1543533"/>
                  <a:pt x="932978" y="1524284"/>
                </a:cubicBezTo>
                <a:cubicBezTo>
                  <a:pt x="932377" y="1523081"/>
                  <a:pt x="930572" y="1522479"/>
                  <a:pt x="929369" y="1522479"/>
                </a:cubicBezTo>
                <a:cubicBezTo>
                  <a:pt x="929369" y="1522479"/>
                  <a:pt x="929369" y="1522479"/>
                  <a:pt x="912526" y="1525487"/>
                </a:cubicBezTo>
                <a:cubicBezTo>
                  <a:pt x="911323" y="1526089"/>
                  <a:pt x="909519" y="1527292"/>
                  <a:pt x="909519" y="1528495"/>
                </a:cubicBezTo>
                <a:cubicBezTo>
                  <a:pt x="909519" y="1528495"/>
                  <a:pt x="909519" y="1528495"/>
                  <a:pt x="904105" y="1551353"/>
                </a:cubicBezTo>
                <a:cubicBezTo>
                  <a:pt x="903503" y="1552556"/>
                  <a:pt x="902300" y="1553759"/>
                  <a:pt x="901097" y="1553759"/>
                </a:cubicBezTo>
                <a:cubicBezTo>
                  <a:pt x="901097" y="1553759"/>
                  <a:pt x="901097" y="1553759"/>
                  <a:pt x="883051" y="1556767"/>
                </a:cubicBezTo>
                <a:cubicBezTo>
                  <a:pt x="881848" y="1556767"/>
                  <a:pt x="880043" y="1556165"/>
                  <a:pt x="879442" y="1554962"/>
                </a:cubicBezTo>
                <a:cubicBezTo>
                  <a:pt x="879442" y="1554962"/>
                  <a:pt x="879442" y="1554962"/>
                  <a:pt x="868013" y="1534510"/>
                </a:cubicBezTo>
                <a:cubicBezTo>
                  <a:pt x="866810" y="1533307"/>
                  <a:pt x="865607" y="1532706"/>
                  <a:pt x="864404" y="1532706"/>
                </a:cubicBezTo>
                <a:cubicBezTo>
                  <a:pt x="864404" y="1532706"/>
                  <a:pt x="864404" y="1532706"/>
                  <a:pt x="846959" y="1534510"/>
                </a:cubicBezTo>
                <a:cubicBezTo>
                  <a:pt x="845756" y="1534510"/>
                  <a:pt x="844553" y="1535713"/>
                  <a:pt x="843951" y="1536916"/>
                </a:cubicBezTo>
                <a:cubicBezTo>
                  <a:pt x="843951" y="1536916"/>
                  <a:pt x="843951" y="1536916"/>
                  <a:pt x="836132" y="1559173"/>
                </a:cubicBezTo>
                <a:cubicBezTo>
                  <a:pt x="836132" y="1560376"/>
                  <a:pt x="834327" y="1561579"/>
                  <a:pt x="833124" y="1561579"/>
                </a:cubicBezTo>
                <a:cubicBezTo>
                  <a:pt x="833124" y="1561579"/>
                  <a:pt x="833124" y="1561579"/>
                  <a:pt x="815078" y="1562181"/>
                </a:cubicBezTo>
                <a:cubicBezTo>
                  <a:pt x="813875" y="1562181"/>
                  <a:pt x="812070" y="1561579"/>
                  <a:pt x="812070" y="1560376"/>
                </a:cubicBezTo>
                <a:cubicBezTo>
                  <a:pt x="812070" y="1560376"/>
                  <a:pt x="812070" y="1560376"/>
                  <a:pt x="801844" y="1539322"/>
                </a:cubicBezTo>
                <a:cubicBezTo>
                  <a:pt x="801243" y="1538119"/>
                  <a:pt x="799438" y="1536916"/>
                  <a:pt x="798235" y="1536916"/>
                </a:cubicBezTo>
                <a:cubicBezTo>
                  <a:pt x="798235" y="1536916"/>
                  <a:pt x="798235" y="1536916"/>
                  <a:pt x="781392" y="1536916"/>
                </a:cubicBezTo>
                <a:cubicBezTo>
                  <a:pt x="779587" y="1536916"/>
                  <a:pt x="778384" y="1538119"/>
                  <a:pt x="777783" y="1539322"/>
                </a:cubicBezTo>
                <a:cubicBezTo>
                  <a:pt x="777783" y="1539322"/>
                  <a:pt x="777783" y="1539322"/>
                  <a:pt x="768158" y="1560978"/>
                </a:cubicBezTo>
                <a:cubicBezTo>
                  <a:pt x="767557" y="1562181"/>
                  <a:pt x="766354" y="1562782"/>
                  <a:pt x="765151" y="1562782"/>
                </a:cubicBezTo>
                <a:cubicBezTo>
                  <a:pt x="765151" y="1562782"/>
                  <a:pt x="765151" y="1562782"/>
                  <a:pt x="747105" y="1562181"/>
                </a:cubicBezTo>
                <a:cubicBezTo>
                  <a:pt x="745901" y="1562181"/>
                  <a:pt x="744097" y="1561579"/>
                  <a:pt x="743495" y="1559775"/>
                </a:cubicBezTo>
                <a:cubicBezTo>
                  <a:pt x="743495" y="1559775"/>
                  <a:pt x="743495" y="1559775"/>
                  <a:pt x="735675" y="1538119"/>
                </a:cubicBezTo>
                <a:cubicBezTo>
                  <a:pt x="735074" y="1536916"/>
                  <a:pt x="733871" y="1535713"/>
                  <a:pt x="732668" y="1535713"/>
                </a:cubicBezTo>
                <a:cubicBezTo>
                  <a:pt x="732668" y="1535713"/>
                  <a:pt x="732668" y="1535713"/>
                  <a:pt x="715223" y="1533909"/>
                </a:cubicBezTo>
                <a:cubicBezTo>
                  <a:pt x="714020" y="1533909"/>
                  <a:pt x="712216" y="1535112"/>
                  <a:pt x="711614" y="1536315"/>
                </a:cubicBezTo>
                <a:cubicBezTo>
                  <a:pt x="711614" y="1536315"/>
                  <a:pt x="711614" y="1536315"/>
                  <a:pt x="700185" y="1556767"/>
                </a:cubicBezTo>
                <a:cubicBezTo>
                  <a:pt x="699583" y="1557970"/>
                  <a:pt x="698380" y="1558571"/>
                  <a:pt x="697177" y="1558571"/>
                </a:cubicBezTo>
                <a:cubicBezTo>
                  <a:pt x="697177" y="1558571"/>
                  <a:pt x="697177" y="1558571"/>
                  <a:pt x="679131" y="1556165"/>
                </a:cubicBezTo>
                <a:cubicBezTo>
                  <a:pt x="677928" y="1556165"/>
                  <a:pt x="676725" y="1554962"/>
                  <a:pt x="676124" y="1553759"/>
                </a:cubicBezTo>
                <a:cubicBezTo>
                  <a:pt x="676124" y="1553759"/>
                  <a:pt x="676124" y="1553759"/>
                  <a:pt x="670108" y="1530901"/>
                </a:cubicBezTo>
                <a:cubicBezTo>
                  <a:pt x="669507" y="1529698"/>
                  <a:pt x="668304" y="1528495"/>
                  <a:pt x="667101" y="1528495"/>
                </a:cubicBezTo>
                <a:cubicBezTo>
                  <a:pt x="667101" y="1528495"/>
                  <a:pt x="667101" y="1528495"/>
                  <a:pt x="650258" y="1525487"/>
                </a:cubicBezTo>
                <a:cubicBezTo>
                  <a:pt x="648453" y="1525487"/>
                  <a:pt x="647250" y="1526089"/>
                  <a:pt x="646047" y="1527292"/>
                </a:cubicBezTo>
                <a:cubicBezTo>
                  <a:pt x="646047" y="1527292"/>
                  <a:pt x="646047" y="1527292"/>
                  <a:pt x="633415" y="1546541"/>
                </a:cubicBezTo>
                <a:cubicBezTo>
                  <a:pt x="632212" y="1547744"/>
                  <a:pt x="631009" y="1548345"/>
                  <a:pt x="629204" y="1548345"/>
                </a:cubicBezTo>
                <a:cubicBezTo>
                  <a:pt x="629204" y="1548345"/>
                  <a:pt x="629204" y="1548345"/>
                  <a:pt x="611760" y="1544736"/>
                </a:cubicBezTo>
                <a:cubicBezTo>
                  <a:pt x="610557" y="1544135"/>
                  <a:pt x="609353" y="1542932"/>
                  <a:pt x="609353" y="1541729"/>
                </a:cubicBezTo>
                <a:cubicBezTo>
                  <a:pt x="609353" y="1541729"/>
                  <a:pt x="609353" y="1541729"/>
                  <a:pt x="605143" y="1518269"/>
                </a:cubicBezTo>
                <a:cubicBezTo>
                  <a:pt x="604541" y="1517066"/>
                  <a:pt x="603338" y="1515863"/>
                  <a:pt x="602135" y="1515261"/>
                </a:cubicBezTo>
                <a:cubicBezTo>
                  <a:pt x="602135" y="1515261"/>
                  <a:pt x="602135" y="1515261"/>
                  <a:pt x="585894" y="1511050"/>
                </a:cubicBezTo>
                <a:cubicBezTo>
                  <a:pt x="584691" y="1511050"/>
                  <a:pt x="582886" y="1511652"/>
                  <a:pt x="581683" y="1512253"/>
                </a:cubicBezTo>
                <a:cubicBezTo>
                  <a:pt x="581683" y="1512253"/>
                  <a:pt x="581683" y="1512253"/>
                  <a:pt x="567246" y="1530901"/>
                </a:cubicBezTo>
                <a:cubicBezTo>
                  <a:pt x="566043" y="1532104"/>
                  <a:pt x="564238" y="1532706"/>
                  <a:pt x="563035" y="1532104"/>
                </a:cubicBezTo>
                <a:cubicBezTo>
                  <a:pt x="563035" y="1532104"/>
                  <a:pt x="563035" y="1532104"/>
                  <a:pt x="546192" y="1526690"/>
                </a:cubicBezTo>
                <a:cubicBezTo>
                  <a:pt x="544989" y="1526690"/>
                  <a:pt x="543786" y="1524886"/>
                  <a:pt x="543786" y="1523683"/>
                </a:cubicBezTo>
                <a:cubicBezTo>
                  <a:pt x="543786" y="1523683"/>
                  <a:pt x="543786" y="1523683"/>
                  <a:pt x="541380" y="1500223"/>
                </a:cubicBezTo>
                <a:cubicBezTo>
                  <a:pt x="541380" y="1499020"/>
                  <a:pt x="540177" y="1497817"/>
                  <a:pt x="538974" y="1497215"/>
                </a:cubicBezTo>
                <a:cubicBezTo>
                  <a:pt x="538974" y="1497215"/>
                  <a:pt x="538974" y="1497215"/>
                  <a:pt x="522733" y="1491200"/>
                </a:cubicBezTo>
                <a:cubicBezTo>
                  <a:pt x="521530" y="1491200"/>
                  <a:pt x="519725" y="1491200"/>
                  <a:pt x="519123" y="1492403"/>
                </a:cubicBezTo>
                <a:cubicBezTo>
                  <a:pt x="519123" y="1492403"/>
                  <a:pt x="519123" y="1492403"/>
                  <a:pt x="502882" y="1509246"/>
                </a:cubicBezTo>
                <a:cubicBezTo>
                  <a:pt x="501679" y="1510449"/>
                  <a:pt x="499874" y="1510449"/>
                  <a:pt x="498671" y="1510449"/>
                </a:cubicBezTo>
                <a:cubicBezTo>
                  <a:pt x="498671" y="1510449"/>
                  <a:pt x="498671" y="1510449"/>
                  <a:pt x="481828" y="1503230"/>
                </a:cubicBezTo>
                <a:cubicBezTo>
                  <a:pt x="480625" y="1503230"/>
                  <a:pt x="480024" y="1501426"/>
                  <a:pt x="480024" y="1500223"/>
                </a:cubicBezTo>
                <a:cubicBezTo>
                  <a:pt x="480024" y="1500223"/>
                  <a:pt x="480024" y="1500223"/>
                  <a:pt x="480024" y="1476763"/>
                </a:cubicBezTo>
                <a:cubicBezTo>
                  <a:pt x="480024" y="1475560"/>
                  <a:pt x="478821" y="1473755"/>
                  <a:pt x="477618" y="1473154"/>
                </a:cubicBezTo>
                <a:cubicBezTo>
                  <a:pt x="477618" y="1473154"/>
                  <a:pt x="477618" y="1473154"/>
                  <a:pt x="461978" y="1465935"/>
                </a:cubicBezTo>
                <a:cubicBezTo>
                  <a:pt x="460775" y="1465935"/>
                  <a:pt x="458970" y="1465935"/>
                  <a:pt x="457767" y="1466537"/>
                </a:cubicBezTo>
                <a:cubicBezTo>
                  <a:pt x="457767" y="1466537"/>
                  <a:pt x="457767" y="1466537"/>
                  <a:pt x="440323" y="1482177"/>
                </a:cubicBezTo>
                <a:cubicBezTo>
                  <a:pt x="439119" y="1483380"/>
                  <a:pt x="437315" y="1483380"/>
                  <a:pt x="436112" y="1482778"/>
                </a:cubicBezTo>
                <a:cubicBezTo>
                  <a:pt x="436112" y="1482778"/>
                  <a:pt x="436112" y="1482778"/>
                  <a:pt x="420472" y="1474357"/>
                </a:cubicBezTo>
                <a:cubicBezTo>
                  <a:pt x="419269" y="1473755"/>
                  <a:pt x="418066" y="1472552"/>
                  <a:pt x="418066" y="1471349"/>
                </a:cubicBezTo>
                <a:cubicBezTo>
                  <a:pt x="418066" y="1471349"/>
                  <a:pt x="418066" y="1471349"/>
                  <a:pt x="420472" y="1447889"/>
                </a:cubicBezTo>
                <a:cubicBezTo>
                  <a:pt x="420472" y="1446686"/>
                  <a:pt x="419870" y="1444882"/>
                  <a:pt x="418667" y="1444280"/>
                </a:cubicBezTo>
                <a:cubicBezTo>
                  <a:pt x="418667" y="1444280"/>
                  <a:pt x="418667" y="1444280"/>
                  <a:pt x="403629" y="1435859"/>
                </a:cubicBezTo>
                <a:cubicBezTo>
                  <a:pt x="402426" y="1435257"/>
                  <a:pt x="400621" y="1435257"/>
                  <a:pt x="399418" y="1435859"/>
                </a:cubicBezTo>
                <a:cubicBezTo>
                  <a:pt x="399418" y="1435859"/>
                  <a:pt x="399418" y="1435859"/>
                  <a:pt x="380169" y="1449694"/>
                </a:cubicBezTo>
                <a:cubicBezTo>
                  <a:pt x="379568" y="1450897"/>
                  <a:pt x="377763" y="1450897"/>
                  <a:pt x="376560" y="1450296"/>
                </a:cubicBezTo>
                <a:cubicBezTo>
                  <a:pt x="376560" y="1450296"/>
                  <a:pt x="376560" y="1450296"/>
                  <a:pt x="361522" y="1440671"/>
                </a:cubicBezTo>
                <a:cubicBezTo>
                  <a:pt x="360319" y="1440070"/>
                  <a:pt x="359115" y="1438265"/>
                  <a:pt x="359717" y="1437062"/>
                </a:cubicBezTo>
                <a:cubicBezTo>
                  <a:pt x="359717" y="1437062"/>
                  <a:pt x="359717" y="1437062"/>
                  <a:pt x="363928" y="1413602"/>
                </a:cubicBezTo>
                <a:cubicBezTo>
                  <a:pt x="363928" y="1412399"/>
                  <a:pt x="363326" y="1410594"/>
                  <a:pt x="362123" y="1409993"/>
                </a:cubicBezTo>
                <a:cubicBezTo>
                  <a:pt x="362123" y="1409993"/>
                  <a:pt x="362123" y="1409993"/>
                  <a:pt x="347686" y="1400368"/>
                </a:cubicBezTo>
                <a:cubicBezTo>
                  <a:pt x="347085" y="1399767"/>
                  <a:pt x="345280" y="1399767"/>
                  <a:pt x="344077" y="1400368"/>
                </a:cubicBezTo>
                <a:cubicBezTo>
                  <a:pt x="344077" y="1400368"/>
                  <a:pt x="344077" y="1400368"/>
                  <a:pt x="323625" y="1412399"/>
                </a:cubicBezTo>
                <a:cubicBezTo>
                  <a:pt x="322422" y="1413001"/>
                  <a:pt x="320617" y="1413001"/>
                  <a:pt x="320016" y="1412399"/>
                </a:cubicBezTo>
                <a:cubicBezTo>
                  <a:pt x="320016" y="1412399"/>
                  <a:pt x="320016" y="1412399"/>
                  <a:pt x="305579" y="1401571"/>
                </a:cubicBezTo>
                <a:cubicBezTo>
                  <a:pt x="304376" y="1400368"/>
                  <a:pt x="303774" y="1399165"/>
                  <a:pt x="304376" y="1397361"/>
                </a:cubicBezTo>
                <a:cubicBezTo>
                  <a:pt x="304376" y="1397361"/>
                  <a:pt x="304376" y="1397361"/>
                  <a:pt x="310391" y="1375104"/>
                </a:cubicBezTo>
                <a:cubicBezTo>
                  <a:pt x="310391" y="1373901"/>
                  <a:pt x="309790" y="1372096"/>
                  <a:pt x="309188" y="1370893"/>
                </a:cubicBezTo>
                <a:cubicBezTo>
                  <a:pt x="309188" y="1370893"/>
                  <a:pt x="309188" y="1370893"/>
                  <a:pt x="295954" y="1360066"/>
                </a:cubicBezTo>
                <a:cubicBezTo>
                  <a:pt x="294751" y="1359464"/>
                  <a:pt x="292947" y="1358863"/>
                  <a:pt x="291744" y="1359464"/>
                </a:cubicBezTo>
                <a:cubicBezTo>
                  <a:pt x="291744" y="1359464"/>
                  <a:pt x="291744" y="1359464"/>
                  <a:pt x="270690" y="1370292"/>
                </a:cubicBezTo>
                <a:cubicBezTo>
                  <a:pt x="269487" y="1370893"/>
                  <a:pt x="267682" y="1370292"/>
                  <a:pt x="266479" y="1369690"/>
                </a:cubicBezTo>
                <a:cubicBezTo>
                  <a:pt x="266479" y="1369690"/>
                  <a:pt x="266479" y="1369690"/>
                  <a:pt x="253246" y="1357660"/>
                </a:cubicBezTo>
                <a:cubicBezTo>
                  <a:pt x="252043" y="1356456"/>
                  <a:pt x="252043" y="1354652"/>
                  <a:pt x="252043" y="1353449"/>
                </a:cubicBezTo>
                <a:cubicBezTo>
                  <a:pt x="252043" y="1353449"/>
                  <a:pt x="252043" y="1353449"/>
                  <a:pt x="260464" y="1331794"/>
                </a:cubicBezTo>
                <a:cubicBezTo>
                  <a:pt x="260464" y="1330591"/>
                  <a:pt x="260464" y="1328786"/>
                  <a:pt x="259261" y="1327583"/>
                </a:cubicBezTo>
                <a:cubicBezTo>
                  <a:pt x="259261" y="1327583"/>
                  <a:pt x="259261" y="1327583"/>
                  <a:pt x="247230" y="1315552"/>
                </a:cubicBezTo>
                <a:cubicBezTo>
                  <a:pt x="246027" y="1314951"/>
                  <a:pt x="244223" y="1314349"/>
                  <a:pt x="243020" y="1314951"/>
                </a:cubicBezTo>
                <a:cubicBezTo>
                  <a:pt x="243020" y="1314951"/>
                  <a:pt x="243020" y="1314951"/>
                  <a:pt x="221364" y="1323372"/>
                </a:cubicBezTo>
                <a:cubicBezTo>
                  <a:pt x="220161" y="1323974"/>
                  <a:pt x="218357" y="1323372"/>
                  <a:pt x="217154" y="1322169"/>
                </a:cubicBezTo>
                <a:cubicBezTo>
                  <a:pt x="217154" y="1322169"/>
                  <a:pt x="217154" y="1322169"/>
                  <a:pt x="205123" y="1309537"/>
                </a:cubicBezTo>
                <a:cubicBezTo>
                  <a:pt x="203920" y="1308334"/>
                  <a:pt x="203920" y="1306529"/>
                  <a:pt x="204521" y="1305326"/>
                </a:cubicBezTo>
                <a:cubicBezTo>
                  <a:pt x="204521" y="1305326"/>
                  <a:pt x="204521" y="1305326"/>
                  <a:pt x="214146" y="1284273"/>
                </a:cubicBezTo>
                <a:cubicBezTo>
                  <a:pt x="214747" y="1283069"/>
                  <a:pt x="214747" y="1281265"/>
                  <a:pt x="213544" y="1280062"/>
                </a:cubicBezTo>
                <a:cubicBezTo>
                  <a:pt x="213544" y="1280062"/>
                  <a:pt x="213544" y="1280062"/>
                  <a:pt x="202717" y="1266828"/>
                </a:cubicBezTo>
                <a:cubicBezTo>
                  <a:pt x="201514" y="1266227"/>
                  <a:pt x="199709" y="1265625"/>
                  <a:pt x="198506" y="1265625"/>
                </a:cubicBezTo>
                <a:cubicBezTo>
                  <a:pt x="198506" y="1265625"/>
                  <a:pt x="198506" y="1265625"/>
                  <a:pt x="176249" y="1272242"/>
                </a:cubicBezTo>
                <a:cubicBezTo>
                  <a:pt x="175046" y="1272843"/>
                  <a:pt x="173242" y="1272242"/>
                  <a:pt x="172039" y="1271039"/>
                </a:cubicBezTo>
                <a:cubicBezTo>
                  <a:pt x="172039" y="1271039"/>
                  <a:pt x="172039" y="1271039"/>
                  <a:pt x="161211" y="1257204"/>
                </a:cubicBezTo>
                <a:cubicBezTo>
                  <a:pt x="160609" y="1256001"/>
                  <a:pt x="160008" y="1254196"/>
                  <a:pt x="161211" y="1252993"/>
                </a:cubicBezTo>
                <a:cubicBezTo>
                  <a:pt x="161211" y="1252993"/>
                  <a:pt x="161211" y="1252993"/>
                  <a:pt x="172640" y="1232541"/>
                </a:cubicBezTo>
                <a:cubicBezTo>
                  <a:pt x="173242" y="1231338"/>
                  <a:pt x="173242" y="1229533"/>
                  <a:pt x="172640" y="1228932"/>
                </a:cubicBezTo>
                <a:cubicBezTo>
                  <a:pt x="172640" y="1228932"/>
                  <a:pt x="172640" y="1228932"/>
                  <a:pt x="162414" y="1214495"/>
                </a:cubicBezTo>
                <a:cubicBezTo>
                  <a:pt x="161813" y="1213893"/>
                  <a:pt x="160008" y="1212690"/>
                  <a:pt x="158805" y="1213292"/>
                </a:cubicBezTo>
                <a:cubicBezTo>
                  <a:pt x="158805" y="1213292"/>
                  <a:pt x="158805" y="1213292"/>
                  <a:pt x="135345" y="1217502"/>
                </a:cubicBezTo>
                <a:cubicBezTo>
                  <a:pt x="134142" y="1218104"/>
                  <a:pt x="132939" y="1217502"/>
                  <a:pt x="131736" y="1216299"/>
                </a:cubicBezTo>
                <a:cubicBezTo>
                  <a:pt x="131736" y="1216299"/>
                  <a:pt x="131736" y="1216299"/>
                  <a:pt x="122111" y="1201261"/>
                </a:cubicBezTo>
                <a:cubicBezTo>
                  <a:pt x="121510" y="1200058"/>
                  <a:pt x="121510" y="1198253"/>
                  <a:pt x="122111" y="1197050"/>
                </a:cubicBezTo>
                <a:cubicBezTo>
                  <a:pt x="122111" y="1197050"/>
                  <a:pt x="122111" y="1197050"/>
                  <a:pt x="135947" y="1177801"/>
                </a:cubicBezTo>
                <a:cubicBezTo>
                  <a:pt x="136548" y="1176598"/>
                  <a:pt x="136548" y="1174794"/>
                  <a:pt x="135947" y="1173591"/>
                </a:cubicBezTo>
                <a:cubicBezTo>
                  <a:pt x="135947" y="1173591"/>
                  <a:pt x="135947" y="1173591"/>
                  <a:pt x="126924" y="1159154"/>
                </a:cubicBezTo>
                <a:cubicBezTo>
                  <a:pt x="126322" y="1157951"/>
                  <a:pt x="124517" y="1157349"/>
                  <a:pt x="123314" y="1157349"/>
                </a:cubicBezTo>
                <a:cubicBezTo>
                  <a:pt x="123314" y="1157349"/>
                  <a:pt x="123314" y="1157349"/>
                  <a:pt x="99855" y="1159755"/>
                </a:cubicBezTo>
                <a:cubicBezTo>
                  <a:pt x="98651" y="1159755"/>
                  <a:pt x="97448" y="1159154"/>
                  <a:pt x="96847" y="1157951"/>
                </a:cubicBezTo>
                <a:cubicBezTo>
                  <a:pt x="96847" y="1157951"/>
                  <a:pt x="96847" y="1157951"/>
                  <a:pt x="87824" y="1142311"/>
                </a:cubicBezTo>
                <a:cubicBezTo>
                  <a:pt x="87222" y="1141108"/>
                  <a:pt x="87824" y="1139303"/>
                  <a:pt x="88425" y="1138100"/>
                </a:cubicBezTo>
                <a:cubicBezTo>
                  <a:pt x="88425" y="1138100"/>
                  <a:pt x="88425" y="1138100"/>
                  <a:pt x="103464" y="1120054"/>
                </a:cubicBezTo>
                <a:cubicBezTo>
                  <a:pt x="104667" y="1118851"/>
                  <a:pt x="104667" y="1117046"/>
                  <a:pt x="104065" y="1115843"/>
                </a:cubicBezTo>
                <a:cubicBezTo>
                  <a:pt x="104065" y="1115843"/>
                  <a:pt x="104065" y="1115843"/>
                  <a:pt x="96847" y="1100805"/>
                </a:cubicBezTo>
                <a:cubicBezTo>
                  <a:pt x="96245" y="1099602"/>
                  <a:pt x="94441" y="1098399"/>
                  <a:pt x="93238" y="1098399"/>
                </a:cubicBezTo>
                <a:cubicBezTo>
                  <a:pt x="93238" y="1098399"/>
                  <a:pt x="93238" y="1098399"/>
                  <a:pt x="69778" y="1099000"/>
                </a:cubicBezTo>
                <a:cubicBezTo>
                  <a:pt x="68575" y="1099000"/>
                  <a:pt x="66770" y="1097797"/>
                  <a:pt x="66169" y="1096594"/>
                </a:cubicBezTo>
                <a:cubicBezTo>
                  <a:pt x="66169" y="1096594"/>
                  <a:pt x="66169" y="1096594"/>
                  <a:pt x="59552" y="1080353"/>
                </a:cubicBezTo>
                <a:cubicBezTo>
                  <a:pt x="58950" y="1079150"/>
                  <a:pt x="58950" y="1077345"/>
                  <a:pt x="60153" y="1076142"/>
                </a:cubicBezTo>
                <a:cubicBezTo>
                  <a:pt x="60153" y="1076142"/>
                  <a:pt x="60153" y="1076142"/>
                  <a:pt x="76395" y="1059901"/>
                </a:cubicBezTo>
                <a:cubicBezTo>
                  <a:pt x="77598" y="1058698"/>
                  <a:pt x="78199" y="1056893"/>
                  <a:pt x="77598" y="1055690"/>
                </a:cubicBezTo>
                <a:cubicBezTo>
                  <a:pt x="77598" y="1055690"/>
                  <a:pt x="77598" y="1055690"/>
                  <a:pt x="71582" y="1039449"/>
                </a:cubicBezTo>
                <a:cubicBezTo>
                  <a:pt x="70981" y="1038246"/>
                  <a:pt x="69778" y="1037644"/>
                  <a:pt x="67973" y="1037043"/>
                </a:cubicBezTo>
                <a:cubicBezTo>
                  <a:pt x="67973" y="1037043"/>
                  <a:pt x="67973" y="1037043"/>
                  <a:pt x="44513" y="1035839"/>
                </a:cubicBezTo>
                <a:cubicBezTo>
                  <a:pt x="43310" y="1035839"/>
                  <a:pt x="42107" y="1034636"/>
                  <a:pt x="41506" y="1033433"/>
                </a:cubicBezTo>
                <a:cubicBezTo>
                  <a:pt x="41506" y="1033433"/>
                  <a:pt x="41506" y="1033433"/>
                  <a:pt x="36092" y="1015989"/>
                </a:cubicBezTo>
                <a:cubicBezTo>
                  <a:pt x="35490" y="1014786"/>
                  <a:pt x="36092" y="1012981"/>
                  <a:pt x="37295" y="1012380"/>
                </a:cubicBezTo>
                <a:cubicBezTo>
                  <a:pt x="37295" y="1012380"/>
                  <a:pt x="37295" y="1012380"/>
                  <a:pt x="55341" y="997341"/>
                </a:cubicBezTo>
                <a:cubicBezTo>
                  <a:pt x="55943" y="996138"/>
                  <a:pt x="56544" y="994935"/>
                  <a:pt x="56544" y="993131"/>
                </a:cubicBezTo>
                <a:cubicBezTo>
                  <a:pt x="56544" y="993131"/>
                  <a:pt x="56544" y="993131"/>
                  <a:pt x="51732" y="976889"/>
                </a:cubicBezTo>
                <a:cubicBezTo>
                  <a:pt x="51130" y="975686"/>
                  <a:pt x="49927" y="974483"/>
                  <a:pt x="48724" y="974483"/>
                </a:cubicBezTo>
                <a:cubicBezTo>
                  <a:pt x="48724" y="974483"/>
                  <a:pt x="48724" y="974483"/>
                  <a:pt x="25264" y="970272"/>
                </a:cubicBezTo>
                <a:cubicBezTo>
                  <a:pt x="24061" y="970272"/>
                  <a:pt x="22858" y="969069"/>
                  <a:pt x="22257" y="967866"/>
                </a:cubicBezTo>
                <a:cubicBezTo>
                  <a:pt x="22257" y="967866"/>
                  <a:pt x="22257" y="967866"/>
                  <a:pt x="18648" y="950422"/>
                </a:cubicBezTo>
                <a:cubicBezTo>
                  <a:pt x="18046" y="949219"/>
                  <a:pt x="18648" y="947414"/>
                  <a:pt x="19851" y="946813"/>
                </a:cubicBezTo>
                <a:cubicBezTo>
                  <a:pt x="19851" y="946813"/>
                  <a:pt x="19851" y="946813"/>
                  <a:pt x="39100" y="932977"/>
                </a:cubicBezTo>
                <a:cubicBezTo>
                  <a:pt x="40303" y="932376"/>
                  <a:pt x="40904" y="930571"/>
                  <a:pt x="40904" y="929368"/>
                </a:cubicBezTo>
                <a:cubicBezTo>
                  <a:pt x="40904" y="929368"/>
                  <a:pt x="40904" y="929368"/>
                  <a:pt x="37295" y="912525"/>
                </a:cubicBezTo>
                <a:cubicBezTo>
                  <a:pt x="37295" y="911322"/>
                  <a:pt x="36092" y="910119"/>
                  <a:pt x="34889" y="909518"/>
                </a:cubicBezTo>
                <a:cubicBezTo>
                  <a:pt x="34889" y="909518"/>
                  <a:pt x="34889" y="909518"/>
                  <a:pt x="12031" y="904104"/>
                </a:cubicBezTo>
                <a:cubicBezTo>
                  <a:pt x="10828" y="903502"/>
                  <a:pt x="9625" y="902299"/>
                  <a:pt x="9023" y="901096"/>
                </a:cubicBezTo>
                <a:cubicBezTo>
                  <a:pt x="9023" y="901096"/>
                  <a:pt x="9023" y="901096"/>
                  <a:pt x="6617" y="883050"/>
                </a:cubicBezTo>
                <a:cubicBezTo>
                  <a:pt x="6617" y="881847"/>
                  <a:pt x="7218" y="880043"/>
                  <a:pt x="8421" y="879441"/>
                </a:cubicBezTo>
                <a:cubicBezTo>
                  <a:pt x="8421" y="879441"/>
                  <a:pt x="8421" y="879441"/>
                  <a:pt x="28874" y="868012"/>
                </a:cubicBezTo>
                <a:cubicBezTo>
                  <a:pt x="30077" y="867410"/>
                  <a:pt x="30678" y="865606"/>
                  <a:pt x="30678" y="864403"/>
                </a:cubicBezTo>
                <a:cubicBezTo>
                  <a:pt x="30678" y="864403"/>
                  <a:pt x="30678" y="864403"/>
                  <a:pt x="28874" y="846958"/>
                </a:cubicBezTo>
                <a:cubicBezTo>
                  <a:pt x="28874" y="845755"/>
                  <a:pt x="27671" y="844552"/>
                  <a:pt x="26467" y="843951"/>
                </a:cubicBezTo>
                <a:cubicBezTo>
                  <a:pt x="26467" y="843951"/>
                  <a:pt x="26467" y="843951"/>
                  <a:pt x="4211" y="836131"/>
                </a:cubicBezTo>
                <a:cubicBezTo>
                  <a:pt x="3008" y="836131"/>
                  <a:pt x="1805" y="834326"/>
                  <a:pt x="1805" y="833123"/>
                </a:cubicBezTo>
                <a:cubicBezTo>
                  <a:pt x="1805" y="833123"/>
                  <a:pt x="1805" y="833123"/>
                  <a:pt x="602" y="815077"/>
                </a:cubicBezTo>
                <a:cubicBezTo>
                  <a:pt x="602" y="813874"/>
                  <a:pt x="1805" y="812671"/>
                  <a:pt x="3008" y="812069"/>
                </a:cubicBezTo>
                <a:cubicBezTo>
                  <a:pt x="3008" y="812069"/>
                  <a:pt x="3008" y="812069"/>
                  <a:pt x="24061" y="801843"/>
                </a:cubicBezTo>
                <a:cubicBezTo>
                  <a:pt x="25264" y="801242"/>
                  <a:pt x="26467" y="800039"/>
                  <a:pt x="26467" y="798234"/>
                </a:cubicBezTo>
                <a:cubicBezTo>
                  <a:pt x="26467" y="798234"/>
                  <a:pt x="26467" y="798234"/>
                  <a:pt x="25866" y="781391"/>
                </a:cubicBezTo>
                <a:cubicBezTo>
                  <a:pt x="25866" y="780188"/>
                  <a:pt x="25264" y="778383"/>
                  <a:pt x="24061" y="777782"/>
                </a:cubicBezTo>
                <a:cubicBezTo>
                  <a:pt x="24061" y="777782"/>
                  <a:pt x="24061" y="777782"/>
                  <a:pt x="2406" y="768157"/>
                </a:cubicBezTo>
                <a:cubicBezTo>
                  <a:pt x="1203" y="768157"/>
                  <a:pt x="0" y="766353"/>
                  <a:pt x="0" y="765150"/>
                </a:cubicBezTo>
                <a:cubicBezTo>
                  <a:pt x="0" y="765150"/>
                  <a:pt x="0" y="765150"/>
                  <a:pt x="602" y="747104"/>
                </a:cubicBezTo>
                <a:cubicBezTo>
                  <a:pt x="602" y="745901"/>
                  <a:pt x="1805" y="744096"/>
                  <a:pt x="3008" y="744096"/>
                </a:cubicBezTo>
                <a:cubicBezTo>
                  <a:pt x="3008" y="744096"/>
                  <a:pt x="3008" y="744096"/>
                  <a:pt x="25264" y="735675"/>
                </a:cubicBezTo>
                <a:cubicBezTo>
                  <a:pt x="26467" y="735675"/>
                  <a:pt x="27671" y="733870"/>
                  <a:pt x="27671" y="732667"/>
                </a:cubicBezTo>
                <a:cubicBezTo>
                  <a:pt x="27671" y="732667"/>
                  <a:pt x="27671" y="732667"/>
                  <a:pt x="28874" y="715223"/>
                </a:cubicBezTo>
                <a:cubicBezTo>
                  <a:pt x="28874" y="714019"/>
                  <a:pt x="28272" y="712816"/>
                  <a:pt x="27069" y="712215"/>
                </a:cubicBezTo>
                <a:cubicBezTo>
                  <a:pt x="27069" y="712215"/>
                  <a:pt x="27069" y="712215"/>
                  <a:pt x="6617" y="700786"/>
                </a:cubicBezTo>
                <a:cubicBezTo>
                  <a:pt x="5414" y="700184"/>
                  <a:pt x="4211" y="698380"/>
                  <a:pt x="4812" y="697177"/>
                </a:cubicBezTo>
                <a:cubicBezTo>
                  <a:pt x="4812" y="697177"/>
                  <a:pt x="4812" y="697177"/>
                  <a:pt x="6617" y="679131"/>
                </a:cubicBezTo>
                <a:cubicBezTo>
                  <a:pt x="6617" y="677928"/>
                  <a:pt x="7820" y="676724"/>
                  <a:pt x="9625" y="676123"/>
                </a:cubicBezTo>
                <a:cubicBezTo>
                  <a:pt x="9625" y="676123"/>
                  <a:pt x="9625" y="676123"/>
                  <a:pt x="31881" y="670108"/>
                </a:cubicBezTo>
                <a:cubicBezTo>
                  <a:pt x="33084" y="669506"/>
                  <a:pt x="34287" y="668303"/>
                  <a:pt x="34889" y="667100"/>
                </a:cubicBezTo>
                <a:cubicBezTo>
                  <a:pt x="34889" y="667100"/>
                  <a:pt x="34889" y="667100"/>
                  <a:pt x="37295" y="650257"/>
                </a:cubicBezTo>
                <a:cubicBezTo>
                  <a:pt x="37897" y="649054"/>
                  <a:pt x="37295" y="647249"/>
                  <a:pt x="36092" y="646648"/>
                </a:cubicBezTo>
                <a:cubicBezTo>
                  <a:pt x="36092" y="646648"/>
                  <a:pt x="36092" y="646648"/>
                  <a:pt x="16241" y="633414"/>
                </a:cubicBezTo>
                <a:cubicBezTo>
                  <a:pt x="15038" y="632813"/>
                  <a:pt x="14437" y="631008"/>
                  <a:pt x="15038" y="629805"/>
                </a:cubicBezTo>
                <a:cubicBezTo>
                  <a:pt x="15038" y="629805"/>
                  <a:pt x="15038" y="629805"/>
                  <a:pt x="18648" y="612360"/>
                </a:cubicBezTo>
                <a:cubicBezTo>
                  <a:pt x="18648" y="610556"/>
                  <a:pt x="19851" y="609353"/>
                  <a:pt x="21655" y="609353"/>
                </a:cubicBezTo>
                <a:cubicBezTo>
                  <a:pt x="21655" y="609353"/>
                  <a:pt x="21655" y="609353"/>
                  <a:pt x="44513" y="605142"/>
                </a:cubicBezTo>
                <a:cubicBezTo>
                  <a:pt x="45717" y="605142"/>
                  <a:pt x="47521" y="603939"/>
                  <a:pt x="47521" y="602736"/>
                </a:cubicBezTo>
                <a:cubicBezTo>
                  <a:pt x="47521" y="602736"/>
                  <a:pt x="47521" y="602736"/>
                  <a:pt x="51732" y="585893"/>
                </a:cubicBezTo>
                <a:cubicBezTo>
                  <a:pt x="52333" y="584690"/>
                  <a:pt x="51732" y="582885"/>
                  <a:pt x="50529" y="581682"/>
                </a:cubicBezTo>
                <a:cubicBezTo>
                  <a:pt x="50529" y="581682"/>
                  <a:pt x="50529" y="581682"/>
                  <a:pt x="32483" y="567246"/>
                </a:cubicBezTo>
                <a:cubicBezTo>
                  <a:pt x="31280" y="566644"/>
                  <a:pt x="30678" y="564839"/>
                  <a:pt x="31280" y="563636"/>
                </a:cubicBezTo>
                <a:cubicBezTo>
                  <a:pt x="31280" y="563636"/>
                  <a:pt x="31280" y="563636"/>
                  <a:pt x="36092" y="546192"/>
                </a:cubicBezTo>
                <a:cubicBezTo>
                  <a:pt x="36694" y="544989"/>
                  <a:pt x="37897" y="543786"/>
                  <a:pt x="39100" y="543786"/>
                </a:cubicBezTo>
                <a:cubicBezTo>
                  <a:pt x="39100" y="543786"/>
                  <a:pt x="39100" y="543786"/>
                  <a:pt x="62559" y="541380"/>
                </a:cubicBezTo>
                <a:cubicBezTo>
                  <a:pt x="64364" y="541380"/>
                  <a:pt x="65567" y="540177"/>
                  <a:pt x="66169" y="538973"/>
                </a:cubicBezTo>
                <a:cubicBezTo>
                  <a:pt x="66169" y="538973"/>
                  <a:pt x="66169" y="538973"/>
                  <a:pt x="71582" y="522732"/>
                </a:cubicBezTo>
                <a:cubicBezTo>
                  <a:pt x="72184" y="521529"/>
                  <a:pt x="71582" y="519724"/>
                  <a:pt x="70981" y="519123"/>
                </a:cubicBezTo>
                <a:cubicBezTo>
                  <a:pt x="70981" y="519123"/>
                  <a:pt x="70981" y="519123"/>
                  <a:pt x="53536" y="502881"/>
                </a:cubicBezTo>
                <a:cubicBezTo>
                  <a:pt x="52935" y="501678"/>
                  <a:pt x="52333" y="499874"/>
                  <a:pt x="52935" y="498671"/>
                </a:cubicBezTo>
                <a:cubicBezTo>
                  <a:pt x="52935" y="498671"/>
                  <a:pt x="52935" y="498671"/>
                  <a:pt x="59552" y="482429"/>
                </a:cubicBezTo>
                <a:cubicBezTo>
                  <a:pt x="60153" y="481226"/>
                  <a:pt x="61356" y="480023"/>
                  <a:pt x="63161" y="480023"/>
                </a:cubicBezTo>
                <a:cubicBezTo>
                  <a:pt x="63161" y="480023"/>
                  <a:pt x="63161" y="480023"/>
                  <a:pt x="86621" y="480023"/>
                </a:cubicBezTo>
                <a:cubicBezTo>
                  <a:pt x="87824" y="480023"/>
                  <a:pt x="89027" y="478820"/>
                  <a:pt x="89628" y="477617"/>
                </a:cubicBezTo>
                <a:cubicBezTo>
                  <a:pt x="89628" y="477617"/>
                  <a:pt x="89628" y="477617"/>
                  <a:pt x="96847" y="461977"/>
                </a:cubicBezTo>
                <a:cubicBezTo>
                  <a:pt x="97448" y="460774"/>
                  <a:pt x="97448" y="458970"/>
                  <a:pt x="96245" y="458368"/>
                </a:cubicBezTo>
                <a:cubicBezTo>
                  <a:pt x="96245" y="458368"/>
                  <a:pt x="96245" y="458368"/>
                  <a:pt x="80605" y="440322"/>
                </a:cubicBezTo>
                <a:cubicBezTo>
                  <a:pt x="80004" y="439119"/>
                  <a:pt x="80004" y="437314"/>
                  <a:pt x="80605" y="436111"/>
                </a:cubicBezTo>
                <a:cubicBezTo>
                  <a:pt x="80605" y="436111"/>
                  <a:pt x="80605" y="436111"/>
                  <a:pt x="88425" y="420472"/>
                </a:cubicBezTo>
                <a:cubicBezTo>
                  <a:pt x="89027" y="419268"/>
                  <a:pt x="90832" y="418065"/>
                  <a:pt x="92035" y="418667"/>
                </a:cubicBezTo>
                <a:cubicBezTo>
                  <a:pt x="92035" y="418667"/>
                  <a:pt x="92035" y="418667"/>
                  <a:pt x="115494" y="420472"/>
                </a:cubicBezTo>
                <a:cubicBezTo>
                  <a:pt x="116697" y="420472"/>
                  <a:pt x="118502" y="419870"/>
                  <a:pt x="119104" y="418667"/>
                </a:cubicBezTo>
                <a:cubicBezTo>
                  <a:pt x="119104" y="418667"/>
                  <a:pt x="119104" y="418667"/>
                  <a:pt x="127525" y="403629"/>
                </a:cubicBezTo>
                <a:cubicBezTo>
                  <a:pt x="128127" y="402426"/>
                  <a:pt x="128127" y="400621"/>
                  <a:pt x="126924" y="399418"/>
                </a:cubicBezTo>
                <a:cubicBezTo>
                  <a:pt x="126924" y="399418"/>
                  <a:pt x="126924" y="399418"/>
                  <a:pt x="113088" y="380770"/>
                </a:cubicBezTo>
                <a:cubicBezTo>
                  <a:pt x="112487" y="379567"/>
                  <a:pt x="112487" y="377763"/>
                  <a:pt x="113088" y="376560"/>
                </a:cubicBezTo>
                <a:cubicBezTo>
                  <a:pt x="113088" y="376560"/>
                  <a:pt x="113088" y="376560"/>
                  <a:pt x="122713" y="361521"/>
                </a:cubicBezTo>
                <a:cubicBezTo>
                  <a:pt x="123314" y="360318"/>
                  <a:pt x="125119" y="359717"/>
                  <a:pt x="126322" y="359717"/>
                </a:cubicBezTo>
                <a:cubicBezTo>
                  <a:pt x="126322" y="359717"/>
                  <a:pt x="126322" y="359717"/>
                  <a:pt x="149180" y="363927"/>
                </a:cubicBezTo>
                <a:cubicBezTo>
                  <a:pt x="150985" y="363927"/>
                  <a:pt x="152188" y="363326"/>
                  <a:pt x="153391" y="362123"/>
                </a:cubicBezTo>
                <a:cubicBezTo>
                  <a:pt x="153391" y="362123"/>
                  <a:pt x="153391" y="362123"/>
                  <a:pt x="163016" y="348288"/>
                </a:cubicBezTo>
                <a:cubicBezTo>
                  <a:pt x="163617" y="347085"/>
                  <a:pt x="163617" y="345280"/>
                  <a:pt x="163016" y="344077"/>
                </a:cubicBezTo>
                <a:cubicBezTo>
                  <a:pt x="163016" y="344077"/>
                  <a:pt x="163016" y="344077"/>
                  <a:pt x="150985" y="323625"/>
                </a:cubicBezTo>
                <a:cubicBezTo>
                  <a:pt x="149782" y="323023"/>
                  <a:pt x="150383" y="321219"/>
                  <a:pt x="150985" y="320016"/>
                </a:cubicBezTo>
                <a:cubicBezTo>
                  <a:pt x="150985" y="320016"/>
                  <a:pt x="150985" y="320016"/>
                  <a:pt x="161813" y="305579"/>
                </a:cubicBezTo>
                <a:cubicBezTo>
                  <a:pt x="162414" y="304376"/>
                  <a:pt x="164219" y="303774"/>
                  <a:pt x="165422" y="304376"/>
                </a:cubicBezTo>
                <a:cubicBezTo>
                  <a:pt x="165422" y="304376"/>
                  <a:pt x="165422" y="304376"/>
                  <a:pt x="188280" y="310391"/>
                </a:cubicBezTo>
                <a:cubicBezTo>
                  <a:pt x="189483" y="310391"/>
                  <a:pt x="191288" y="310391"/>
                  <a:pt x="191889" y="309188"/>
                </a:cubicBezTo>
                <a:cubicBezTo>
                  <a:pt x="191889" y="309188"/>
                  <a:pt x="191889" y="309188"/>
                  <a:pt x="202717" y="295954"/>
                </a:cubicBezTo>
                <a:cubicBezTo>
                  <a:pt x="203920" y="294751"/>
                  <a:pt x="203920" y="292947"/>
                  <a:pt x="203318" y="291744"/>
                </a:cubicBezTo>
                <a:cubicBezTo>
                  <a:pt x="203318" y="291744"/>
                  <a:pt x="203318" y="291744"/>
                  <a:pt x="193092" y="270690"/>
                </a:cubicBezTo>
                <a:cubicBezTo>
                  <a:pt x="192491" y="269487"/>
                  <a:pt x="192491" y="267682"/>
                  <a:pt x="193694" y="266479"/>
                </a:cubicBezTo>
                <a:cubicBezTo>
                  <a:pt x="193694" y="266479"/>
                  <a:pt x="193694" y="266479"/>
                  <a:pt x="205724" y="253245"/>
                </a:cubicBezTo>
                <a:cubicBezTo>
                  <a:pt x="206326" y="252644"/>
                  <a:pt x="208131" y="252042"/>
                  <a:pt x="209334" y="252644"/>
                </a:cubicBezTo>
                <a:cubicBezTo>
                  <a:pt x="209334" y="252644"/>
                  <a:pt x="209334" y="252644"/>
                  <a:pt x="231590" y="260464"/>
                </a:cubicBezTo>
                <a:cubicBezTo>
                  <a:pt x="232793" y="261065"/>
                  <a:pt x="234598" y="260464"/>
                  <a:pt x="235801" y="259261"/>
                </a:cubicBezTo>
                <a:cubicBezTo>
                  <a:pt x="235801" y="259261"/>
                  <a:pt x="235801" y="259261"/>
                  <a:pt x="247230" y="247230"/>
                </a:cubicBezTo>
                <a:cubicBezTo>
                  <a:pt x="248433" y="246027"/>
                  <a:pt x="249035" y="244222"/>
                  <a:pt x="248433" y="243019"/>
                </a:cubicBezTo>
                <a:cubicBezTo>
                  <a:pt x="248433" y="243019"/>
                  <a:pt x="248433" y="243019"/>
                  <a:pt x="240012" y="221364"/>
                </a:cubicBezTo>
                <a:cubicBezTo>
                  <a:pt x="239410" y="220161"/>
                  <a:pt x="240012" y="218357"/>
                  <a:pt x="240613" y="217153"/>
                </a:cubicBezTo>
                <a:cubicBezTo>
                  <a:pt x="240613" y="217153"/>
                  <a:pt x="240613" y="217153"/>
                  <a:pt x="253847" y="205123"/>
                </a:cubicBezTo>
                <a:cubicBezTo>
                  <a:pt x="255050" y="204521"/>
                  <a:pt x="256253" y="203920"/>
                  <a:pt x="257456" y="204521"/>
                </a:cubicBezTo>
                <a:cubicBezTo>
                  <a:pt x="257456" y="204521"/>
                  <a:pt x="257456" y="204521"/>
                  <a:pt x="279112" y="214747"/>
                </a:cubicBezTo>
                <a:cubicBezTo>
                  <a:pt x="280315" y="214747"/>
                  <a:pt x="282119" y="214747"/>
                  <a:pt x="283322" y="214146"/>
                </a:cubicBezTo>
                <a:cubicBezTo>
                  <a:pt x="283322" y="214146"/>
                  <a:pt x="283322" y="214146"/>
                  <a:pt x="295954" y="202717"/>
                </a:cubicBezTo>
                <a:cubicBezTo>
                  <a:pt x="297158" y="202115"/>
                  <a:pt x="297759" y="200311"/>
                  <a:pt x="297158" y="199107"/>
                </a:cubicBezTo>
                <a:cubicBezTo>
                  <a:pt x="297158" y="199107"/>
                  <a:pt x="297158" y="199107"/>
                  <a:pt x="290541" y="176249"/>
                </a:cubicBezTo>
                <a:cubicBezTo>
                  <a:pt x="290541" y="175046"/>
                  <a:pt x="291142" y="173242"/>
                  <a:pt x="291744" y="172640"/>
                </a:cubicBezTo>
                <a:cubicBezTo>
                  <a:pt x="291744" y="172640"/>
                  <a:pt x="291744" y="172640"/>
                  <a:pt x="306181" y="161211"/>
                </a:cubicBezTo>
                <a:cubicBezTo>
                  <a:pt x="307384" y="160609"/>
                  <a:pt x="308587" y="160609"/>
                  <a:pt x="309790" y="161211"/>
                </a:cubicBezTo>
                <a:cubicBezTo>
                  <a:pt x="309790" y="161211"/>
                  <a:pt x="309790" y="161211"/>
                  <a:pt x="330242" y="172640"/>
                </a:cubicBezTo>
                <a:cubicBezTo>
                  <a:pt x="331445" y="173242"/>
                  <a:pt x="333250" y="173242"/>
                  <a:pt x="334453" y="172640"/>
                </a:cubicBezTo>
                <a:cubicBezTo>
                  <a:pt x="334453" y="172640"/>
                  <a:pt x="334453" y="172640"/>
                  <a:pt x="348288" y="162414"/>
                </a:cubicBezTo>
                <a:cubicBezTo>
                  <a:pt x="349491" y="161812"/>
                  <a:pt x="350093" y="160008"/>
                  <a:pt x="350093" y="158805"/>
                </a:cubicBezTo>
                <a:cubicBezTo>
                  <a:pt x="350093" y="158805"/>
                  <a:pt x="350093" y="158805"/>
                  <a:pt x="345280" y="135947"/>
                </a:cubicBezTo>
                <a:cubicBezTo>
                  <a:pt x="345280" y="134743"/>
                  <a:pt x="345882" y="132939"/>
                  <a:pt x="347085" y="132337"/>
                </a:cubicBezTo>
                <a:cubicBezTo>
                  <a:pt x="347085" y="132337"/>
                  <a:pt x="347085" y="132337"/>
                  <a:pt x="362123" y="122111"/>
                </a:cubicBezTo>
                <a:cubicBezTo>
                  <a:pt x="362725" y="121510"/>
                  <a:pt x="364529" y="121510"/>
                  <a:pt x="365732" y="122111"/>
                </a:cubicBezTo>
                <a:cubicBezTo>
                  <a:pt x="365732" y="122111"/>
                  <a:pt x="365732" y="122111"/>
                  <a:pt x="384981" y="135947"/>
                </a:cubicBezTo>
                <a:cubicBezTo>
                  <a:pt x="386185" y="136548"/>
                  <a:pt x="387989" y="136548"/>
                  <a:pt x="389192" y="135947"/>
                </a:cubicBezTo>
                <a:cubicBezTo>
                  <a:pt x="389192" y="135947"/>
                  <a:pt x="389192" y="135947"/>
                  <a:pt x="404231" y="127525"/>
                </a:cubicBezTo>
                <a:cubicBezTo>
                  <a:pt x="405434" y="126322"/>
                  <a:pt x="406035" y="125119"/>
                  <a:pt x="406035" y="123916"/>
                </a:cubicBezTo>
                <a:cubicBezTo>
                  <a:pt x="406035" y="123916"/>
                  <a:pt x="406035" y="123916"/>
                  <a:pt x="403027" y="100456"/>
                </a:cubicBezTo>
                <a:cubicBezTo>
                  <a:pt x="403027" y="98651"/>
                  <a:pt x="404231" y="97448"/>
                  <a:pt x="405434" y="96847"/>
                </a:cubicBezTo>
                <a:cubicBezTo>
                  <a:pt x="405434" y="96847"/>
                  <a:pt x="405434" y="96847"/>
                  <a:pt x="421073" y="88425"/>
                </a:cubicBezTo>
                <a:cubicBezTo>
                  <a:pt x="422277" y="87824"/>
                  <a:pt x="424081" y="87824"/>
                  <a:pt x="424683" y="88425"/>
                </a:cubicBezTo>
                <a:cubicBezTo>
                  <a:pt x="424683" y="88425"/>
                  <a:pt x="424683" y="88425"/>
                  <a:pt x="442729" y="103464"/>
                </a:cubicBezTo>
                <a:cubicBezTo>
                  <a:pt x="443932" y="104667"/>
                  <a:pt x="445736" y="104667"/>
                  <a:pt x="446939" y="104065"/>
                </a:cubicBezTo>
                <a:cubicBezTo>
                  <a:pt x="446939" y="104065"/>
                  <a:pt x="446939" y="104065"/>
                  <a:pt x="462579" y="96847"/>
                </a:cubicBezTo>
                <a:cubicBezTo>
                  <a:pt x="463782" y="96245"/>
                  <a:pt x="464384" y="94441"/>
                  <a:pt x="464384" y="93238"/>
                </a:cubicBezTo>
                <a:cubicBezTo>
                  <a:pt x="464384" y="93238"/>
                  <a:pt x="464384" y="93238"/>
                  <a:pt x="464384" y="69778"/>
                </a:cubicBezTo>
                <a:cubicBezTo>
                  <a:pt x="464384" y="68575"/>
                  <a:pt x="464985" y="66770"/>
                  <a:pt x="466188" y="66770"/>
                </a:cubicBezTo>
                <a:cubicBezTo>
                  <a:pt x="466188" y="66770"/>
                  <a:pt x="466188" y="66770"/>
                  <a:pt x="483031" y="59552"/>
                </a:cubicBezTo>
                <a:cubicBezTo>
                  <a:pt x="484234" y="58950"/>
                  <a:pt x="486039" y="59552"/>
                  <a:pt x="486641" y="60153"/>
                </a:cubicBezTo>
                <a:cubicBezTo>
                  <a:pt x="486641" y="60153"/>
                  <a:pt x="486641" y="60153"/>
                  <a:pt x="503484" y="76996"/>
                </a:cubicBezTo>
                <a:cubicBezTo>
                  <a:pt x="504085" y="77598"/>
                  <a:pt x="505890" y="78199"/>
                  <a:pt x="507093" y="77598"/>
                </a:cubicBezTo>
                <a:cubicBezTo>
                  <a:pt x="507093" y="77598"/>
                  <a:pt x="507093" y="77598"/>
                  <a:pt x="523334" y="71582"/>
                </a:cubicBezTo>
                <a:cubicBezTo>
                  <a:pt x="524537" y="70981"/>
                  <a:pt x="525740" y="69778"/>
                  <a:pt x="525740" y="68575"/>
                </a:cubicBezTo>
                <a:cubicBezTo>
                  <a:pt x="525740" y="68575"/>
                  <a:pt x="525740" y="68575"/>
                  <a:pt x="527545" y="45115"/>
                </a:cubicBezTo>
                <a:cubicBezTo>
                  <a:pt x="527545" y="43311"/>
                  <a:pt x="528748" y="42107"/>
                  <a:pt x="529951" y="41506"/>
                </a:cubicBezTo>
                <a:cubicBezTo>
                  <a:pt x="529951" y="41506"/>
                  <a:pt x="529951" y="41506"/>
                  <a:pt x="546794" y="36092"/>
                </a:cubicBezTo>
                <a:cubicBezTo>
                  <a:pt x="547997" y="35490"/>
                  <a:pt x="549802" y="36092"/>
                  <a:pt x="550403" y="37295"/>
                </a:cubicBezTo>
                <a:cubicBezTo>
                  <a:pt x="550403" y="37295"/>
                  <a:pt x="550403" y="37295"/>
                  <a:pt x="566043" y="55341"/>
                </a:cubicBezTo>
                <a:cubicBezTo>
                  <a:pt x="566645" y="56544"/>
                  <a:pt x="568449" y="56544"/>
                  <a:pt x="569652" y="56544"/>
                </a:cubicBezTo>
                <a:cubicBezTo>
                  <a:pt x="569652" y="56544"/>
                  <a:pt x="569652" y="56544"/>
                  <a:pt x="586495" y="51732"/>
                </a:cubicBezTo>
                <a:cubicBezTo>
                  <a:pt x="587698" y="51732"/>
                  <a:pt x="588901" y="49927"/>
                  <a:pt x="588901" y="48724"/>
                </a:cubicBezTo>
                <a:cubicBezTo>
                  <a:pt x="588901" y="48724"/>
                  <a:pt x="588901" y="48724"/>
                  <a:pt x="592511" y="25264"/>
                </a:cubicBezTo>
                <a:cubicBezTo>
                  <a:pt x="592511" y="24061"/>
                  <a:pt x="593714" y="22858"/>
                  <a:pt x="595518" y="22858"/>
                </a:cubicBezTo>
                <a:cubicBezTo>
                  <a:pt x="595518" y="22858"/>
                  <a:pt x="595518" y="22858"/>
                  <a:pt x="612963" y="18648"/>
                </a:cubicBezTo>
                <a:cubicBezTo>
                  <a:pt x="614166" y="18046"/>
                  <a:pt x="615970" y="18648"/>
                  <a:pt x="616572" y="19851"/>
                </a:cubicBezTo>
                <a:cubicBezTo>
                  <a:pt x="616572" y="19851"/>
                  <a:pt x="616572" y="19851"/>
                  <a:pt x="629806" y="39100"/>
                </a:cubicBezTo>
                <a:cubicBezTo>
                  <a:pt x="631009" y="40303"/>
                  <a:pt x="632212" y="40904"/>
                  <a:pt x="634016" y="40904"/>
                </a:cubicBezTo>
                <a:cubicBezTo>
                  <a:pt x="634016" y="40904"/>
                  <a:pt x="634016" y="40904"/>
                  <a:pt x="650859" y="37295"/>
                </a:cubicBezTo>
                <a:cubicBezTo>
                  <a:pt x="652062" y="37295"/>
                  <a:pt x="653265" y="36092"/>
                  <a:pt x="653265" y="34889"/>
                </a:cubicBezTo>
                <a:cubicBezTo>
                  <a:pt x="653265" y="34889"/>
                  <a:pt x="653265" y="34889"/>
                  <a:pt x="659281" y="12031"/>
                </a:cubicBezTo>
                <a:cubicBezTo>
                  <a:pt x="659281" y="10828"/>
                  <a:pt x="661085" y="9625"/>
                  <a:pt x="662288" y="9023"/>
                </a:cubicBezTo>
                <a:cubicBezTo>
                  <a:pt x="662288" y="9023"/>
                  <a:pt x="662288" y="9023"/>
                  <a:pt x="679733" y="6617"/>
                </a:cubicBezTo>
                <a:cubicBezTo>
                  <a:pt x="680936" y="6617"/>
                  <a:pt x="682741" y="7219"/>
                  <a:pt x="683342" y="8422"/>
                </a:cubicBezTo>
                <a:cubicBezTo>
                  <a:pt x="683342" y="8422"/>
                  <a:pt x="683342" y="8422"/>
                  <a:pt x="695373" y="28874"/>
                </a:cubicBezTo>
                <a:cubicBezTo>
                  <a:pt x="695974" y="30077"/>
                  <a:pt x="697779" y="30678"/>
                  <a:pt x="698982" y="30678"/>
                </a:cubicBezTo>
                <a:cubicBezTo>
                  <a:pt x="698982" y="30678"/>
                  <a:pt x="698982" y="30678"/>
                  <a:pt x="715825" y="28874"/>
                </a:cubicBezTo>
                <a:cubicBezTo>
                  <a:pt x="717028" y="28874"/>
                  <a:pt x="718833" y="27671"/>
                  <a:pt x="718833" y="26468"/>
                </a:cubicBezTo>
                <a:cubicBezTo>
                  <a:pt x="718833" y="26468"/>
                  <a:pt x="718833" y="26468"/>
                  <a:pt x="726652" y="4211"/>
                </a:cubicBezTo>
                <a:cubicBezTo>
                  <a:pt x="727254" y="3008"/>
                  <a:pt x="728457" y="1805"/>
                  <a:pt x="729660" y="1805"/>
                </a:cubicBezTo>
                <a:cubicBezTo>
                  <a:pt x="729660" y="1805"/>
                  <a:pt x="729660" y="1805"/>
                  <a:pt x="747706" y="602"/>
                </a:cubicBezTo>
                <a:cubicBezTo>
                  <a:pt x="748909" y="602"/>
                  <a:pt x="750714" y="1805"/>
                  <a:pt x="751315" y="3008"/>
                </a:cubicBezTo>
                <a:cubicBezTo>
                  <a:pt x="751315" y="3008"/>
                  <a:pt x="751315" y="3008"/>
                  <a:pt x="760940" y="24061"/>
                </a:cubicBezTo>
                <a:cubicBezTo>
                  <a:pt x="761541" y="25264"/>
                  <a:pt x="763346" y="26468"/>
                  <a:pt x="764549" y="26468"/>
                </a:cubicBezTo>
                <a:cubicBezTo>
                  <a:pt x="764549" y="26468"/>
                  <a:pt x="764549" y="26468"/>
                  <a:pt x="781994" y="25866"/>
                </a:cubicBezTo>
                <a:cubicBezTo>
                  <a:pt x="783197" y="25866"/>
                  <a:pt x="784400" y="25264"/>
                  <a:pt x="785001" y="24061"/>
                </a:cubicBezTo>
                <a:cubicBezTo>
                  <a:pt x="785001" y="24061"/>
                  <a:pt x="785001" y="24061"/>
                  <a:pt x="794626" y="2406"/>
                </a:cubicBezTo>
                <a:cubicBezTo>
                  <a:pt x="795227" y="1203"/>
                  <a:pt x="796430" y="0"/>
                  <a:pt x="798235"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481631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7641798" y="1612583"/>
            <a:ext cx="2134802" cy="2376070"/>
          </a:xfrm>
          <a:custGeom>
            <a:avLst/>
            <a:gdLst>
              <a:gd name="connsiteX0" fmla="*/ 1067401 w 2134802"/>
              <a:gd name="connsiteY0" fmla="*/ 0 h 2376070"/>
              <a:gd name="connsiteX1" fmla="*/ 1195257 w 2134802"/>
              <a:gd name="connsiteY1" fmla="*/ 30487 h 2376070"/>
              <a:gd name="connsiteX2" fmla="*/ 2006946 w 2134802"/>
              <a:gd name="connsiteY2" fmla="*/ 496990 h 2376070"/>
              <a:gd name="connsiteX3" fmla="*/ 2134802 w 2134802"/>
              <a:gd name="connsiteY3" fmla="*/ 719596 h 2376070"/>
              <a:gd name="connsiteX4" fmla="*/ 2134802 w 2134802"/>
              <a:gd name="connsiteY4" fmla="*/ 1656474 h 2376070"/>
              <a:gd name="connsiteX5" fmla="*/ 2006946 w 2134802"/>
              <a:gd name="connsiteY5" fmla="*/ 1877144 h 2376070"/>
              <a:gd name="connsiteX6" fmla="*/ 1195257 w 2134802"/>
              <a:gd name="connsiteY6" fmla="*/ 2345583 h 2376070"/>
              <a:gd name="connsiteX7" fmla="*/ 939545 w 2134802"/>
              <a:gd name="connsiteY7" fmla="*/ 2345583 h 2376070"/>
              <a:gd name="connsiteX8" fmla="*/ 127856 w 2134802"/>
              <a:gd name="connsiteY8" fmla="*/ 1877144 h 2376070"/>
              <a:gd name="connsiteX9" fmla="*/ 0 w 2134802"/>
              <a:gd name="connsiteY9" fmla="*/ 1656474 h 2376070"/>
              <a:gd name="connsiteX10" fmla="*/ 0 w 2134802"/>
              <a:gd name="connsiteY10" fmla="*/ 719596 h 2376070"/>
              <a:gd name="connsiteX11" fmla="*/ 127856 w 2134802"/>
              <a:gd name="connsiteY11" fmla="*/ 496990 h 2376070"/>
              <a:gd name="connsiteX12" fmla="*/ 939545 w 2134802"/>
              <a:gd name="connsiteY12" fmla="*/ 30487 h 2376070"/>
              <a:gd name="connsiteX13" fmla="*/ 1067401 w 2134802"/>
              <a:gd name="connsiteY13" fmla="*/ 0 h 237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4802" h="2376070">
                <a:moveTo>
                  <a:pt x="1067401" y="0"/>
                </a:moveTo>
                <a:cubicBezTo>
                  <a:pt x="1113894" y="0"/>
                  <a:pt x="1160387" y="10162"/>
                  <a:pt x="1195257" y="30487"/>
                </a:cubicBezTo>
                <a:cubicBezTo>
                  <a:pt x="1195257" y="30487"/>
                  <a:pt x="1195257" y="30487"/>
                  <a:pt x="2006946" y="496990"/>
                </a:cubicBezTo>
                <a:cubicBezTo>
                  <a:pt x="2078623" y="537640"/>
                  <a:pt x="2134802" y="638296"/>
                  <a:pt x="2134802" y="719596"/>
                </a:cubicBezTo>
                <a:cubicBezTo>
                  <a:pt x="2134802" y="719596"/>
                  <a:pt x="2134802" y="719596"/>
                  <a:pt x="2134802" y="1656474"/>
                </a:cubicBezTo>
                <a:cubicBezTo>
                  <a:pt x="2134802" y="1737774"/>
                  <a:pt x="2078623" y="1836495"/>
                  <a:pt x="2006946" y="1877144"/>
                </a:cubicBezTo>
                <a:lnTo>
                  <a:pt x="1195257" y="2345583"/>
                </a:lnTo>
                <a:cubicBezTo>
                  <a:pt x="1125517" y="2386233"/>
                  <a:pt x="1009285" y="2386233"/>
                  <a:pt x="939545" y="2345583"/>
                </a:cubicBezTo>
                <a:cubicBezTo>
                  <a:pt x="939545" y="2345583"/>
                  <a:pt x="939545" y="2345583"/>
                  <a:pt x="127856" y="1877144"/>
                </a:cubicBezTo>
                <a:cubicBezTo>
                  <a:pt x="58116" y="1836495"/>
                  <a:pt x="0" y="1737774"/>
                  <a:pt x="0" y="1656474"/>
                </a:cubicBezTo>
                <a:cubicBezTo>
                  <a:pt x="0" y="1656474"/>
                  <a:pt x="0" y="1656474"/>
                  <a:pt x="0" y="719596"/>
                </a:cubicBezTo>
                <a:cubicBezTo>
                  <a:pt x="0" y="638296"/>
                  <a:pt x="58116" y="537640"/>
                  <a:pt x="127856" y="496990"/>
                </a:cubicBezTo>
                <a:cubicBezTo>
                  <a:pt x="127856" y="496990"/>
                  <a:pt x="127856" y="496990"/>
                  <a:pt x="939545" y="30487"/>
                </a:cubicBezTo>
                <a:cubicBezTo>
                  <a:pt x="974415" y="10162"/>
                  <a:pt x="1020908" y="0"/>
                  <a:pt x="1067401"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6488280" y="3590072"/>
            <a:ext cx="2134802" cy="2376070"/>
          </a:xfrm>
          <a:custGeom>
            <a:avLst/>
            <a:gdLst>
              <a:gd name="connsiteX0" fmla="*/ 1067401 w 2134802"/>
              <a:gd name="connsiteY0" fmla="*/ 0 h 2376070"/>
              <a:gd name="connsiteX1" fmla="*/ 1195257 w 2134802"/>
              <a:gd name="connsiteY1" fmla="*/ 30487 h 2376070"/>
              <a:gd name="connsiteX2" fmla="*/ 2006946 w 2134802"/>
              <a:gd name="connsiteY2" fmla="*/ 496990 h 2376070"/>
              <a:gd name="connsiteX3" fmla="*/ 2134802 w 2134802"/>
              <a:gd name="connsiteY3" fmla="*/ 719596 h 2376070"/>
              <a:gd name="connsiteX4" fmla="*/ 2134802 w 2134802"/>
              <a:gd name="connsiteY4" fmla="*/ 1656474 h 2376070"/>
              <a:gd name="connsiteX5" fmla="*/ 2006946 w 2134802"/>
              <a:gd name="connsiteY5" fmla="*/ 1877144 h 2376070"/>
              <a:gd name="connsiteX6" fmla="*/ 1195257 w 2134802"/>
              <a:gd name="connsiteY6" fmla="*/ 2345583 h 2376070"/>
              <a:gd name="connsiteX7" fmla="*/ 939546 w 2134802"/>
              <a:gd name="connsiteY7" fmla="*/ 2345583 h 2376070"/>
              <a:gd name="connsiteX8" fmla="*/ 127856 w 2134802"/>
              <a:gd name="connsiteY8" fmla="*/ 1877144 h 2376070"/>
              <a:gd name="connsiteX9" fmla="*/ 0 w 2134802"/>
              <a:gd name="connsiteY9" fmla="*/ 1656474 h 2376070"/>
              <a:gd name="connsiteX10" fmla="*/ 0 w 2134802"/>
              <a:gd name="connsiteY10" fmla="*/ 719596 h 2376070"/>
              <a:gd name="connsiteX11" fmla="*/ 127856 w 2134802"/>
              <a:gd name="connsiteY11" fmla="*/ 496990 h 2376070"/>
              <a:gd name="connsiteX12" fmla="*/ 939546 w 2134802"/>
              <a:gd name="connsiteY12" fmla="*/ 30487 h 2376070"/>
              <a:gd name="connsiteX13" fmla="*/ 1067401 w 2134802"/>
              <a:gd name="connsiteY13" fmla="*/ 0 h 237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4802" h="2376070">
                <a:moveTo>
                  <a:pt x="1067401" y="0"/>
                </a:moveTo>
                <a:cubicBezTo>
                  <a:pt x="1113894" y="0"/>
                  <a:pt x="1160387" y="10162"/>
                  <a:pt x="1195257" y="30487"/>
                </a:cubicBezTo>
                <a:cubicBezTo>
                  <a:pt x="1195257" y="30487"/>
                  <a:pt x="1195257" y="30487"/>
                  <a:pt x="2006946" y="496990"/>
                </a:cubicBezTo>
                <a:cubicBezTo>
                  <a:pt x="2078623" y="537640"/>
                  <a:pt x="2134802" y="638297"/>
                  <a:pt x="2134802" y="719596"/>
                </a:cubicBezTo>
                <a:cubicBezTo>
                  <a:pt x="2134802" y="719596"/>
                  <a:pt x="2134802" y="719596"/>
                  <a:pt x="2134802" y="1656474"/>
                </a:cubicBezTo>
                <a:cubicBezTo>
                  <a:pt x="2134802" y="1737774"/>
                  <a:pt x="2078623" y="1836495"/>
                  <a:pt x="2006946" y="1877144"/>
                </a:cubicBezTo>
                <a:lnTo>
                  <a:pt x="1195257" y="2345583"/>
                </a:lnTo>
                <a:cubicBezTo>
                  <a:pt x="1125517" y="2386233"/>
                  <a:pt x="1009285" y="2386233"/>
                  <a:pt x="939546" y="2345583"/>
                </a:cubicBezTo>
                <a:cubicBezTo>
                  <a:pt x="939546" y="2345583"/>
                  <a:pt x="939546" y="2345583"/>
                  <a:pt x="127856" y="1877144"/>
                </a:cubicBezTo>
                <a:cubicBezTo>
                  <a:pt x="58116" y="1836495"/>
                  <a:pt x="0" y="1737774"/>
                  <a:pt x="0" y="1656474"/>
                </a:cubicBezTo>
                <a:cubicBezTo>
                  <a:pt x="0" y="1656474"/>
                  <a:pt x="0" y="1656474"/>
                  <a:pt x="0" y="719596"/>
                </a:cubicBezTo>
                <a:cubicBezTo>
                  <a:pt x="0" y="638297"/>
                  <a:pt x="58116" y="537640"/>
                  <a:pt x="127856" y="496990"/>
                </a:cubicBezTo>
                <a:cubicBezTo>
                  <a:pt x="127856" y="496990"/>
                  <a:pt x="127856" y="496990"/>
                  <a:pt x="939546" y="30487"/>
                </a:cubicBezTo>
                <a:cubicBezTo>
                  <a:pt x="974416" y="10162"/>
                  <a:pt x="1020908" y="0"/>
                  <a:pt x="1067401"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795316" y="3590072"/>
            <a:ext cx="2134802" cy="2376070"/>
          </a:xfrm>
          <a:custGeom>
            <a:avLst/>
            <a:gdLst>
              <a:gd name="connsiteX0" fmla="*/ 1067401 w 2134802"/>
              <a:gd name="connsiteY0" fmla="*/ 0 h 2376070"/>
              <a:gd name="connsiteX1" fmla="*/ 1195257 w 2134802"/>
              <a:gd name="connsiteY1" fmla="*/ 30487 h 2376070"/>
              <a:gd name="connsiteX2" fmla="*/ 2006946 w 2134802"/>
              <a:gd name="connsiteY2" fmla="*/ 496990 h 2376070"/>
              <a:gd name="connsiteX3" fmla="*/ 2134802 w 2134802"/>
              <a:gd name="connsiteY3" fmla="*/ 719596 h 2376070"/>
              <a:gd name="connsiteX4" fmla="*/ 2134802 w 2134802"/>
              <a:gd name="connsiteY4" fmla="*/ 1656474 h 2376070"/>
              <a:gd name="connsiteX5" fmla="*/ 2006946 w 2134802"/>
              <a:gd name="connsiteY5" fmla="*/ 1877144 h 2376070"/>
              <a:gd name="connsiteX6" fmla="*/ 1195257 w 2134802"/>
              <a:gd name="connsiteY6" fmla="*/ 2345583 h 2376070"/>
              <a:gd name="connsiteX7" fmla="*/ 939545 w 2134802"/>
              <a:gd name="connsiteY7" fmla="*/ 2345583 h 2376070"/>
              <a:gd name="connsiteX8" fmla="*/ 127856 w 2134802"/>
              <a:gd name="connsiteY8" fmla="*/ 1877144 h 2376070"/>
              <a:gd name="connsiteX9" fmla="*/ 0 w 2134802"/>
              <a:gd name="connsiteY9" fmla="*/ 1656474 h 2376070"/>
              <a:gd name="connsiteX10" fmla="*/ 0 w 2134802"/>
              <a:gd name="connsiteY10" fmla="*/ 719596 h 2376070"/>
              <a:gd name="connsiteX11" fmla="*/ 127856 w 2134802"/>
              <a:gd name="connsiteY11" fmla="*/ 496990 h 2376070"/>
              <a:gd name="connsiteX12" fmla="*/ 939545 w 2134802"/>
              <a:gd name="connsiteY12" fmla="*/ 30487 h 2376070"/>
              <a:gd name="connsiteX13" fmla="*/ 1067401 w 2134802"/>
              <a:gd name="connsiteY13" fmla="*/ 0 h 237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4802" h="2376070">
                <a:moveTo>
                  <a:pt x="1067401" y="0"/>
                </a:moveTo>
                <a:cubicBezTo>
                  <a:pt x="1113894" y="0"/>
                  <a:pt x="1160387" y="10162"/>
                  <a:pt x="1195257" y="30487"/>
                </a:cubicBezTo>
                <a:cubicBezTo>
                  <a:pt x="1195257" y="30487"/>
                  <a:pt x="1195257" y="30487"/>
                  <a:pt x="2006946" y="496990"/>
                </a:cubicBezTo>
                <a:cubicBezTo>
                  <a:pt x="2078623" y="537640"/>
                  <a:pt x="2134802" y="638297"/>
                  <a:pt x="2134802" y="719596"/>
                </a:cubicBezTo>
                <a:cubicBezTo>
                  <a:pt x="2134802" y="719596"/>
                  <a:pt x="2134802" y="719596"/>
                  <a:pt x="2134802" y="1656474"/>
                </a:cubicBezTo>
                <a:cubicBezTo>
                  <a:pt x="2134802" y="1737774"/>
                  <a:pt x="2078623" y="1836495"/>
                  <a:pt x="2006946" y="1877144"/>
                </a:cubicBezTo>
                <a:lnTo>
                  <a:pt x="1195257" y="2345583"/>
                </a:lnTo>
                <a:cubicBezTo>
                  <a:pt x="1125517" y="2386233"/>
                  <a:pt x="1009285" y="2386233"/>
                  <a:pt x="939545" y="2345583"/>
                </a:cubicBezTo>
                <a:cubicBezTo>
                  <a:pt x="939545" y="2345583"/>
                  <a:pt x="939545" y="2345583"/>
                  <a:pt x="127856" y="1877144"/>
                </a:cubicBezTo>
                <a:cubicBezTo>
                  <a:pt x="58116" y="1836495"/>
                  <a:pt x="0" y="1737774"/>
                  <a:pt x="0" y="1656474"/>
                </a:cubicBezTo>
                <a:cubicBezTo>
                  <a:pt x="0" y="1656474"/>
                  <a:pt x="0" y="1656474"/>
                  <a:pt x="0" y="719596"/>
                </a:cubicBezTo>
                <a:cubicBezTo>
                  <a:pt x="0" y="638297"/>
                  <a:pt x="58116" y="537640"/>
                  <a:pt x="127856" y="496990"/>
                </a:cubicBezTo>
                <a:cubicBezTo>
                  <a:pt x="127856" y="496990"/>
                  <a:pt x="127856" y="496990"/>
                  <a:pt x="939545" y="30487"/>
                </a:cubicBezTo>
                <a:cubicBezTo>
                  <a:pt x="974415" y="10162"/>
                  <a:pt x="1020908" y="0"/>
                  <a:pt x="1067401"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55711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1512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65" r:id="rId5"/>
    <p:sldLayoutId id="2147483664" r:id="rId6"/>
    <p:sldLayoutId id="214748366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26"/>
          <p:cNvSpPr/>
          <p:nvPr/>
        </p:nvSpPr>
        <p:spPr>
          <a:xfrm rot="19800000" flipH="1">
            <a:off x="4711810" y="6248569"/>
            <a:ext cx="2431940" cy="542161"/>
          </a:xfrm>
          <a:custGeom>
            <a:avLst/>
            <a:gdLst>
              <a:gd name="connsiteX0" fmla="*/ 0 w 2431940"/>
              <a:gd name="connsiteY0" fmla="*/ 0 h 542161"/>
              <a:gd name="connsiteX1" fmla="*/ 1398090 w 2431940"/>
              <a:gd name="connsiteY1" fmla="*/ 541964 h 542161"/>
              <a:gd name="connsiteX2" fmla="*/ 1498898 w 2431940"/>
              <a:gd name="connsiteY2" fmla="*/ 542161 h 542161"/>
              <a:gd name="connsiteX3" fmla="*/ 2431940 w 2431940"/>
              <a:gd name="connsiteY3" fmla="*/ 3469 h 542161"/>
            </a:gdLst>
            <a:ahLst/>
            <a:cxnLst>
              <a:cxn ang="0">
                <a:pos x="connsiteX0" y="connsiteY0"/>
              </a:cxn>
              <a:cxn ang="0">
                <a:pos x="connsiteX1" y="connsiteY1"/>
              </a:cxn>
              <a:cxn ang="0">
                <a:pos x="connsiteX2" y="connsiteY2"/>
              </a:cxn>
              <a:cxn ang="0">
                <a:pos x="connsiteX3" y="connsiteY3"/>
              </a:cxn>
            </a:cxnLst>
            <a:rect l="l" t="t" r="r" b="b"/>
            <a:pathLst>
              <a:path w="2431940" h="542161">
                <a:moveTo>
                  <a:pt x="0" y="0"/>
                </a:moveTo>
                <a:lnTo>
                  <a:pt x="1398090" y="541964"/>
                </a:lnTo>
                <a:lnTo>
                  <a:pt x="1498898" y="542161"/>
                </a:lnTo>
                <a:lnTo>
                  <a:pt x="2431940" y="3469"/>
                </a:lnTo>
                <a:close/>
              </a:path>
            </a:pathLst>
          </a:custGeom>
          <a:gradFill>
            <a:gsLst>
              <a:gs pos="0">
                <a:schemeClr val="tx1">
                  <a:alpha val="60000"/>
                </a:schemeClr>
              </a:gs>
              <a:gs pos="100000">
                <a:schemeClr val="bg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1" name="矩形 20"/>
          <p:cNvSpPr/>
          <p:nvPr/>
        </p:nvSpPr>
        <p:spPr>
          <a:xfrm rot="19800000" flipH="1">
            <a:off x="7428179" y="3302927"/>
            <a:ext cx="5075446" cy="3950538"/>
          </a:xfrm>
          <a:custGeom>
            <a:avLst/>
            <a:gdLst>
              <a:gd name="connsiteX0" fmla="*/ 0 w 6834188"/>
              <a:gd name="connsiteY0" fmla="*/ 0 h 3925427"/>
              <a:gd name="connsiteX1" fmla="*/ 6834188 w 6834188"/>
              <a:gd name="connsiteY1" fmla="*/ 0 h 3925427"/>
              <a:gd name="connsiteX2" fmla="*/ 6834188 w 6834188"/>
              <a:gd name="connsiteY2" fmla="*/ 3925427 h 3925427"/>
              <a:gd name="connsiteX3" fmla="*/ 0 w 6834188"/>
              <a:gd name="connsiteY3" fmla="*/ 3925427 h 3925427"/>
              <a:gd name="connsiteX4" fmla="*/ 0 w 6834188"/>
              <a:gd name="connsiteY4" fmla="*/ 0 h 3925427"/>
              <a:gd name="connsiteX0" fmla="*/ 0 w 6834188"/>
              <a:gd name="connsiteY0" fmla="*/ 0 h 3930337"/>
              <a:gd name="connsiteX1" fmla="*/ 6834188 w 6834188"/>
              <a:gd name="connsiteY1" fmla="*/ 0 h 3930337"/>
              <a:gd name="connsiteX2" fmla="*/ 6834188 w 6834188"/>
              <a:gd name="connsiteY2" fmla="*/ 3925427 h 3930337"/>
              <a:gd name="connsiteX3" fmla="*/ 2866410 w 6834188"/>
              <a:gd name="connsiteY3" fmla="*/ 3930337 h 3930337"/>
              <a:gd name="connsiteX4" fmla="*/ 0 w 6834188"/>
              <a:gd name="connsiteY4" fmla="*/ 3925427 h 3930337"/>
              <a:gd name="connsiteX5" fmla="*/ 0 w 6834188"/>
              <a:gd name="connsiteY5" fmla="*/ 0 h 3930337"/>
              <a:gd name="connsiteX0" fmla="*/ 0 w 6834188"/>
              <a:gd name="connsiteY0" fmla="*/ 20201 h 3950538"/>
              <a:gd name="connsiteX1" fmla="*/ 1758742 w 6834188"/>
              <a:gd name="connsiteY1" fmla="*/ 0 h 3950538"/>
              <a:gd name="connsiteX2" fmla="*/ 6834188 w 6834188"/>
              <a:gd name="connsiteY2" fmla="*/ 20201 h 3950538"/>
              <a:gd name="connsiteX3" fmla="*/ 6834188 w 6834188"/>
              <a:gd name="connsiteY3" fmla="*/ 3945628 h 3950538"/>
              <a:gd name="connsiteX4" fmla="*/ 2866410 w 6834188"/>
              <a:gd name="connsiteY4" fmla="*/ 3950538 h 3950538"/>
              <a:gd name="connsiteX5" fmla="*/ 0 w 6834188"/>
              <a:gd name="connsiteY5" fmla="*/ 3945628 h 3950538"/>
              <a:gd name="connsiteX6" fmla="*/ 0 w 6834188"/>
              <a:gd name="connsiteY6" fmla="*/ 20201 h 3950538"/>
              <a:gd name="connsiteX0" fmla="*/ 0 w 6834188"/>
              <a:gd name="connsiteY0" fmla="*/ 3945628 h 3950538"/>
              <a:gd name="connsiteX1" fmla="*/ 1758742 w 6834188"/>
              <a:gd name="connsiteY1" fmla="*/ 0 h 3950538"/>
              <a:gd name="connsiteX2" fmla="*/ 6834188 w 6834188"/>
              <a:gd name="connsiteY2" fmla="*/ 20201 h 3950538"/>
              <a:gd name="connsiteX3" fmla="*/ 6834188 w 6834188"/>
              <a:gd name="connsiteY3" fmla="*/ 3945628 h 3950538"/>
              <a:gd name="connsiteX4" fmla="*/ 2866410 w 6834188"/>
              <a:gd name="connsiteY4" fmla="*/ 3950538 h 3950538"/>
              <a:gd name="connsiteX5" fmla="*/ 0 w 6834188"/>
              <a:gd name="connsiteY5" fmla="*/ 3945628 h 3950538"/>
              <a:gd name="connsiteX0" fmla="*/ 1107668 w 5075446"/>
              <a:gd name="connsiteY0" fmla="*/ 3950538 h 3950538"/>
              <a:gd name="connsiteX1" fmla="*/ 0 w 5075446"/>
              <a:gd name="connsiteY1" fmla="*/ 0 h 3950538"/>
              <a:gd name="connsiteX2" fmla="*/ 5075446 w 5075446"/>
              <a:gd name="connsiteY2" fmla="*/ 20201 h 3950538"/>
              <a:gd name="connsiteX3" fmla="*/ 5075446 w 5075446"/>
              <a:gd name="connsiteY3" fmla="*/ 3945628 h 3950538"/>
              <a:gd name="connsiteX4" fmla="*/ 1107668 w 5075446"/>
              <a:gd name="connsiteY4" fmla="*/ 3950538 h 3950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5446" h="3950538">
                <a:moveTo>
                  <a:pt x="1107668" y="3950538"/>
                </a:moveTo>
                <a:lnTo>
                  <a:pt x="0" y="0"/>
                </a:lnTo>
                <a:lnTo>
                  <a:pt x="5075446" y="20201"/>
                </a:lnTo>
                <a:lnTo>
                  <a:pt x="5075446" y="3945628"/>
                </a:lnTo>
                <a:lnTo>
                  <a:pt x="1107668" y="3950538"/>
                </a:lnTo>
                <a:close/>
              </a:path>
            </a:pathLst>
          </a:custGeom>
          <a:gradFill>
            <a:gsLst>
              <a:gs pos="0">
                <a:schemeClr val="tx1">
                  <a:alpha val="50000"/>
                </a:schemeClr>
              </a:gs>
              <a:gs pos="100000">
                <a:schemeClr val="bg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矩形 19"/>
          <p:cNvSpPr/>
          <p:nvPr/>
        </p:nvSpPr>
        <p:spPr>
          <a:xfrm rot="19800000" flipH="1">
            <a:off x="3281494" y="822530"/>
            <a:ext cx="6746999" cy="2791087"/>
          </a:xfrm>
          <a:custGeom>
            <a:avLst/>
            <a:gdLst>
              <a:gd name="connsiteX0" fmla="*/ 0 w 5924873"/>
              <a:gd name="connsiteY0" fmla="*/ 0 h 2777641"/>
              <a:gd name="connsiteX1" fmla="*/ 5924873 w 5924873"/>
              <a:gd name="connsiteY1" fmla="*/ 0 h 2777641"/>
              <a:gd name="connsiteX2" fmla="*/ 5924873 w 5924873"/>
              <a:gd name="connsiteY2" fmla="*/ 2777641 h 2777641"/>
              <a:gd name="connsiteX3" fmla="*/ 0 w 5924873"/>
              <a:gd name="connsiteY3" fmla="*/ 2777641 h 2777641"/>
              <a:gd name="connsiteX4" fmla="*/ 0 w 5924873"/>
              <a:gd name="connsiteY4" fmla="*/ 0 h 2777641"/>
              <a:gd name="connsiteX0" fmla="*/ 0 w 5924873"/>
              <a:gd name="connsiteY0" fmla="*/ 0 h 2791087"/>
              <a:gd name="connsiteX1" fmla="*/ 5924873 w 5924873"/>
              <a:gd name="connsiteY1" fmla="*/ 0 h 2791087"/>
              <a:gd name="connsiteX2" fmla="*/ 5924873 w 5924873"/>
              <a:gd name="connsiteY2" fmla="*/ 2777641 h 2791087"/>
              <a:gd name="connsiteX3" fmla="*/ 1639851 w 5924873"/>
              <a:gd name="connsiteY3" fmla="*/ 2791087 h 2791087"/>
              <a:gd name="connsiteX4" fmla="*/ 0 w 5924873"/>
              <a:gd name="connsiteY4" fmla="*/ 2777641 h 2791087"/>
              <a:gd name="connsiteX5" fmla="*/ 0 w 5924873"/>
              <a:gd name="connsiteY5" fmla="*/ 0 h 2791087"/>
              <a:gd name="connsiteX0" fmla="*/ 0 w 5924873"/>
              <a:gd name="connsiteY0" fmla="*/ 0 h 2791087"/>
              <a:gd name="connsiteX1" fmla="*/ 2991603 w 5924873"/>
              <a:gd name="connsiteY1" fmla="*/ 1589 h 2791087"/>
              <a:gd name="connsiteX2" fmla="*/ 5924873 w 5924873"/>
              <a:gd name="connsiteY2" fmla="*/ 0 h 2791087"/>
              <a:gd name="connsiteX3" fmla="*/ 5924873 w 5924873"/>
              <a:gd name="connsiteY3" fmla="*/ 2777641 h 2791087"/>
              <a:gd name="connsiteX4" fmla="*/ 1639851 w 5924873"/>
              <a:gd name="connsiteY4" fmla="*/ 2791087 h 2791087"/>
              <a:gd name="connsiteX5" fmla="*/ 0 w 5924873"/>
              <a:gd name="connsiteY5" fmla="*/ 2777641 h 2791087"/>
              <a:gd name="connsiteX6" fmla="*/ 0 w 5924873"/>
              <a:gd name="connsiteY6" fmla="*/ 0 h 2791087"/>
              <a:gd name="connsiteX0" fmla="*/ 0 w 5924873"/>
              <a:gd name="connsiteY0" fmla="*/ 0 h 2791087"/>
              <a:gd name="connsiteX1" fmla="*/ 2991603 w 5924873"/>
              <a:gd name="connsiteY1" fmla="*/ 1589 h 2791087"/>
              <a:gd name="connsiteX2" fmla="*/ 5924873 w 5924873"/>
              <a:gd name="connsiteY2" fmla="*/ 0 h 2791087"/>
              <a:gd name="connsiteX3" fmla="*/ 5924873 w 5924873"/>
              <a:gd name="connsiteY3" fmla="*/ 2777641 h 2791087"/>
              <a:gd name="connsiteX4" fmla="*/ 1639851 w 5924873"/>
              <a:gd name="connsiteY4" fmla="*/ 2791087 h 2791087"/>
              <a:gd name="connsiteX5" fmla="*/ 0 w 5924873"/>
              <a:gd name="connsiteY5" fmla="*/ 0 h 2791087"/>
              <a:gd name="connsiteX0" fmla="*/ 0 w 4285022"/>
              <a:gd name="connsiteY0" fmla="*/ 2791087 h 2791087"/>
              <a:gd name="connsiteX1" fmla="*/ 1351752 w 4285022"/>
              <a:gd name="connsiteY1" fmla="*/ 1589 h 2791087"/>
              <a:gd name="connsiteX2" fmla="*/ 4285022 w 4285022"/>
              <a:gd name="connsiteY2" fmla="*/ 0 h 2791087"/>
              <a:gd name="connsiteX3" fmla="*/ 4285022 w 4285022"/>
              <a:gd name="connsiteY3" fmla="*/ 2777641 h 2791087"/>
              <a:gd name="connsiteX4" fmla="*/ 0 w 4285022"/>
              <a:gd name="connsiteY4" fmla="*/ 2791087 h 2791087"/>
              <a:gd name="connsiteX0" fmla="*/ 0 w 4285022"/>
              <a:gd name="connsiteY0" fmla="*/ 2791087 h 2791087"/>
              <a:gd name="connsiteX1" fmla="*/ 864697 w 4285022"/>
              <a:gd name="connsiteY1" fmla="*/ 8604 h 2791087"/>
              <a:gd name="connsiteX2" fmla="*/ 4285022 w 4285022"/>
              <a:gd name="connsiteY2" fmla="*/ 0 h 2791087"/>
              <a:gd name="connsiteX3" fmla="*/ 4285022 w 4285022"/>
              <a:gd name="connsiteY3" fmla="*/ 2777641 h 2791087"/>
              <a:gd name="connsiteX4" fmla="*/ 0 w 4285022"/>
              <a:gd name="connsiteY4" fmla="*/ 2791087 h 2791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5022" h="2791087">
                <a:moveTo>
                  <a:pt x="0" y="2791087"/>
                </a:moveTo>
                <a:lnTo>
                  <a:pt x="864697" y="8604"/>
                </a:lnTo>
                <a:lnTo>
                  <a:pt x="4285022" y="0"/>
                </a:lnTo>
                <a:lnTo>
                  <a:pt x="4285022" y="2777641"/>
                </a:lnTo>
                <a:lnTo>
                  <a:pt x="0" y="2791087"/>
                </a:lnTo>
                <a:close/>
              </a:path>
            </a:pathLst>
          </a:custGeom>
          <a:gradFill>
            <a:gsLst>
              <a:gs pos="0">
                <a:schemeClr val="tx1">
                  <a:alpha val="50000"/>
                </a:schemeClr>
              </a:gs>
              <a:gs pos="100000">
                <a:schemeClr val="bg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5" name="任意多边形 24"/>
          <p:cNvSpPr/>
          <p:nvPr/>
        </p:nvSpPr>
        <p:spPr>
          <a:xfrm rot="19800000" flipH="1">
            <a:off x="-474603" y="4327855"/>
            <a:ext cx="2143614" cy="1162739"/>
          </a:xfrm>
          <a:custGeom>
            <a:avLst/>
            <a:gdLst>
              <a:gd name="connsiteX0" fmla="*/ 1455086 w 2143614"/>
              <a:gd name="connsiteY0" fmla="*/ 21 h 1162739"/>
              <a:gd name="connsiteX1" fmla="*/ 0 w 2143614"/>
              <a:gd name="connsiteY1" fmla="*/ 1162739 h 1162739"/>
              <a:gd name="connsiteX2" fmla="*/ 2143614 w 2143614"/>
              <a:gd name="connsiteY2" fmla="*/ 1161946 h 1162739"/>
              <a:gd name="connsiteX3" fmla="*/ 1472765 w 2143614"/>
              <a:gd name="connsiteY3" fmla="*/ 0 h 1162739"/>
            </a:gdLst>
            <a:ahLst/>
            <a:cxnLst>
              <a:cxn ang="0">
                <a:pos x="connsiteX0" y="connsiteY0"/>
              </a:cxn>
              <a:cxn ang="0">
                <a:pos x="connsiteX1" y="connsiteY1"/>
              </a:cxn>
              <a:cxn ang="0">
                <a:pos x="connsiteX2" y="connsiteY2"/>
              </a:cxn>
              <a:cxn ang="0">
                <a:pos x="connsiteX3" y="connsiteY3"/>
              </a:cxn>
            </a:cxnLst>
            <a:rect l="l" t="t" r="r" b="b"/>
            <a:pathLst>
              <a:path w="2143614" h="1162739">
                <a:moveTo>
                  <a:pt x="1455086" y="21"/>
                </a:moveTo>
                <a:lnTo>
                  <a:pt x="0" y="1162739"/>
                </a:lnTo>
                <a:lnTo>
                  <a:pt x="2143614" y="1161946"/>
                </a:lnTo>
                <a:lnTo>
                  <a:pt x="1472765" y="0"/>
                </a:lnTo>
                <a:close/>
              </a:path>
            </a:pathLst>
          </a:custGeom>
          <a:gradFill>
            <a:gsLst>
              <a:gs pos="0">
                <a:schemeClr val="tx1">
                  <a:alpha val="55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7" name="任意多边形 16"/>
          <p:cNvSpPr/>
          <p:nvPr/>
        </p:nvSpPr>
        <p:spPr>
          <a:xfrm>
            <a:off x="0" y="0"/>
            <a:ext cx="3333750" cy="5243996"/>
          </a:xfrm>
          <a:custGeom>
            <a:avLst/>
            <a:gdLst>
              <a:gd name="connsiteX0" fmla="*/ 0 w 3333750"/>
              <a:gd name="connsiteY0" fmla="*/ 0 h 5243996"/>
              <a:gd name="connsiteX1" fmla="*/ 2165758 w 3333750"/>
              <a:gd name="connsiteY1" fmla="*/ 0 h 5243996"/>
              <a:gd name="connsiteX2" fmla="*/ 2273088 w 3333750"/>
              <a:gd name="connsiteY2" fmla="*/ 80260 h 5243996"/>
              <a:gd name="connsiteX3" fmla="*/ 3333750 w 3333750"/>
              <a:gd name="connsiteY3" fmla="*/ 2329346 h 5243996"/>
              <a:gd name="connsiteX4" fmla="*/ 419100 w 3333750"/>
              <a:gd name="connsiteY4" fmla="*/ 5243996 h 5243996"/>
              <a:gd name="connsiteX5" fmla="*/ 121094 w 3333750"/>
              <a:gd name="connsiteY5" fmla="*/ 5228948 h 5243996"/>
              <a:gd name="connsiteX6" fmla="*/ 0 w 3333750"/>
              <a:gd name="connsiteY6" fmla="*/ 5210467 h 524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750" h="5243996">
                <a:moveTo>
                  <a:pt x="0" y="0"/>
                </a:moveTo>
                <a:lnTo>
                  <a:pt x="2165758" y="0"/>
                </a:lnTo>
                <a:lnTo>
                  <a:pt x="2273088" y="80260"/>
                </a:lnTo>
                <a:cubicBezTo>
                  <a:pt x="2920861" y="614850"/>
                  <a:pt x="3333750" y="1423880"/>
                  <a:pt x="3333750" y="2329346"/>
                </a:cubicBezTo>
                <a:cubicBezTo>
                  <a:pt x="3333750" y="3939063"/>
                  <a:pt x="2028817" y="5243996"/>
                  <a:pt x="419100" y="5243996"/>
                </a:cubicBezTo>
                <a:cubicBezTo>
                  <a:pt x="318493" y="5243996"/>
                  <a:pt x="219076" y="5238899"/>
                  <a:pt x="121094" y="5228948"/>
                </a:cubicBezTo>
                <a:lnTo>
                  <a:pt x="0" y="521046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5" name="任意多边形 14"/>
          <p:cNvSpPr/>
          <p:nvPr/>
        </p:nvSpPr>
        <p:spPr>
          <a:xfrm>
            <a:off x="5912333" y="5400675"/>
            <a:ext cx="3891584" cy="1457325"/>
          </a:xfrm>
          <a:custGeom>
            <a:avLst/>
            <a:gdLst>
              <a:gd name="connsiteX0" fmla="*/ 1945792 w 3891584"/>
              <a:gd name="connsiteY0" fmla="*/ 0 h 1457325"/>
              <a:gd name="connsiteX1" fmla="*/ 3883405 w 3891584"/>
              <a:gd name="connsiteY1" fmla="*/ 1425515 h 1457325"/>
              <a:gd name="connsiteX2" fmla="*/ 3891584 w 3891584"/>
              <a:gd name="connsiteY2" fmla="*/ 1457325 h 1457325"/>
              <a:gd name="connsiteX3" fmla="*/ 0 w 3891584"/>
              <a:gd name="connsiteY3" fmla="*/ 1457325 h 1457325"/>
              <a:gd name="connsiteX4" fmla="*/ 8179 w 3891584"/>
              <a:gd name="connsiteY4" fmla="*/ 1425515 h 1457325"/>
              <a:gd name="connsiteX5" fmla="*/ 1945792 w 3891584"/>
              <a:gd name="connsiteY5" fmla="*/ 0 h 145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1584" h="1457325">
                <a:moveTo>
                  <a:pt x="1945792" y="0"/>
                </a:moveTo>
                <a:cubicBezTo>
                  <a:pt x="2856189" y="0"/>
                  <a:pt x="3626532" y="599644"/>
                  <a:pt x="3883405" y="1425515"/>
                </a:cubicBezTo>
                <a:lnTo>
                  <a:pt x="3891584" y="1457325"/>
                </a:lnTo>
                <a:lnTo>
                  <a:pt x="0" y="1457325"/>
                </a:lnTo>
                <a:lnTo>
                  <a:pt x="8179" y="1425515"/>
                </a:lnTo>
                <a:cubicBezTo>
                  <a:pt x="265052" y="599644"/>
                  <a:pt x="1035395" y="0"/>
                  <a:pt x="194579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9" name="任意多边形 18"/>
          <p:cNvSpPr/>
          <p:nvPr/>
        </p:nvSpPr>
        <p:spPr>
          <a:xfrm>
            <a:off x="10267950" y="1909662"/>
            <a:ext cx="1924050" cy="4378526"/>
          </a:xfrm>
          <a:custGeom>
            <a:avLst/>
            <a:gdLst>
              <a:gd name="connsiteX0" fmla="*/ 1924050 w 1924050"/>
              <a:gd name="connsiteY0" fmla="*/ 0 h 4378526"/>
              <a:gd name="connsiteX1" fmla="*/ 1924050 w 1924050"/>
              <a:gd name="connsiteY1" fmla="*/ 4378526 h 4378526"/>
              <a:gd name="connsiteX2" fmla="*/ 1764448 w 1924050"/>
              <a:gd name="connsiteY2" fmla="*/ 4354168 h 4378526"/>
              <a:gd name="connsiteX3" fmla="*/ 0 w 1924050"/>
              <a:gd name="connsiteY3" fmla="*/ 2189263 h 4378526"/>
              <a:gd name="connsiteX4" fmla="*/ 1764448 w 1924050"/>
              <a:gd name="connsiteY4" fmla="*/ 24358 h 437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0" h="4378526">
                <a:moveTo>
                  <a:pt x="1924050" y="0"/>
                </a:moveTo>
                <a:lnTo>
                  <a:pt x="1924050" y="4378526"/>
                </a:lnTo>
                <a:lnTo>
                  <a:pt x="1764448" y="4354168"/>
                </a:lnTo>
                <a:cubicBezTo>
                  <a:pt x="757480" y="4148112"/>
                  <a:pt x="0" y="3257147"/>
                  <a:pt x="0" y="2189263"/>
                </a:cubicBezTo>
                <a:cubicBezTo>
                  <a:pt x="0" y="1121379"/>
                  <a:pt x="757480" y="230414"/>
                  <a:pt x="1764448" y="2435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a:off x="7705724" y="0"/>
            <a:ext cx="3459164" cy="1953903"/>
          </a:xfrm>
          <a:custGeom>
            <a:avLst/>
            <a:gdLst>
              <a:gd name="connsiteX0" fmla="*/ 22614 w 3459164"/>
              <a:gd name="connsiteY0" fmla="*/ 0 h 1953903"/>
              <a:gd name="connsiteX1" fmla="*/ 3436551 w 3459164"/>
              <a:gd name="connsiteY1" fmla="*/ 0 h 1953903"/>
              <a:gd name="connsiteX2" fmla="*/ 3459164 w 3459164"/>
              <a:gd name="connsiteY2" fmla="*/ 224321 h 1953903"/>
              <a:gd name="connsiteX3" fmla="*/ 1729582 w 3459164"/>
              <a:gd name="connsiteY3" fmla="*/ 1953903 h 1953903"/>
              <a:gd name="connsiteX4" fmla="*/ 0 w 3459164"/>
              <a:gd name="connsiteY4" fmla="*/ 224321 h 1953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164" h="1953903">
                <a:moveTo>
                  <a:pt x="22614" y="0"/>
                </a:moveTo>
                <a:lnTo>
                  <a:pt x="3436551" y="0"/>
                </a:lnTo>
                <a:lnTo>
                  <a:pt x="3459164" y="224321"/>
                </a:lnTo>
                <a:cubicBezTo>
                  <a:pt x="3459164" y="1179543"/>
                  <a:pt x="2684804" y="1953903"/>
                  <a:pt x="1729582" y="1953903"/>
                </a:cubicBezTo>
                <a:cubicBezTo>
                  <a:pt x="774360" y="1953903"/>
                  <a:pt x="0" y="1179543"/>
                  <a:pt x="0" y="22432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文本框 6"/>
          <p:cNvSpPr txBox="1"/>
          <p:nvPr/>
        </p:nvSpPr>
        <p:spPr>
          <a:xfrm>
            <a:off x="3965717" y="3081477"/>
            <a:ext cx="6346802"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Prediction of Drug Abuse</a:t>
            </a:r>
            <a:endParaRPr kumimoji="0" lang="zh-CN" altLang="en-US" sz="40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8" name="文本框 7"/>
          <p:cNvSpPr txBox="1"/>
          <p:nvPr/>
        </p:nvSpPr>
        <p:spPr>
          <a:xfrm>
            <a:off x="3972252" y="3806678"/>
            <a:ext cx="5663730" cy="707886"/>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kumimoji="0" lang="en-US" altLang="zh-CN" sz="1200" b="0" i="0" u="none" strike="noStrike" kern="1200" cap="none" spc="0" normalizeH="0" baseline="0" noProof="0" dirty="0">
                <a:ln>
                  <a:noFill/>
                </a:ln>
                <a:solidFill>
                  <a:prstClr val="white">
                    <a:lumMod val="50000"/>
                  </a:prstClr>
                </a:solidFill>
                <a:effectLst/>
                <a:uLnTx/>
                <a:uFillTx/>
                <a:latin typeface="微软雅黑"/>
                <a:ea typeface="微软雅黑"/>
                <a:cs typeface="+mn-cs"/>
              </a:rPr>
              <a:t>Group project </a:t>
            </a:r>
            <a:r>
              <a:rPr lang="en-US" altLang="zh-CN" sz="1200" dirty="0">
                <a:solidFill>
                  <a:prstClr val="white">
                    <a:lumMod val="50000"/>
                  </a:prstClr>
                </a:solidFill>
                <a:latin typeface="微软雅黑"/>
              </a:rPr>
              <a:t>team members: </a:t>
            </a:r>
          </a:p>
          <a:p>
            <a:pPr lvl="0">
              <a:lnSpc>
                <a:spcPct val="114000"/>
              </a:lnSpc>
              <a:defRPr/>
            </a:pPr>
            <a:r>
              <a:rPr lang="en-US" altLang="zh-CN" sz="1200" dirty="0" err="1">
                <a:solidFill>
                  <a:prstClr val="white">
                    <a:lumMod val="50000"/>
                  </a:prstClr>
                </a:solidFill>
                <a:latin typeface="微软雅黑"/>
              </a:rPr>
              <a:t>Qianying</a:t>
            </a:r>
            <a:r>
              <a:rPr lang="en-US" altLang="zh-CN" sz="1200" dirty="0">
                <a:solidFill>
                  <a:prstClr val="white">
                    <a:lumMod val="50000"/>
                  </a:prstClr>
                </a:solidFill>
                <a:latin typeface="微软雅黑"/>
              </a:rPr>
              <a:t> Li | Xinyi Chen | Hao Mei | Chuang Chen</a:t>
            </a:r>
          </a:p>
          <a:p>
            <a:pPr marL="0" marR="0" lvl="0" indent="0" algn="l" defTabSz="914400" rtl="0" eaLnBrk="1" fontAlgn="auto" latinLnBrk="0" hangingPunct="1">
              <a:lnSpc>
                <a:spcPct val="114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lumMod val="50000"/>
                </a:prstClr>
              </a:solidFill>
              <a:effectLst/>
              <a:uLnTx/>
              <a:uFillTx/>
              <a:latin typeface="微软雅黑"/>
              <a:ea typeface="微软雅黑"/>
              <a:cs typeface="+mn-cs"/>
            </a:endParaRPr>
          </a:p>
        </p:txBody>
      </p:sp>
      <p:sp>
        <p:nvSpPr>
          <p:cNvPr id="9" name="文本框 8"/>
          <p:cNvSpPr txBox="1"/>
          <p:nvPr/>
        </p:nvSpPr>
        <p:spPr>
          <a:xfrm>
            <a:off x="3965717" y="2312402"/>
            <a:ext cx="3504486" cy="830997"/>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EF6C74"/>
                </a:solidFill>
                <a:effectLst/>
                <a:uLnTx/>
                <a:uFillTx/>
                <a:latin typeface="Arial"/>
                <a:ea typeface="微软雅黑"/>
                <a:cs typeface="+mn-cs"/>
              </a:rPr>
              <a:t>BUAN 6340</a:t>
            </a:r>
            <a:endParaRPr kumimoji="0" lang="zh-CN" altLang="en-US" sz="4800" b="1" i="0" u="none" strike="noStrike" kern="1200" cap="none" spc="0" normalizeH="0" baseline="0" noProof="0" dirty="0">
              <a:ln>
                <a:noFill/>
              </a:ln>
              <a:solidFill>
                <a:srgbClr val="EF6C74"/>
              </a:solidFill>
              <a:effectLst/>
              <a:uLnTx/>
              <a:uFillTx/>
              <a:latin typeface="Arial"/>
              <a:ea typeface="微软雅黑"/>
              <a:cs typeface="+mn-cs"/>
            </a:endParaRPr>
          </a:p>
        </p:txBody>
      </p:sp>
      <p:sp>
        <p:nvSpPr>
          <p:cNvPr id="2" name="矩形 1"/>
          <p:cNvSpPr/>
          <p:nvPr/>
        </p:nvSpPr>
        <p:spPr>
          <a:xfrm>
            <a:off x="238125" y="200025"/>
            <a:ext cx="11715750" cy="6457950"/>
          </a:xfrm>
          <a:prstGeom prst="rect">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22" name="Picture 21">
            <a:extLst>
              <a:ext uri="{FF2B5EF4-FFF2-40B4-BE49-F238E27FC236}">
                <a16:creationId xmlns:a16="http://schemas.microsoft.com/office/drawing/2014/main" id="{BC21BE19-81B7-4FCC-878C-DAA8980EF0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050" y="1463276"/>
            <a:ext cx="2470454" cy="2343402"/>
          </a:xfrm>
          <a:prstGeom prst="rect">
            <a:avLst/>
          </a:prstGeom>
        </p:spPr>
      </p:pic>
    </p:spTree>
    <p:extLst>
      <p:ext uri="{BB962C8B-B14F-4D97-AF65-F5344CB8AC3E}">
        <p14:creationId xmlns:p14="http://schemas.microsoft.com/office/powerpoint/2010/main" val="3500462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noEditPoints="1"/>
          </p:cNvSpPr>
          <p:nvPr/>
        </p:nvSpPr>
        <p:spPr bwMode="auto">
          <a:xfrm>
            <a:off x="5544978" y="2201724"/>
            <a:ext cx="268432" cy="443667"/>
          </a:xfrm>
          <a:custGeom>
            <a:avLst/>
            <a:gdLst>
              <a:gd name="T0" fmla="*/ 220 w 237"/>
              <a:gd name="T1" fmla="*/ 0 h 393"/>
              <a:gd name="T2" fmla="*/ 16 w 237"/>
              <a:gd name="T3" fmla="*/ 0 h 393"/>
              <a:gd name="T4" fmla="*/ 0 w 237"/>
              <a:gd name="T5" fmla="*/ 17 h 393"/>
              <a:gd name="T6" fmla="*/ 0 w 237"/>
              <a:gd name="T7" fmla="*/ 377 h 393"/>
              <a:gd name="T8" fmla="*/ 16 w 237"/>
              <a:gd name="T9" fmla="*/ 393 h 393"/>
              <a:gd name="T10" fmla="*/ 220 w 237"/>
              <a:gd name="T11" fmla="*/ 393 h 393"/>
              <a:gd name="T12" fmla="*/ 237 w 237"/>
              <a:gd name="T13" fmla="*/ 377 h 393"/>
              <a:gd name="T14" fmla="*/ 237 w 237"/>
              <a:gd name="T15" fmla="*/ 17 h 393"/>
              <a:gd name="T16" fmla="*/ 220 w 237"/>
              <a:gd name="T17" fmla="*/ 0 h 393"/>
              <a:gd name="T18" fmla="*/ 99 w 237"/>
              <a:gd name="T19" fmla="*/ 11 h 393"/>
              <a:gd name="T20" fmla="*/ 138 w 237"/>
              <a:gd name="T21" fmla="*/ 11 h 393"/>
              <a:gd name="T22" fmla="*/ 143 w 237"/>
              <a:gd name="T23" fmla="*/ 16 h 393"/>
              <a:gd name="T24" fmla="*/ 138 w 237"/>
              <a:gd name="T25" fmla="*/ 21 h 393"/>
              <a:gd name="T26" fmla="*/ 99 w 237"/>
              <a:gd name="T27" fmla="*/ 21 h 393"/>
              <a:gd name="T28" fmla="*/ 94 w 237"/>
              <a:gd name="T29" fmla="*/ 16 h 393"/>
              <a:gd name="T30" fmla="*/ 99 w 237"/>
              <a:gd name="T31" fmla="*/ 11 h 393"/>
              <a:gd name="T32" fmla="*/ 118 w 237"/>
              <a:gd name="T33" fmla="*/ 383 h 393"/>
              <a:gd name="T34" fmla="*/ 96 w 237"/>
              <a:gd name="T35" fmla="*/ 360 h 393"/>
              <a:gd name="T36" fmla="*/ 118 w 237"/>
              <a:gd name="T37" fmla="*/ 338 h 393"/>
              <a:gd name="T38" fmla="*/ 141 w 237"/>
              <a:gd name="T39" fmla="*/ 360 h 393"/>
              <a:gd name="T40" fmla="*/ 118 w 237"/>
              <a:gd name="T41" fmla="*/ 383 h 393"/>
              <a:gd name="T42" fmla="*/ 227 w 237"/>
              <a:gd name="T43" fmla="*/ 311 h 393"/>
              <a:gd name="T44" fmla="*/ 209 w 237"/>
              <a:gd name="T45" fmla="*/ 327 h 393"/>
              <a:gd name="T46" fmla="*/ 27 w 237"/>
              <a:gd name="T47" fmla="*/ 327 h 393"/>
              <a:gd name="T48" fmla="*/ 10 w 237"/>
              <a:gd name="T49" fmla="*/ 311 h 393"/>
              <a:gd name="T50" fmla="*/ 10 w 237"/>
              <a:gd name="T51" fmla="*/ 53 h 393"/>
              <a:gd name="T52" fmla="*/ 27 w 237"/>
              <a:gd name="T53" fmla="*/ 37 h 393"/>
              <a:gd name="T54" fmla="*/ 209 w 237"/>
              <a:gd name="T55" fmla="*/ 37 h 393"/>
              <a:gd name="T56" fmla="*/ 227 w 237"/>
              <a:gd name="T57" fmla="*/ 53 h 393"/>
              <a:gd name="T58" fmla="*/ 227 w 237"/>
              <a:gd name="T59" fmla="*/ 31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93">
                <a:moveTo>
                  <a:pt x="220" y="0"/>
                </a:moveTo>
                <a:cubicBezTo>
                  <a:pt x="16" y="0"/>
                  <a:pt x="16" y="0"/>
                  <a:pt x="16" y="0"/>
                </a:cubicBezTo>
                <a:cubicBezTo>
                  <a:pt x="7" y="0"/>
                  <a:pt x="0" y="8"/>
                  <a:pt x="0" y="17"/>
                </a:cubicBezTo>
                <a:cubicBezTo>
                  <a:pt x="0" y="377"/>
                  <a:pt x="0" y="377"/>
                  <a:pt x="0" y="377"/>
                </a:cubicBezTo>
                <a:cubicBezTo>
                  <a:pt x="0" y="386"/>
                  <a:pt x="7" y="393"/>
                  <a:pt x="16" y="393"/>
                </a:cubicBezTo>
                <a:cubicBezTo>
                  <a:pt x="220" y="393"/>
                  <a:pt x="220" y="393"/>
                  <a:pt x="220" y="393"/>
                </a:cubicBezTo>
                <a:cubicBezTo>
                  <a:pt x="229" y="393"/>
                  <a:pt x="237" y="386"/>
                  <a:pt x="237" y="377"/>
                </a:cubicBezTo>
                <a:cubicBezTo>
                  <a:pt x="237" y="17"/>
                  <a:pt x="237" y="17"/>
                  <a:pt x="237" y="17"/>
                </a:cubicBezTo>
                <a:cubicBezTo>
                  <a:pt x="237" y="8"/>
                  <a:pt x="229" y="0"/>
                  <a:pt x="220" y="0"/>
                </a:cubicBezTo>
                <a:close/>
                <a:moveTo>
                  <a:pt x="99" y="11"/>
                </a:moveTo>
                <a:cubicBezTo>
                  <a:pt x="138" y="11"/>
                  <a:pt x="138" y="11"/>
                  <a:pt x="138" y="11"/>
                </a:cubicBezTo>
                <a:cubicBezTo>
                  <a:pt x="140" y="11"/>
                  <a:pt x="143" y="13"/>
                  <a:pt x="143" y="16"/>
                </a:cubicBezTo>
                <a:cubicBezTo>
                  <a:pt x="143" y="19"/>
                  <a:pt x="140" y="21"/>
                  <a:pt x="138" y="21"/>
                </a:cubicBezTo>
                <a:cubicBezTo>
                  <a:pt x="99" y="21"/>
                  <a:pt x="99" y="21"/>
                  <a:pt x="99" y="21"/>
                </a:cubicBezTo>
                <a:cubicBezTo>
                  <a:pt x="96" y="21"/>
                  <a:pt x="94" y="19"/>
                  <a:pt x="94" y="16"/>
                </a:cubicBezTo>
                <a:cubicBezTo>
                  <a:pt x="94" y="13"/>
                  <a:pt x="96" y="11"/>
                  <a:pt x="99" y="11"/>
                </a:cubicBezTo>
                <a:close/>
                <a:moveTo>
                  <a:pt x="118" y="383"/>
                </a:moveTo>
                <a:cubicBezTo>
                  <a:pt x="106" y="383"/>
                  <a:pt x="96" y="373"/>
                  <a:pt x="96" y="360"/>
                </a:cubicBezTo>
                <a:cubicBezTo>
                  <a:pt x="96" y="348"/>
                  <a:pt x="106" y="338"/>
                  <a:pt x="118" y="338"/>
                </a:cubicBezTo>
                <a:cubicBezTo>
                  <a:pt x="131" y="338"/>
                  <a:pt x="141" y="348"/>
                  <a:pt x="141" y="360"/>
                </a:cubicBezTo>
                <a:cubicBezTo>
                  <a:pt x="141" y="373"/>
                  <a:pt x="131" y="383"/>
                  <a:pt x="118" y="383"/>
                </a:cubicBezTo>
                <a:close/>
                <a:moveTo>
                  <a:pt x="227" y="311"/>
                </a:moveTo>
                <a:cubicBezTo>
                  <a:pt x="227" y="320"/>
                  <a:pt x="219" y="327"/>
                  <a:pt x="209" y="327"/>
                </a:cubicBezTo>
                <a:cubicBezTo>
                  <a:pt x="27" y="327"/>
                  <a:pt x="27" y="327"/>
                  <a:pt x="27" y="327"/>
                </a:cubicBezTo>
                <a:cubicBezTo>
                  <a:pt x="17" y="327"/>
                  <a:pt x="10" y="320"/>
                  <a:pt x="10" y="311"/>
                </a:cubicBezTo>
                <a:cubicBezTo>
                  <a:pt x="10" y="53"/>
                  <a:pt x="10" y="53"/>
                  <a:pt x="10" y="53"/>
                </a:cubicBezTo>
                <a:cubicBezTo>
                  <a:pt x="10" y="44"/>
                  <a:pt x="17" y="37"/>
                  <a:pt x="27" y="37"/>
                </a:cubicBezTo>
                <a:cubicBezTo>
                  <a:pt x="209" y="37"/>
                  <a:pt x="209" y="37"/>
                  <a:pt x="209" y="37"/>
                </a:cubicBezTo>
                <a:cubicBezTo>
                  <a:pt x="219" y="37"/>
                  <a:pt x="227" y="44"/>
                  <a:pt x="227" y="53"/>
                </a:cubicBezTo>
                <a:lnTo>
                  <a:pt x="227" y="3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p:cNvGrpSpPr/>
          <p:nvPr/>
        </p:nvGrpSpPr>
        <p:grpSpPr>
          <a:xfrm>
            <a:off x="5464265" y="3899452"/>
            <a:ext cx="422959" cy="426940"/>
            <a:chOff x="2654300" y="2195513"/>
            <a:chExt cx="842963" cy="850901"/>
          </a:xfrm>
          <a:solidFill>
            <a:schemeClr val="bg1"/>
          </a:solidFill>
        </p:grpSpPr>
        <p:sp>
          <p:nvSpPr>
            <p:cNvPr id="14" name="Freeform 6"/>
            <p:cNvSpPr>
              <a:spLocks/>
            </p:cNvSpPr>
            <p:nvPr/>
          </p:nvSpPr>
          <p:spPr bwMode="auto">
            <a:xfrm>
              <a:off x="2654300" y="2698751"/>
              <a:ext cx="404812"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37" y="32"/>
                    <a:pt x="2" y="89"/>
                    <a:pt x="0" y="155"/>
                  </a:cubicBezTo>
                  <a:cubicBezTo>
                    <a:pt x="179" y="155"/>
                    <a:pt x="179" y="155"/>
                    <a:pt x="179" y="155"/>
                  </a:cubicBez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p:cNvSpPr>
            <p:nvPr/>
          </p:nvSpPr>
          <p:spPr bwMode="auto">
            <a:xfrm>
              <a:off x="3094038" y="2698751"/>
              <a:ext cx="403225"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0" y="155"/>
                    <a:pt x="0" y="155"/>
                    <a:pt x="0" y="155"/>
                  </a:cubicBezTo>
                  <a:cubicBezTo>
                    <a:pt x="179" y="155"/>
                    <a:pt x="179" y="155"/>
                    <a:pt x="179" y="155"/>
                  </a:cubicBezTo>
                  <a:cubicBezTo>
                    <a:pt x="178" y="89"/>
                    <a:pt x="142" y="32"/>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8"/>
            <p:cNvSpPr>
              <a:spLocks noChangeArrowheads="1"/>
            </p:cNvSpPr>
            <p:nvPr/>
          </p:nvSpPr>
          <p:spPr bwMode="auto">
            <a:xfrm>
              <a:off x="2809875" y="2195513"/>
              <a:ext cx="531812" cy="530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9"/>
            <p:cNvSpPr>
              <a:spLocks/>
            </p:cNvSpPr>
            <p:nvPr/>
          </p:nvSpPr>
          <p:spPr bwMode="auto">
            <a:xfrm>
              <a:off x="2997200" y="2755901"/>
              <a:ext cx="158750" cy="209550"/>
            </a:xfrm>
            <a:custGeom>
              <a:avLst/>
              <a:gdLst>
                <a:gd name="T0" fmla="*/ 0 w 100"/>
                <a:gd name="T1" fmla="*/ 0 h 132"/>
                <a:gd name="T2" fmla="*/ 50 w 100"/>
                <a:gd name="T3" fmla="*/ 132 h 132"/>
                <a:gd name="T4" fmla="*/ 100 w 100"/>
                <a:gd name="T5" fmla="*/ 0 h 132"/>
                <a:gd name="T6" fmla="*/ 0 w 100"/>
                <a:gd name="T7" fmla="*/ 0 h 132"/>
              </a:gdLst>
              <a:ahLst/>
              <a:cxnLst>
                <a:cxn ang="0">
                  <a:pos x="T0" y="T1"/>
                </a:cxn>
                <a:cxn ang="0">
                  <a:pos x="T2" y="T3"/>
                </a:cxn>
                <a:cxn ang="0">
                  <a:pos x="T4" y="T5"/>
                </a:cxn>
                <a:cxn ang="0">
                  <a:pos x="T6" y="T7"/>
                </a:cxn>
              </a:cxnLst>
              <a:rect l="0" t="0" r="r" b="b"/>
              <a:pathLst>
                <a:path w="100" h="132">
                  <a:moveTo>
                    <a:pt x="0" y="0"/>
                  </a:moveTo>
                  <a:lnTo>
                    <a:pt x="50" y="132"/>
                  </a:lnTo>
                  <a:lnTo>
                    <a:pt x="10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p:cNvGrpSpPr/>
          <p:nvPr/>
        </p:nvGrpSpPr>
        <p:grpSpPr>
          <a:xfrm>
            <a:off x="6331150" y="3120214"/>
            <a:ext cx="426940" cy="374368"/>
            <a:chOff x="1123950" y="3781426"/>
            <a:chExt cx="850900" cy="746125"/>
          </a:xfrm>
          <a:solidFill>
            <a:schemeClr val="bg1"/>
          </a:solidFill>
        </p:grpSpPr>
        <p:sp>
          <p:nvSpPr>
            <p:cNvPr id="19" name="Freeform 10"/>
            <p:cNvSpPr>
              <a:spLocks/>
            </p:cNvSpPr>
            <p:nvPr/>
          </p:nvSpPr>
          <p:spPr bwMode="auto">
            <a:xfrm>
              <a:off x="1123950" y="3897313"/>
              <a:ext cx="850900" cy="630238"/>
            </a:xfrm>
            <a:custGeom>
              <a:avLst/>
              <a:gdLst>
                <a:gd name="T0" fmla="*/ 377 w 377"/>
                <a:gd name="T1" fmla="*/ 258 h 280"/>
                <a:gd name="T2" fmla="*/ 356 w 377"/>
                <a:gd name="T3" fmla="*/ 280 h 280"/>
                <a:gd name="T4" fmla="*/ 22 w 377"/>
                <a:gd name="T5" fmla="*/ 280 h 280"/>
                <a:gd name="T6" fmla="*/ 0 w 377"/>
                <a:gd name="T7" fmla="*/ 258 h 280"/>
                <a:gd name="T8" fmla="*/ 0 w 377"/>
                <a:gd name="T9" fmla="*/ 22 h 280"/>
                <a:gd name="T10" fmla="*/ 22 w 377"/>
                <a:gd name="T11" fmla="*/ 0 h 280"/>
                <a:gd name="T12" fmla="*/ 356 w 377"/>
                <a:gd name="T13" fmla="*/ 0 h 280"/>
                <a:gd name="T14" fmla="*/ 377 w 377"/>
                <a:gd name="T15" fmla="*/ 22 h 280"/>
                <a:gd name="T16" fmla="*/ 377 w 377"/>
                <a:gd name="T17" fmla="*/ 25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280">
                  <a:moveTo>
                    <a:pt x="377" y="258"/>
                  </a:moveTo>
                  <a:cubicBezTo>
                    <a:pt x="377" y="270"/>
                    <a:pt x="368" y="280"/>
                    <a:pt x="356" y="280"/>
                  </a:cubicBezTo>
                  <a:cubicBezTo>
                    <a:pt x="22" y="280"/>
                    <a:pt x="22" y="280"/>
                    <a:pt x="22" y="280"/>
                  </a:cubicBezTo>
                  <a:cubicBezTo>
                    <a:pt x="10" y="280"/>
                    <a:pt x="0" y="270"/>
                    <a:pt x="0" y="258"/>
                  </a:cubicBezTo>
                  <a:cubicBezTo>
                    <a:pt x="0" y="22"/>
                    <a:pt x="0" y="22"/>
                    <a:pt x="0" y="22"/>
                  </a:cubicBezTo>
                  <a:cubicBezTo>
                    <a:pt x="0" y="10"/>
                    <a:pt x="10" y="0"/>
                    <a:pt x="22" y="0"/>
                  </a:cubicBezTo>
                  <a:cubicBezTo>
                    <a:pt x="356" y="0"/>
                    <a:pt x="356" y="0"/>
                    <a:pt x="356" y="0"/>
                  </a:cubicBezTo>
                  <a:cubicBezTo>
                    <a:pt x="368" y="0"/>
                    <a:pt x="377" y="10"/>
                    <a:pt x="377" y="22"/>
                  </a:cubicBezTo>
                  <a:lnTo>
                    <a:pt x="377"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p:cNvSpPr>
              <a:spLocks/>
            </p:cNvSpPr>
            <p:nvPr/>
          </p:nvSpPr>
          <p:spPr bwMode="auto">
            <a:xfrm>
              <a:off x="1341438" y="3781426"/>
              <a:ext cx="415925" cy="95250"/>
            </a:xfrm>
            <a:custGeom>
              <a:avLst/>
              <a:gdLst>
                <a:gd name="T0" fmla="*/ 13 w 185"/>
                <a:gd name="T1" fmla="*/ 43 h 43"/>
                <a:gd name="T2" fmla="*/ 13 w 185"/>
                <a:gd name="T3" fmla="*/ 34 h 43"/>
                <a:gd name="T4" fmla="*/ 32 w 185"/>
                <a:gd name="T5" fmla="*/ 16 h 43"/>
                <a:gd name="T6" fmla="*/ 150 w 185"/>
                <a:gd name="T7" fmla="*/ 16 h 43"/>
                <a:gd name="T8" fmla="*/ 168 w 185"/>
                <a:gd name="T9" fmla="*/ 34 h 43"/>
                <a:gd name="T10" fmla="*/ 168 w 185"/>
                <a:gd name="T11" fmla="*/ 43 h 43"/>
                <a:gd name="T12" fmla="*/ 185 w 185"/>
                <a:gd name="T13" fmla="*/ 43 h 43"/>
                <a:gd name="T14" fmla="*/ 185 w 185"/>
                <a:gd name="T15" fmla="*/ 22 h 43"/>
                <a:gd name="T16" fmla="*/ 163 w 185"/>
                <a:gd name="T17" fmla="*/ 0 h 43"/>
                <a:gd name="T18" fmla="*/ 22 w 185"/>
                <a:gd name="T19" fmla="*/ 0 h 43"/>
                <a:gd name="T20" fmla="*/ 0 w 185"/>
                <a:gd name="T21" fmla="*/ 22 h 43"/>
                <a:gd name="T22" fmla="*/ 0 w 185"/>
                <a:gd name="T23" fmla="*/ 43 h 43"/>
                <a:gd name="T24" fmla="*/ 13 w 185"/>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43">
                  <a:moveTo>
                    <a:pt x="13" y="43"/>
                  </a:moveTo>
                  <a:cubicBezTo>
                    <a:pt x="13" y="34"/>
                    <a:pt x="13" y="34"/>
                    <a:pt x="13" y="34"/>
                  </a:cubicBezTo>
                  <a:cubicBezTo>
                    <a:pt x="13" y="24"/>
                    <a:pt x="22" y="16"/>
                    <a:pt x="32" y="16"/>
                  </a:cubicBezTo>
                  <a:cubicBezTo>
                    <a:pt x="150" y="16"/>
                    <a:pt x="150" y="16"/>
                    <a:pt x="150" y="16"/>
                  </a:cubicBezTo>
                  <a:cubicBezTo>
                    <a:pt x="160" y="16"/>
                    <a:pt x="168" y="24"/>
                    <a:pt x="168" y="34"/>
                  </a:cubicBezTo>
                  <a:cubicBezTo>
                    <a:pt x="168" y="43"/>
                    <a:pt x="168" y="43"/>
                    <a:pt x="168" y="43"/>
                  </a:cubicBezTo>
                  <a:cubicBezTo>
                    <a:pt x="185" y="43"/>
                    <a:pt x="185" y="43"/>
                    <a:pt x="185" y="43"/>
                  </a:cubicBezTo>
                  <a:cubicBezTo>
                    <a:pt x="185" y="22"/>
                    <a:pt x="185" y="22"/>
                    <a:pt x="185" y="22"/>
                  </a:cubicBezTo>
                  <a:cubicBezTo>
                    <a:pt x="185" y="10"/>
                    <a:pt x="175" y="0"/>
                    <a:pt x="163" y="0"/>
                  </a:cubicBezTo>
                  <a:cubicBezTo>
                    <a:pt x="22" y="0"/>
                    <a:pt x="22" y="0"/>
                    <a:pt x="22" y="0"/>
                  </a:cubicBezTo>
                  <a:cubicBezTo>
                    <a:pt x="10" y="0"/>
                    <a:pt x="0" y="10"/>
                    <a:pt x="0" y="22"/>
                  </a:cubicBezTo>
                  <a:cubicBezTo>
                    <a:pt x="0" y="43"/>
                    <a:pt x="0" y="43"/>
                    <a:pt x="0" y="43"/>
                  </a:cubicBezTo>
                  <a:lnTo>
                    <a:pt x="13"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p:cNvGrpSpPr>
            <a:grpSpLocks noChangeAspect="1"/>
          </p:cNvGrpSpPr>
          <p:nvPr/>
        </p:nvGrpSpPr>
        <p:grpSpPr>
          <a:xfrm>
            <a:off x="6379496" y="4878819"/>
            <a:ext cx="312877" cy="538253"/>
            <a:chOff x="2792413" y="5253038"/>
            <a:chExt cx="561975" cy="966788"/>
          </a:xfrm>
          <a:solidFill>
            <a:schemeClr val="bg1"/>
          </a:solidFill>
        </p:grpSpPr>
        <p:sp>
          <p:nvSpPr>
            <p:cNvPr id="22" name="Freeform 12"/>
            <p:cNvSpPr>
              <a:spLocks noEditPoints="1"/>
            </p:cNvSpPr>
            <p:nvPr/>
          </p:nvSpPr>
          <p:spPr bwMode="auto">
            <a:xfrm>
              <a:off x="2792413" y="5253038"/>
              <a:ext cx="561975" cy="704850"/>
            </a:xfrm>
            <a:custGeom>
              <a:avLst/>
              <a:gdLst>
                <a:gd name="T0" fmla="*/ 124 w 249"/>
                <a:gd name="T1" fmla="*/ 0 h 313"/>
                <a:gd name="T2" fmla="*/ 0 w 249"/>
                <a:gd name="T3" fmla="*/ 125 h 313"/>
                <a:gd name="T4" fmla="*/ 5 w 249"/>
                <a:gd name="T5" fmla="*/ 163 h 313"/>
                <a:gd name="T6" fmla="*/ 61 w 249"/>
                <a:gd name="T7" fmla="*/ 313 h 313"/>
                <a:gd name="T8" fmla="*/ 187 w 249"/>
                <a:gd name="T9" fmla="*/ 313 h 313"/>
                <a:gd name="T10" fmla="*/ 243 w 249"/>
                <a:gd name="T11" fmla="*/ 163 h 313"/>
                <a:gd name="T12" fmla="*/ 249 w 249"/>
                <a:gd name="T13" fmla="*/ 125 h 313"/>
                <a:gd name="T14" fmla="*/ 124 w 249"/>
                <a:gd name="T15" fmla="*/ 0 h 313"/>
                <a:gd name="T16" fmla="*/ 230 w 249"/>
                <a:gd name="T17" fmla="*/ 162 h 313"/>
                <a:gd name="T18" fmla="*/ 180 w 249"/>
                <a:gd name="T19" fmla="*/ 296 h 313"/>
                <a:gd name="T20" fmla="*/ 68 w 249"/>
                <a:gd name="T21" fmla="*/ 296 h 313"/>
                <a:gd name="T22" fmla="*/ 18 w 249"/>
                <a:gd name="T23" fmla="*/ 162 h 313"/>
                <a:gd name="T24" fmla="*/ 13 w 249"/>
                <a:gd name="T25" fmla="*/ 128 h 313"/>
                <a:gd name="T26" fmla="*/ 124 w 249"/>
                <a:gd name="T27" fmla="*/ 17 h 313"/>
                <a:gd name="T28" fmla="*/ 235 w 249"/>
                <a:gd name="T29" fmla="*/ 128 h 313"/>
                <a:gd name="T30" fmla="*/ 230 w 249"/>
                <a:gd name="T31" fmla="*/ 162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9" h="313">
                  <a:moveTo>
                    <a:pt x="124" y="0"/>
                  </a:moveTo>
                  <a:cubicBezTo>
                    <a:pt x="55" y="0"/>
                    <a:pt x="0" y="56"/>
                    <a:pt x="0" y="125"/>
                  </a:cubicBezTo>
                  <a:cubicBezTo>
                    <a:pt x="0" y="138"/>
                    <a:pt x="2" y="151"/>
                    <a:pt x="5" y="163"/>
                  </a:cubicBezTo>
                  <a:cubicBezTo>
                    <a:pt x="61" y="313"/>
                    <a:pt x="61" y="313"/>
                    <a:pt x="61" y="313"/>
                  </a:cubicBezTo>
                  <a:cubicBezTo>
                    <a:pt x="187" y="313"/>
                    <a:pt x="187" y="313"/>
                    <a:pt x="187" y="313"/>
                  </a:cubicBezTo>
                  <a:cubicBezTo>
                    <a:pt x="243" y="163"/>
                    <a:pt x="243" y="163"/>
                    <a:pt x="243" y="163"/>
                  </a:cubicBezTo>
                  <a:cubicBezTo>
                    <a:pt x="247" y="151"/>
                    <a:pt x="249" y="138"/>
                    <a:pt x="249" y="125"/>
                  </a:cubicBezTo>
                  <a:cubicBezTo>
                    <a:pt x="249" y="56"/>
                    <a:pt x="193" y="0"/>
                    <a:pt x="124" y="0"/>
                  </a:cubicBezTo>
                  <a:close/>
                  <a:moveTo>
                    <a:pt x="230" y="162"/>
                  </a:moveTo>
                  <a:cubicBezTo>
                    <a:pt x="180" y="296"/>
                    <a:pt x="180" y="296"/>
                    <a:pt x="180" y="296"/>
                  </a:cubicBezTo>
                  <a:cubicBezTo>
                    <a:pt x="68" y="296"/>
                    <a:pt x="68" y="296"/>
                    <a:pt x="68" y="296"/>
                  </a:cubicBezTo>
                  <a:cubicBezTo>
                    <a:pt x="18" y="162"/>
                    <a:pt x="18" y="162"/>
                    <a:pt x="18" y="162"/>
                  </a:cubicBezTo>
                  <a:cubicBezTo>
                    <a:pt x="15" y="152"/>
                    <a:pt x="13" y="140"/>
                    <a:pt x="13" y="128"/>
                  </a:cubicBezTo>
                  <a:cubicBezTo>
                    <a:pt x="13" y="67"/>
                    <a:pt x="63" y="17"/>
                    <a:pt x="124" y="17"/>
                  </a:cubicBezTo>
                  <a:cubicBezTo>
                    <a:pt x="185" y="17"/>
                    <a:pt x="235" y="67"/>
                    <a:pt x="235" y="128"/>
                  </a:cubicBezTo>
                  <a:cubicBezTo>
                    <a:pt x="235" y="140"/>
                    <a:pt x="233" y="152"/>
                    <a:pt x="230"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3"/>
            <p:cNvSpPr>
              <a:spLocks/>
            </p:cNvSpPr>
            <p:nvPr/>
          </p:nvSpPr>
          <p:spPr bwMode="auto">
            <a:xfrm>
              <a:off x="3003550" y="6189663"/>
              <a:ext cx="136525" cy="30163"/>
            </a:xfrm>
            <a:custGeom>
              <a:avLst/>
              <a:gdLst>
                <a:gd name="T0" fmla="*/ 60 w 60"/>
                <a:gd name="T1" fmla="*/ 8 h 14"/>
                <a:gd name="T2" fmla="*/ 57 w 60"/>
                <a:gd name="T3" fmla="*/ 14 h 14"/>
                <a:gd name="T4" fmla="*/ 3 w 60"/>
                <a:gd name="T5" fmla="*/ 14 h 14"/>
                <a:gd name="T6" fmla="*/ 0 w 60"/>
                <a:gd name="T7" fmla="*/ 8 h 14"/>
                <a:gd name="T8" fmla="*/ 0 w 60"/>
                <a:gd name="T9" fmla="*/ 6 h 14"/>
                <a:gd name="T10" fmla="*/ 3 w 60"/>
                <a:gd name="T11" fmla="*/ 0 h 14"/>
                <a:gd name="T12" fmla="*/ 57 w 60"/>
                <a:gd name="T13" fmla="*/ 0 h 14"/>
                <a:gd name="T14" fmla="*/ 60 w 60"/>
                <a:gd name="T15" fmla="*/ 6 h 14"/>
                <a:gd name="T16" fmla="*/ 60 w 60"/>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4">
                  <a:moveTo>
                    <a:pt x="60" y="8"/>
                  </a:moveTo>
                  <a:cubicBezTo>
                    <a:pt x="60" y="11"/>
                    <a:pt x="59" y="14"/>
                    <a:pt x="57" y="14"/>
                  </a:cubicBezTo>
                  <a:cubicBezTo>
                    <a:pt x="3" y="14"/>
                    <a:pt x="3" y="14"/>
                    <a:pt x="3" y="14"/>
                  </a:cubicBezTo>
                  <a:cubicBezTo>
                    <a:pt x="1" y="14"/>
                    <a:pt x="0" y="11"/>
                    <a:pt x="0" y="8"/>
                  </a:cubicBezTo>
                  <a:cubicBezTo>
                    <a:pt x="0" y="6"/>
                    <a:pt x="0" y="6"/>
                    <a:pt x="0" y="6"/>
                  </a:cubicBezTo>
                  <a:cubicBezTo>
                    <a:pt x="0" y="2"/>
                    <a:pt x="1" y="0"/>
                    <a:pt x="3" y="0"/>
                  </a:cubicBezTo>
                  <a:cubicBezTo>
                    <a:pt x="57" y="0"/>
                    <a:pt x="57" y="0"/>
                    <a:pt x="57" y="0"/>
                  </a:cubicBezTo>
                  <a:cubicBezTo>
                    <a:pt x="59" y="0"/>
                    <a:pt x="60" y="2"/>
                    <a:pt x="60" y="6"/>
                  </a:cubicBezTo>
                  <a:lnTo>
                    <a:pt x="6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4"/>
            <p:cNvSpPr>
              <a:spLocks/>
            </p:cNvSpPr>
            <p:nvPr/>
          </p:nvSpPr>
          <p:spPr bwMode="auto">
            <a:xfrm>
              <a:off x="2974975" y="6143626"/>
              <a:ext cx="193675" cy="31750"/>
            </a:xfrm>
            <a:custGeom>
              <a:avLst/>
              <a:gdLst>
                <a:gd name="T0" fmla="*/ 86 w 86"/>
                <a:gd name="T1" fmla="*/ 8 h 14"/>
                <a:gd name="T2" fmla="*/ 82 w 86"/>
                <a:gd name="T3" fmla="*/ 14 h 14"/>
                <a:gd name="T4" fmla="*/ 4 w 86"/>
                <a:gd name="T5" fmla="*/ 14 h 14"/>
                <a:gd name="T6" fmla="*/ 0 w 86"/>
                <a:gd name="T7" fmla="*/ 8 h 14"/>
                <a:gd name="T8" fmla="*/ 0 w 86"/>
                <a:gd name="T9" fmla="*/ 6 h 14"/>
                <a:gd name="T10" fmla="*/ 4 w 86"/>
                <a:gd name="T11" fmla="*/ 0 h 14"/>
                <a:gd name="T12" fmla="*/ 82 w 86"/>
                <a:gd name="T13" fmla="*/ 0 h 14"/>
                <a:gd name="T14" fmla="*/ 86 w 86"/>
                <a:gd name="T15" fmla="*/ 6 h 14"/>
                <a:gd name="T16" fmla="*/ 86 w 86"/>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4">
                  <a:moveTo>
                    <a:pt x="86" y="8"/>
                  </a:moveTo>
                  <a:cubicBezTo>
                    <a:pt x="86" y="11"/>
                    <a:pt x="84" y="14"/>
                    <a:pt x="82" y="14"/>
                  </a:cubicBezTo>
                  <a:cubicBezTo>
                    <a:pt x="4" y="14"/>
                    <a:pt x="4" y="14"/>
                    <a:pt x="4" y="14"/>
                  </a:cubicBezTo>
                  <a:cubicBezTo>
                    <a:pt x="2" y="14"/>
                    <a:pt x="0" y="11"/>
                    <a:pt x="0" y="8"/>
                  </a:cubicBezTo>
                  <a:cubicBezTo>
                    <a:pt x="0" y="6"/>
                    <a:pt x="0" y="6"/>
                    <a:pt x="0" y="6"/>
                  </a:cubicBezTo>
                  <a:cubicBezTo>
                    <a:pt x="0" y="3"/>
                    <a:pt x="2" y="0"/>
                    <a:pt x="4" y="0"/>
                  </a:cubicBezTo>
                  <a:cubicBezTo>
                    <a:pt x="82" y="0"/>
                    <a:pt x="82" y="0"/>
                    <a:pt x="82" y="0"/>
                  </a:cubicBezTo>
                  <a:cubicBezTo>
                    <a:pt x="84" y="0"/>
                    <a:pt x="86" y="3"/>
                    <a:pt x="86" y="6"/>
                  </a:cubicBezTo>
                  <a:lnTo>
                    <a:pt x="8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
            <p:cNvSpPr>
              <a:spLocks/>
            </p:cNvSpPr>
            <p:nvPr/>
          </p:nvSpPr>
          <p:spPr bwMode="auto">
            <a:xfrm>
              <a:off x="2933700" y="609917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p:cNvSpPr>
              <a:spLocks/>
            </p:cNvSpPr>
            <p:nvPr/>
          </p:nvSpPr>
          <p:spPr bwMode="auto">
            <a:xfrm>
              <a:off x="2933700" y="6053138"/>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2"/>
                    <a:pt x="120" y="14"/>
                    <a:pt x="117" y="14"/>
                  </a:cubicBezTo>
                  <a:cubicBezTo>
                    <a:pt x="6" y="14"/>
                    <a:pt x="6" y="14"/>
                    <a:pt x="6" y="14"/>
                  </a:cubicBezTo>
                  <a:cubicBezTo>
                    <a:pt x="3" y="14"/>
                    <a:pt x="0" y="12"/>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p:cNvSpPr>
              <a:spLocks/>
            </p:cNvSpPr>
            <p:nvPr/>
          </p:nvSpPr>
          <p:spPr bwMode="auto">
            <a:xfrm>
              <a:off x="2933700" y="6011863"/>
              <a:ext cx="276225" cy="28575"/>
            </a:xfrm>
            <a:custGeom>
              <a:avLst/>
              <a:gdLst>
                <a:gd name="T0" fmla="*/ 122 w 122"/>
                <a:gd name="T1" fmla="*/ 8 h 13"/>
                <a:gd name="T2" fmla="*/ 117 w 122"/>
                <a:gd name="T3" fmla="*/ 13 h 13"/>
                <a:gd name="T4" fmla="*/ 6 w 122"/>
                <a:gd name="T5" fmla="*/ 13 h 13"/>
                <a:gd name="T6" fmla="*/ 0 w 122"/>
                <a:gd name="T7" fmla="*/ 8 h 13"/>
                <a:gd name="T8" fmla="*/ 0 w 122"/>
                <a:gd name="T9" fmla="*/ 6 h 13"/>
                <a:gd name="T10" fmla="*/ 6 w 122"/>
                <a:gd name="T11" fmla="*/ 0 h 13"/>
                <a:gd name="T12" fmla="*/ 117 w 122"/>
                <a:gd name="T13" fmla="*/ 0 h 13"/>
                <a:gd name="T14" fmla="*/ 122 w 122"/>
                <a:gd name="T15" fmla="*/ 6 h 13"/>
                <a:gd name="T16" fmla="*/ 122 w 122"/>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3">
                  <a:moveTo>
                    <a:pt x="122" y="8"/>
                  </a:moveTo>
                  <a:cubicBezTo>
                    <a:pt x="122" y="11"/>
                    <a:pt x="120" y="13"/>
                    <a:pt x="117" y="13"/>
                  </a:cubicBezTo>
                  <a:cubicBezTo>
                    <a:pt x="6" y="13"/>
                    <a:pt x="6" y="13"/>
                    <a:pt x="6" y="13"/>
                  </a:cubicBezTo>
                  <a:cubicBezTo>
                    <a:pt x="3" y="13"/>
                    <a:pt x="0" y="11"/>
                    <a:pt x="0" y="8"/>
                  </a:cubicBezTo>
                  <a:cubicBezTo>
                    <a:pt x="0" y="6"/>
                    <a:pt x="0" y="6"/>
                    <a:pt x="0" y="6"/>
                  </a:cubicBezTo>
                  <a:cubicBezTo>
                    <a:pt x="0" y="2"/>
                    <a:pt x="3" y="0"/>
                    <a:pt x="6" y="0"/>
                  </a:cubicBezTo>
                  <a:cubicBezTo>
                    <a:pt x="117" y="0"/>
                    <a:pt x="117" y="0"/>
                    <a:pt x="117" y="0"/>
                  </a:cubicBezTo>
                  <a:cubicBezTo>
                    <a:pt x="120" y="0"/>
                    <a:pt x="122" y="2"/>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8"/>
            <p:cNvSpPr>
              <a:spLocks/>
            </p:cNvSpPr>
            <p:nvPr/>
          </p:nvSpPr>
          <p:spPr bwMode="auto">
            <a:xfrm>
              <a:off x="2933700" y="596582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p:cNvGrpSpPr/>
          <p:nvPr/>
        </p:nvGrpSpPr>
        <p:grpSpPr>
          <a:xfrm>
            <a:off x="-42652" y="304800"/>
            <a:ext cx="1634541" cy="1061520"/>
            <a:chOff x="-42652" y="304800"/>
            <a:chExt cx="1634541" cy="1061520"/>
          </a:xfrm>
        </p:grpSpPr>
        <p:sp>
          <p:nvSpPr>
            <p:cNvPr id="42"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3" name="椭圆 42"/>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02</a:t>
              </a:r>
              <a:endParaRPr lang="zh-CN" altLang="en-US" sz="2400" dirty="0">
                <a:solidFill>
                  <a:schemeClr val="bg1"/>
                </a:solidFill>
              </a:endParaRPr>
            </a:p>
          </p:txBody>
        </p:sp>
      </p:grpSp>
      <p:grpSp>
        <p:nvGrpSpPr>
          <p:cNvPr id="45" name="组合 44"/>
          <p:cNvGrpSpPr/>
          <p:nvPr/>
        </p:nvGrpSpPr>
        <p:grpSpPr>
          <a:xfrm>
            <a:off x="1686622" y="341972"/>
            <a:ext cx="5572519" cy="757315"/>
            <a:chOff x="1686622" y="341972"/>
            <a:chExt cx="5572519" cy="757315"/>
          </a:xfrm>
        </p:grpSpPr>
        <p:sp>
          <p:nvSpPr>
            <p:cNvPr id="46" name="文本框 45"/>
            <p:cNvSpPr txBox="1"/>
            <p:nvPr/>
          </p:nvSpPr>
          <p:spPr>
            <a:xfrm>
              <a:off x="1686622" y="341972"/>
              <a:ext cx="3467616"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srgbClr val="EF6C74"/>
                  </a:solidFill>
                </a:rPr>
                <a:t>Data Exploration</a:t>
              </a:r>
            </a:p>
          </p:txBody>
        </p:sp>
        <p:sp>
          <p:nvSpPr>
            <p:cNvPr id="47" name="文本框 46"/>
            <p:cNvSpPr txBox="1"/>
            <p:nvPr/>
          </p:nvSpPr>
          <p:spPr>
            <a:xfrm>
              <a:off x="1686622" y="844858"/>
              <a:ext cx="5572519" cy="254429"/>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000" dirty="0">
                  <a:solidFill>
                    <a:prstClr val="white">
                      <a:lumMod val="65000"/>
                    </a:prstClr>
                  </a:solidFill>
                  <a:latin typeface="微软雅黑"/>
                </a:rPr>
                <a:t>Summary statistics | manipulation | binary classification | visualization </a:t>
              </a:r>
            </a:p>
          </p:txBody>
        </p:sp>
      </p:grpSp>
      <p:sp>
        <p:nvSpPr>
          <p:cNvPr id="50" name="矩形 49">
            <a:extLst>
              <a:ext uri="{FF2B5EF4-FFF2-40B4-BE49-F238E27FC236}">
                <a16:creationId xmlns:a16="http://schemas.microsoft.com/office/drawing/2014/main" id="{CBCE2F27-1948-4AAF-B7D2-B7B4F23C2784}"/>
              </a:ext>
            </a:extLst>
          </p:cNvPr>
          <p:cNvSpPr/>
          <p:nvPr/>
        </p:nvSpPr>
        <p:spPr>
          <a:xfrm>
            <a:off x="4076477" y="5277844"/>
            <a:ext cx="2931695" cy="394210"/>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rPr>
              <a:t>Binary Classification</a:t>
            </a:r>
            <a:endParaRPr lang="zh-CN" altLang="en-US" b="1" dirty="0">
              <a:solidFill>
                <a:schemeClr val="tx1">
                  <a:lumMod val="75000"/>
                  <a:lumOff val="25000"/>
                </a:schemeClr>
              </a:solidFill>
            </a:endParaRPr>
          </a:p>
        </p:txBody>
      </p:sp>
      <p:sp>
        <p:nvSpPr>
          <p:cNvPr id="56" name="矩形 55">
            <a:extLst>
              <a:ext uri="{FF2B5EF4-FFF2-40B4-BE49-F238E27FC236}">
                <a16:creationId xmlns:a16="http://schemas.microsoft.com/office/drawing/2014/main" id="{CBCE2F27-1948-4AAF-B7D2-B7B4F23C2784}"/>
              </a:ext>
            </a:extLst>
          </p:cNvPr>
          <p:cNvSpPr/>
          <p:nvPr/>
        </p:nvSpPr>
        <p:spPr>
          <a:xfrm>
            <a:off x="7681521" y="3297477"/>
            <a:ext cx="3272230" cy="394210"/>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rPr>
              <a:t>Numeric to Categorical </a:t>
            </a:r>
            <a:endParaRPr lang="zh-CN" altLang="en-US" b="1" dirty="0">
              <a:solidFill>
                <a:schemeClr val="tx1">
                  <a:lumMod val="75000"/>
                  <a:lumOff val="25000"/>
                </a:schemeClr>
              </a:solidFill>
            </a:endParaRPr>
          </a:p>
        </p:txBody>
      </p:sp>
      <p:pic>
        <p:nvPicPr>
          <p:cNvPr id="2" name="Picture 1">
            <a:extLst>
              <a:ext uri="{FF2B5EF4-FFF2-40B4-BE49-F238E27FC236}">
                <a16:creationId xmlns:a16="http://schemas.microsoft.com/office/drawing/2014/main" id="{1329F705-7F02-4765-ADC1-67DA7C4547D2}"/>
              </a:ext>
            </a:extLst>
          </p:cNvPr>
          <p:cNvPicPr>
            <a:picLocks noChangeAspect="1"/>
          </p:cNvPicPr>
          <p:nvPr/>
        </p:nvPicPr>
        <p:blipFill>
          <a:blip r:embed="rId3"/>
          <a:stretch>
            <a:fillRect/>
          </a:stretch>
        </p:blipFill>
        <p:spPr>
          <a:xfrm>
            <a:off x="828337" y="1499572"/>
            <a:ext cx="3286290" cy="951472"/>
          </a:xfrm>
          <a:prstGeom prst="rect">
            <a:avLst/>
          </a:prstGeom>
        </p:spPr>
      </p:pic>
      <p:pic>
        <p:nvPicPr>
          <p:cNvPr id="3" name="Picture 2">
            <a:extLst>
              <a:ext uri="{FF2B5EF4-FFF2-40B4-BE49-F238E27FC236}">
                <a16:creationId xmlns:a16="http://schemas.microsoft.com/office/drawing/2014/main" id="{CD22FDE3-0C19-4440-9483-9AFD6166D1C6}"/>
              </a:ext>
            </a:extLst>
          </p:cNvPr>
          <p:cNvPicPr>
            <a:picLocks noChangeAspect="1"/>
          </p:cNvPicPr>
          <p:nvPr/>
        </p:nvPicPr>
        <p:blipFill>
          <a:blip r:embed="rId4"/>
          <a:stretch>
            <a:fillRect/>
          </a:stretch>
        </p:blipFill>
        <p:spPr>
          <a:xfrm>
            <a:off x="828337" y="2613981"/>
            <a:ext cx="6340112" cy="1633296"/>
          </a:xfrm>
          <a:prstGeom prst="rect">
            <a:avLst/>
          </a:prstGeom>
        </p:spPr>
      </p:pic>
      <p:pic>
        <p:nvPicPr>
          <p:cNvPr id="4" name="Picture 3">
            <a:extLst>
              <a:ext uri="{FF2B5EF4-FFF2-40B4-BE49-F238E27FC236}">
                <a16:creationId xmlns:a16="http://schemas.microsoft.com/office/drawing/2014/main" id="{88BE98FA-C92B-41B5-9A3A-26C4DC2A2A2B}"/>
              </a:ext>
            </a:extLst>
          </p:cNvPr>
          <p:cNvPicPr>
            <a:picLocks noChangeAspect="1"/>
          </p:cNvPicPr>
          <p:nvPr/>
        </p:nvPicPr>
        <p:blipFill>
          <a:blip r:embed="rId5"/>
          <a:stretch>
            <a:fillRect/>
          </a:stretch>
        </p:blipFill>
        <p:spPr>
          <a:xfrm>
            <a:off x="874713" y="4497126"/>
            <a:ext cx="2668936" cy="1705550"/>
          </a:xfrm>
          <a:prstGeom prst="rect">
            <a:avLst/>
          </a:prstGeom>
        </p:spPr>
      </p:pic>
      <p:sp>
        <p:nvSpPr>
          <p:cNvPr id="51" name="矩形 55">
            <a:extLst>
              <a:ext uri="{FF2B5EF4-FFF2-40B4-BE49-F238E27FC236}">
                <a16:creationId xmlns:a16="http://schemas.microsoft.com/office/drawing/2014/main" id="{A879C679-4D20-4766-81A9-F69D6C56B6C2}"/>
              </a:ext>
            </a:extLst>
          </p:cNvPr>
          <p:cNvSpPr/>
          <p:nvPr/>
        </p:nvSpPr>
        <p:spPr>
          <a:xfrm>
            <a:off x="4695035" y="1721717"/>
            <a:ext cx="3272230" cy="394210"/>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rPr>
              <a:t>Basic Statistics</a:t>
            </a:r>
            <a:endParaRPr lang="zh-CN" altLang="en-US" b="1" dirty="0">
              <a:solidFill>
                <a:schemeClr val="tx1">
                  <a:lumMod val="75000"/>
                  <a:lumOff val="25000"/>
                </a:schemeClr>
              </a:solidFill>
            </a:endParaRPr>
          </a:p>
        </p:txBody>
      </p:sp>
    </p:spTree>
    <p:extLst>
      <p:ext uri="{BB962C8B-B14F-4D97-AF65-F5344CB8AC3E}">
        <p14:creationId xmlns:p14="http://schemas.microsoft.com/office/powerpoint/2010/main" val="269175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noEditPoints="1"/>
          </p:cNvSpPr>
          <p:nvPr/>
        </p:nvSpPr>
        <p:spPr bwMode="auto">
          <a:xfrm>
            <a:off x="5544978" y="2201724"/>
            <a:ext cx="268432" cy="443667"/>
          </a:xfrm>
          <a:custGeom>
            <a:avLst/>
            <a:gdLst>
              <a:gd name="T0" fmla="*/ 220 w 237"/>
              <a:gd name="T1" fmla="*/ 0 h 393"/>
              <a:gd name="T2" fmla="*/ 16 w 237"/>
              <a:gd name="T3" fmla="*/ 0 h 393"/>
              <a:gd name="T4" fmla="*/ 0 w 237"/>
              <a:gd name="T5" fmla="*/ 17 h 393"/>
              <a:gd name="T6" fmla="*/ 0 w 237"/>
              <a:gd name="T7" fmla="*/ 377 h 393"/>
              <a:gd name="T8" fmla="*/ 16 w 237"/>
              <a:gd name="T9" fmla="*/ 393 h 393"/>
              <a:gd name="T10" fmla="*/ 220 w 237"/>
              <a:gd name="T11" fmla="*/ 393 h 393"/>
              <a:gd name="T12" fmla="*/ 237 w 237"/>
              <a:gd name="T13" fmla="*/ 377 h 393"/>
              <a:gd name="T14" fmla="*/ 237 w 237"/>
              <a:gd name="T15" fmla="*/ 17 h 393"/>
              <a:gd name="T16" fmla="*/ 220 w 237"/>
              <a:gd name="T17" fmla="*/ 0 h 393"/>
              <a:gd name="T18" fmla="*/ 99 w 237"/>
              <a:gd name="T19" fmla="*/ 11 h 393"/>
              <a:gd name="T20" fmla="*/ 138 w 237"/>
              <a:gd name="T21" fmla="*/ 11 h 393"/>
              <a:gd name="T22" fmla="*/ 143 w 237"/>
              <a:gd name="T23" fmla="*/ 16 h 393"/>
              <a:gd name="T24" fmla="*/ 138 w 237"/>
              <a:gd name="T25" fmla="*/ 21 h 393"/>
              <a:gd name="T26" fmla="*/ 99 w 237"/>
              <a:gd name="T27" fmla="*/ 21 h 393"/>
              <a:gd name="T28" fmla="*/ 94 w 237"/>
              <a:gd name="T29" fmla="*/ 16 h 393"/>
              <a:gd name="T30" fmla="*/ 99 w 237"/>
              <a:gd name="T31" fmla="*/ 11 h 393"/>
              <a:gd name="T32" fmla="*/ 118 w 237"/>
              <a:gd name="T33" fmla="*/ 383 h 393"/>
              <a:gd name="T34" fmla="*/ 96 w 237"/>
              <a:gd name="T35" fmla="*/ 360 h 393"/>
              <a:gd name="T36" fmla="*/ 118 w 237"/>
              <a:gd name="T37" fmla="*/ 338 h 393"/>
              <a:gd name="T38" fmla="*/ 141 w 237"/>
              <a:gd name="T39" fmla="*/ 360 h 393"/>
              <a:gd name="T40" fmla="*/ 118 w 237"/>
              <a:gd name="T41" fmla="*/ 383 h 393"/>
              <a:gd name="T42" fmla="*/ 227 w 237"/>
              <a:gd name="T43" fmla="*/ 311 h 393"/>
              <a:gd name="T44" fmla="*/ 209 w 237"/>
              <a:gd name="T45" fmla="*/ 327 h 393"/>
              <a:gd name="T46" fmla="*/ 27 w 237"/>
              <a:gd name="T47" fmla="*/ 327 h 393"/>
              <a:gd name="T48" fmla="*/ 10 w 237"/>
              <a:gd name="T49" fmla="*/ 311 h 393"/>
              <a:gd name="T50" fmla="*/ 10 w 237"/>
              <a:gd name="T51" fmla="*/ 53 h 393"/>
              <a:gd name="T52" fmla="*/ 27 w 237"/>
              <a:gd name="T53" fmla="*/ 37 h 393"/>
              <a:gd name="T54" fmla="*/ 209 w 237"/>
              <a:gd name="T55" fmla="*/ 37 h 393"/>
              <a:gd name="T56" fmla="*/ 227 w 237"/>
              <a:gd name="T57" fmla="*/ 53 h 393"/>
              <a:gd name="T58" fmla="*/ 227 w 237"/>
              <a:gd name="T59" fmla="*/ 31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93">
                <a:moveTo>
                  <a:pt x="220" y="0"/>
                </a:moveTo>
                <a:cubicBezTo>
                  <a:pt x="16" y="0"/>
                  <a:pt x="16" y="0"/>
                  <a:pt x="16" y="0"/>
                </a:cubicBezTo>
                <a:cubicBezTo>
                  <a:pt x="7" y="0"/>
                  <a:pt x="0" y="8"/>
                  <a:pt x="0" y="17"/>
                </a:cubicBezTo>
                <a:cubicBezTo>
                  <a:pt x="0" y="377"/>
                  <a:pt x="0" y="377"/>
                  <a:pt x="0" y="377"/>
                </a:cubicBezTo>
                <a:cubicBezTo>
                  <a:pt x="0" y="386"/>
                  <a:pt x="7" y="393"/>
                  <a:pt x="16" y="393"/>
                </a:cubicBezTo>
                <a:cubicBezTo>
                  <a:pt x="220" y="393"/>
                  <a:pt x="220" y="393"/>
                  <a:pt x="220" y="393"/>
                </a:cubicBezTo>
                <a:cubicBezTo>
                  <a:pt x="229" y="393"/>
                  <a:pt x="237" y="386"/>
                  <a:pt x="237" y="377"/>
                </a:cubicBezTo>
                <a:cubicBezTo>
                  <a:pt x="237" y="17"/>
                  <a:pt x="237" y="17"/>
                  <a:pt x="237" y="17"/>
                </a:cubicBezTo>
                <a:cubicBezTo>
                  <a:pt x="237" y="8"/>
                  <a:pt x="229" y="0"/>
                  <a:pt x="220" y="0"/>
                </a:cubicBezTo>
                <a:close/>
                <a:moveTo>
                  <a:pt x="99" y="11"/>
                </a:moveTo>
                <a:cubicBezTo>
                  <a:pt x="138" y="11"/>
                  <a:pt x="138" y="11"/>
                  <a:pt x="138" y="11"/>
                </a:cubicBezTo>
                <a:cubicBezTo>
                  <a:pt x="140" y="11"/>
                  <a:pt x="143" y="13"/>
                  <a:pt x="143" y="16"/>
                </a:cubicBezTo>
                <a:cubicBezTo>
                  <a:pt x="143" y="19"/>
                  <a:pt x="140" y="21"/>
                  <a:pt x="138" y="21"/>
                </a:cubicBezTo>
                <a:cubicBezTo>
                  <a:pt x="99" y="21"/>
                  <a:pt x="99" y="21"/>
                  <a:pt x="99" y="21"/>
                </a:cubicBezTo>
                <a:cubicBezTo>
                  <a:pt x="96" y="21"/>
                  <a:pt x="94" y="19"/>
                  <a:pt x="94" y="16"/>
                </a:cubicBezTo>
                <a:cubicBezTo>
                  <a:pt x="94" y="13"/>
                  <a:pt x="96" y="11"/>
                  <a:pt x="99" y="11"/>
                </a:cubicBezTo>
                <a:close/>
                <a:moveTo>
                  <a:pt x="118" y="383"/>
                </a:moveTo>
                <a:cubicBezTo>
                  <a:pt x="106" y="383"/>
                  <a:pt x="96" y="373"/>
                  <a:pt x="96" y="360"/>
                </a:cubicBezTo>
                <a:cubicBezTo>
                  <a:pt x="96" y="348"/>
                  <a:pt x="106" y="338"/>
                  <a:pt x="118" y="338"/>
                </a:cubicBezTo>
                <a:cubicBezTo>
                  <a:pt x="131" y="338"/>
                  <a:pt x="141" y="348"/>
                  <a:pt x="141" y="360"/>
                </a:cubicBezTo>
                <a:cubicBezTo>
                  <a:pt x="141" y="373"/>
                  <a:pt x="131" y="383"/>
                  <a:pt x="118" y="383"/>
                </a:cubicBezTo>
                <a:close/>
                <a:moveTo>
                  <a:pt x="227" y="311"/>
                </a:moveTo>
                <a:cubicBezTo>
                  <a:pt x="227" y="320"/>
                  <a:pt x="219" y="327"/>
                  <a:pt x="209" y="327"/>
                </a:cubicBezTo>
                <a:cubicBezTo>
                  <a:pt x="27" y="327"/>
                  <a:pt x="27" y="327"/>
                  <a:pt x="27" y="327"/>
                </a:cubicBezTo>
                <a:cubicBezTo>
                  <a:pt x="17" y="327"/>
                  <a:pt x="10" y="320"/>
                  <a:pt x="10" y="311"/>
                </a:cubicBezTo>
                <a:cubicBezTo>
                  <a:pt x="10" y="53"/>
                  <a:pt x="10" y="53"/>
                  <a:pt x="10" y="53"/>
                </a:cubicBezTo>
                <a:cubicBezTo>
                  <a:pt x="10" y="44"/>
                  <a:pt x="17" y="37"/>
                  <a:pt x="27" y="37"/>
                </a:cubicBezTo>
                <a:cubicBezTo>
                  <a:pt x="209" y="37"/>
                  <a:pt x="209" y="37"/>
                  <a:pt x="209" y="37"/>
                </a:cubicBezTo>
                <a:cubicBezTo>
                  <a:pt x="219" y="37"/>
                  <a:pt x="227" y="44"/>
                  <a:pt x="227" y="53"/>
                </a:cubicBezTo>
                <a:lnTo>
                  <a:pt x="227" y="3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p:cNvGrpSpPr/>
          <p:nvPr/>
        </p:nvGrpSpPr>
        <p:grpSpPr>
          <a:xfrm>
            <a:off x="5464265" y="3899452"/>
            <a:ext cx="422959" cy="426940"/>
            <a:chOff x="2654300" y="2195513"/>
            <a:chExt cx="842963" cy="850901"/>
          </a:xfrm>
          <a:solidFill>
            <a:schemeClr val="bg1"/>
          </a:solidFill>
        </p:grpSpPr>
        <p:sp>
          <p:nvSpPr>
            <p:cNvPr id="14" name="Freeform 6"/>
            <p:cNvSpPr>
              <a:spLocks/>
            </p:cNvSpPr>
            <p:nvPr/>
          </p:nvSpPr>
          <p:spPr bwMode="auto">
            <a:xfrm>
              <a:off x="2654300" y="2698751"/>
              <a:ext cx="404812"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37" y="32"/>
                    <a:pt x="2" y="89"/>
                    <a:pt x="0" y="155"/>
                  </a:cubicBezTo>
                  <a:cubicBezTo>
                    <a:pt x="179" y="155"/>
                    <a:pt x="179" y="155"/>
                    <a:pt x="179" y="155"/>
                  </a:cubicBez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p:cNvSpPr>
            <p:nvPr/>
          </p:nvSpPr>
          <p:spPr bwMode="auto">
            <a:xfrm>
              <a:off x="3094038" y="2698751"/>
              <a:ext cx="403225"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0" y="155"/>
                    <a:pt x="0" y="155"/>
                    <a:pt x="0" y="155"/>
                  </a:cubicBezTo>
                  <a:cubicBezTo>
                    <a:pt x="179" y="155"/>
                    <a:pt x="179" y="155"/>
                    <a:pt x="179" y="155"/>
                  </a:cubicBezTo>
                  <a:cubicBezTo>
                    <a:pt x="178" y="89"/>
                    <a:pt x="142" y="32"/>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8"/>
            <p:cNvSpPr>
              <a:spLocks noChangeArrowheads="1"/>
            </p:cNvSpPr>
            <p:nvPr/>
          </p:nvSpPr>
          <p:spPr bwMode="auto">
            <a:xfrm>
              <a:off x="2809875" y="2195513"/>
              <a:ext cx="531812" cy="530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9"/>
            <p:cNvSpPr>
              <a:spLocks/>
            </p:cNvSpPr>
            <p:nvPr/>
          </p:nvSpPr>
          <p:spPr bwMode="auto">
            <a:xfrm>
              <a:off x="2997200" y="2755901"/>
              <a:ext cx="158750" cy="209550"/>
            </a:xfrm>
            <a:custGeom>
              <a:avLst/>
              <a:gdLst>
                <a:gd name="T0" fmla="*/ 0 w 100"/>
                <a:gd name="T1" fmla="*/ 0 h 132"/>
                <a:gd name="T2" fmla="*/ 50 w 100"/>
                <a:gd name="T3" fmla="*/ 132 h 132"/>
                <a:gd name="T4" fmla="*/ 100 w 100"/>
                <a:gd name="T5" fmla="*/ 0 h 132"/>
                <a:gd name="T6" fmla="*/ 0 w 100"/>
                <a:gd name="T7" fmla="*/ 0 h 132"/>
              </a:gdLst>
              <a:ahLst/>
              <a:cxnLst>
                <a:cxn ang="0">
                  <a:pos x="T0" y="T1"/>
                </a:cxn>
                <a:cxn ang="0">
                  <a:pos x="T2" y="T3"/>
                </a:cxn>
                <a:cxn ang="0">
                  <a:pos x="T4" y="T5"/>
                </a:cxn>
                <a:cxn ang="0">
                  <a:pos x="T6" y="T7"/>
                </a:cxn>
              </a:cxnLst>
              <a:rect l="0" t="0" r="r" b="b"/>
              <a:pathLst>
                <a:path w="100" h="132">
                  <a:moveTo>
                    <a:pt x="0" y="0"/>
                  </a:moveTo>
                  <a:lnTo>
                    <a:pt x="50" y="132"/>
                  </a:lnTo>
                  <a:lnTo>
                    <a:pt x="10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p:cNvGrpSpPr/>
          <p:nvPr/>
        </p:nvGrpSpPr>
        <p:grpSpPr>
          <a:xfrm>
            <a:off x="6331150" y="3120214"/>
            <a:ext cx="426940" cy="374368"/>
            <a:chOff x="1123950" y="3781426"/>
            <a:chExt cx="850900" cy="746125"/>
          </a:xfrm>
          <a:solidFill>
            <a:schemeClr val="bg1"/>
          </a:solidFill>
        </p:grpSpPr>
        <p:sp>
          <p:nvSpPr>
            <p:cNvPr id="19" name="Freeform 10"/>
            <p:cNvSpPr>
              <a:spLocks/>
            </p:cNvSpPr>
            <p:nvPr/>
          </p:nvSpPr>
          <p:spPr bwMode="auto">
            <a:xfrm>
              <a:off x="1123950" y="3897313"/>
              <a:ext cx="850900" cy="630238"/>
            </a:xfrm>
            <a:custGeom>
              <a:avLst/>
              <a:gdLst>
                <a:gd name="T0" fmla="*/ 377 w 377"/>
                <a:gd name="T1" fmla="*/ 258 h 280"/>
                <a:gd name="T2" fmla="*/ 356 w 377"/>
                <a:gd name="T3" fmla="*/ 280 h 280"/>
                <a:gd name="T4" fmla="*/ 22 w 377"/>
                <a:gd name="T5" fmla="*/ 280 h 280"/>
                <a:gd name="T6" fmla="*/ 0 w 377"/>
                <a:gd name="T7" fmla="*/ 258 h 280"/>
                <a:gd name="T8" fmla="*/ 0 w 377"/>
                <a:gd name="T9" fmla="*/ 22 h 280"/>
                <a:gd name="T10" fmla="*/ 22 w 377"/>
                <a:gd name="T11" fmla="*/ 0 h 280"/>
                <a:gd name="T12" fmla="*/ 356 w 377"/>
                <a:gd name="T13" fmla="*/ 0 h 280"/>
                <a:gd name="T14" fmla="*/ 377 w 377"/>
                <a:gd name="T15" fmla="*/ 22 h 280"/>
                <a:gd name="T16" fmla="*/ 377 w 377"/>
                <a:gd name="T17" fmla="*/ 25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280">
                  <a:moveTo>
                    <a:pt x="377" y="258"/>
                  </a:moveTo>
                  <a:cubicBezTo>
                    <a:pt x="377" y="270"/>
                    <a:pt x="368" y="280"/>
                    <a:pt x="356" y="280"/>
                  </a:cubicBezTo>
                  <a:cubicBezTo>
                    <a:pt x="22" y="280"/>
                    <a:pt x="22" y="280"/>
                    <a:pt x="22" y="280"/>
                  </a:cubicBezTo>
                  <a:cubicBezTo>
                    <a:pt x="10" y="280"/>
                    <a:pt x="0" y="270"/>
                    <a:pt x="0" y="258"/>
                  </a:cubicBezTo>
                  <a:cubicBezTo>
                    <a:pt x="0" y="22"/>
                    <a:pt x="0" y="22"/>
                    <a:pt x="0" y="22"/>
                  </a:cubicBezTo>
                  <a:cubicBezTo>
                    <a:pt x="0" y="10"/>
                    <a:pt x="10" y="0"/>
                    <a:pt x="22" y="0"/>
                  </a:cubicBezTo>
                  <a:cubicBezTo>
                    <a:pt x="356" y="0"/>
                    <a:pt x="356" y="0"/>
                    <a:pt x="356" y="0"/>
                  </a:cubicBezTo>
                  <a:cubicBezTo>
                    <a:pt x="368" y="0"/>
                    <a:pt x="377" y="10"/>
                    <a:pt x="377" y="22"/>
                  </a:cubicBezTo>
                  <a:lnTo>
                    <a:pt x="377"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p:cNvSpPr>
              <a:spLocks/>
            </p:cNvSpPr>
            <p:nvPr/>
          </p:nvSpPr>
          <p:spPr bwMode="auto">
            <a:xfrm>
              <a:off x="1341438" y="3781426"/>
              <a:ext cx="415925" cy="95250"/>
            </a:xfrm>
            <a:custGeom>
              <a:avLst/>
              <a:gdLst>
                <a:gd name="T0" fmla="*/ 13 w 185"/>
                <a:gd name="T1" fmla="*/ 43 h 43"/>
                <a:gd name="T2" fmla="*/ 13 w 185"/>
                <a:gd name="T3" fmla="*/ 34 h 43"/>
                <a:gd name="T4" fmla="*/ 32 w 185"/>
                <a:gd name="T5" fmla="*/ 16 h 43"/>
                <a:gd name="T6" fmla="*/ 150 w 185"/>
                <a:gd name="T7" fmla="*/ 16 h 43"/>
                <a:gd name="T8" fmla="*/ 168 w 185"/>
                <a:gd name="T9" fmla="*/ 34 h 43"/>
                <a:gd name="T10" fmla="*/ 168 w 185"/>
                <a:gd name="T11" fmla="*/ 43 h 43"/>
                <a:gd name="T12" fmla="*/ 185 w 185"/>
                <a:gd name="T13" fmla="*/ 43 h 43"/>
                <a:gd name="T14" fmla="*/ 185 w 185"/>
                <a:gd name="T15" fmla="*/ 22 h 43"/>
                <a:gd name="T16" fmla="*/ 163 w 185"/>
                <a:gd name="T17" fmla="*/ 0 h 43"/>
                <a:gd name="T18" fmla="*/ 22 w 185"/>
                <a:gd name="T19" fmla="*/ 0 h 43"/>
                <a:gd name="T20" fmla="*/ 0 w 185"/>
                <a:gd name="T21" fmla="*/ 22 h 43"/>
                <a:gd name="T22" fmla="*/ 0 w 185"/>
                <a:gd name="T23" fmla="*/ 43 h 43"/>
                <a:gd name="T24" fmla="*/ 13 w 185"/>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43">
                  <a:moveTo>
                    <a:pt x="13" y="43"/>
                  </a:moveTo>
                  <a:cubicBezTo>
                    <a:pt x="13" y="34"/>
                    <a:pt x="13" y="34"/>
                    <a:pt x="13" y="34"/>
                  </a:cubicBezTo>
                  <a:cubicBezTo>
                    <a:pt x="13" y="24"/>
                    <a:pt x="22" y="16"/>
                    <a:pt x="32" y="16"/>
                  </a:cubicBezTo>
                  <a:cubicBezTo>
                    <a:pt x="150" y="16"/>
                    <a:pt x="150" y="16"/>
                    <a:pt x="150" y="16"/>
                  </a:cubicBezTo>
                  <a:cubicBezTo>
                    <a:pt x="160" y="16"/>
                    <a:pt x="168" y="24"/>
                    <a:pt x="168" y="34"/>
                  </a:cubicBezTo>
                  <a:cubicBezTo>
                    <a:pt x="168" y="43"/>
                    <a:pt x="168" y="43"/>
                    <a:pt x="168" y="43"/>
                  </a:cubicBezTo>
                  <a:cubicBezTo>
                    <a:pt x="185" y="43"/>
                    <a:pt x="185" y="43"/>
                    <a:pt x="185" y="43"/>
                  </a:cubicBezTo>
                  <a:cubicBezTo>
                    <a:pt x="185" y="22"/>
                    <a:pt x="185" y="22"/>
                    <a:pt x="185" y="22"/>
                  </a:cubicBezTo>
                  <a:cubicBezTo>
                    <a:pt x="185" y="10"/>
                    <a:pt x="175" y="0"/>
                    <a:pt x="163" y="0"/>
                  </a:cubicBezTo>
                  <a:cubicBezTo>
                    <a:pt x="22" y="0"/>
                    <a:pt x="22" y="0"/>
                    <a:pt x="22" y="0"/>
                  </a:cubicBezTo>
                  <a:cubicBezTo>
                    <a:pt x="10" y="0"/>
                    <a:pt x="0" y="10"/>
                    <a:pt x="0" y="22"/>
                  </a:cubicBezTo>
                  <a:cubicBezTo>
                    <a:pt x="0" y="43"/>
                    <a:pt x="0" y="43"/>
                    <a:pt x="0" y="43"/>
                  </a:cubicBezTo>
                  <a:lnTo>
                    <a:pt x="13"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p:cNvGrpSpPr>
            <a:grpSpLocks noChangeAspect="1"/>
          </p:cNvGrpSpPr>
          <p:nvPr/>
        </p:nvGrpSpPr>
        <p:grpSpPr>
          <a:xfrm>
            <a:off x="6379496" y="4878819"/>
            <a:ext cx="312877" cy="538253"/>
            <a:chOff x="2792413" y="5253038"/>
            <a:chExt cx="561975" cy="966788"/>
          </a:xfrm>
          <a:solidFill>
            <a:schemeClr val="bg1"/>
          </a:solidFill>
        </p:grpSpPr>
        <p:sp>
          <p:nvSpPr>
            <p:cNvPr id="22" name="Freeform 12"/>
            <p:cNvSpPr>
              <a:spLocks noEditPoints="1"/>
            </p:cNvSpPr>
            <p:nvPr/>
          </p:nvSpPr>
          <p:spPr bwMode="auto">
            <a:xfrm>
              <a:off x="2792413" y="5253038"/>
              <a:ext cx="561975" cy="704850"/>
            </a:xfrm>
            <a:custGeom>
              <a:avLst/>
              <a:gdLst>
                <a:gd name="T0" fmla="*/ 124 w 249"/>
                <a:gd name="T1" fmla="*/ 0 h 313"/>
                <a:gd name="T2" fmla="*/ 0 w 249"/>
                <a:gd name="T3" fmla="*/ 125 h 313"/>
                <a:gd name="T4" fmla="*/ 5 w 249"/>
                <a:gd name="T5" fmla="*/ 163 h 313"/>
                <a:gd name="T6" fmla="*/ 61 w 249"/>
                <a:gd name="T7" fmla="*/ 313 h 313"/>
                <a:gd name="T8" fmla="*/ 187 w 249"/>
                <a:gd name="T9" fmla="*/ 313 h 313"/>
                <a:gd name="T10" fmla="*/ 243 w 249"/>
                <a:gd name="T11" fmla="*/ 163 h 313"/>
                <a:gd name="T12" fmla="*/ 249 w 249"/>
                <a:gd name="T13" fmla="*/ 125 h 313"/>
                <a:gd name="T14" fmla="*/ 124 w 249"/>
                <a:gd name="T15" fmla="*/ 0 h 313"/>
                <a:gd name="T16" fmla="*/ 230 w 249"/>
                <a:gd name="T17" fmla="*/ 162 h 313"/>
                <a:gd name="T18" fmla="*/ 180 w 249"/>
                <a:gd name="T19" fmla="*/ 296 h 313"/>
                <a:gd name="T20" fmla="*/ 68 w 249"/>
                <a:gd name="T21" fmla="*/ 296 h 313"/>
                <a:gd name="T22" fmla="*/ 18 w 249"/>
                <a:gd name="T23" fmla="*/ 162 h 313"/>
                <a:gd name="T24" fmla="*/ 13 w 249"/>
                <a:gd name="T25" fmla="*/ 128 h 313"/>
                <a:gd name="T26" fmla="*/ 124 w 249"/>
                <a:gd name="T27" fmla="*/ 17 h 313"/>
                <a:gd name="T28" fmla="*/ 235 w 249"/>
                <a:gd name="T29" fmla="*/ 128 h 313"/>
                <a:gd name="T30" fmla="*/ 230 w 249"/>
                <a:gd name="T31" fmla="*/ 162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9" h="313">
                  <a:moveTo>
                    <a:pt x="124" y="0"/>
                  </a:moveTo>
                  <a:cubicBezTo>
                    <a:pt x="55" y="0"/>
                    <a:pt x="0" y="56"/>
                    <a:pt x="0" y="125"/>
                  </a:cubicBezTo>
                  <a:cubicBezTo>
                    <a:pt x="0" y="138"/>
                    <a:pt x="2" y="151"/>
                    <a:pt x="5" y="163"/>
                  </a:cubicBezTo>
                  <a:cubicBezTo>
                    <a:pt x="61" y="313"/>
                    <a:pt x="61" y="313"/>
                    <a:pt x="61" y="313"/>
                  </a:cubicBezTo>
                  <a:cubicBezTo>
                    <a:pt x="187" y="313"/>
                    <a:pt x="187" y="313"/>
                    <a:pt x="187" y="313"/>
                  </a:cubicBezTo>
                  <a:cubicBezTo>
                    <a:pt x="243" y="163"/>
                    <a:pt x="243" y="163"/>
                    <a:pt x="243" y="163"/>
                  </a:cubicBezTo>
                  <a:cubicBezTo>
                    <a:pt x="247" y="151"/>
                    <a:pt x="249" y="138"/>
                    <a:pt x="249" y="125"/>
                  </a:cubicBezTo>
                  <a:cubicBezTo>
                    <a:pt x="249" y="56"/>
                    <a:pt x="193" y="0"/>
                    <a:pt x="124" y="0"/>
                  </a:cubicBezTo>
                  <a:close/>
                  <a:moveTo>
                    <a:pt x="230" y="162"/>
                  </a:moveTo>
                  <a:cubicBezTo>
                    <a:pt x="180" y="296"/>
                    <a:pt x="180" y="296"/>
                    <a:pt x="180" y="296"/>
                  </a:cubicBezTo>
                  <a:cubicBezTo>
                    <a:pt x="68" y="296"/>
                    <a:pt x="68" y="296"/>
                    <a:pt x="68" y="296"/>
                  </a:cubicBezTo>
                  <a:cubicBezTo>
                    <a:pt x="18" y="162"/>
                    <a:pt x="18" y="162"/>
                    <a:pt x="18" y="162"/>
                  </a:cubicBezTo>
                  <a:cubicBezTo>
                    <a:pt x="15" y="152"/>
                    <a:pt x="13" y="140"/>
                    <a:pt x="13" y="128"/>
                  </a:cubicBezTo>
                  <a:cubicBezTo>
                    <a:pt x="13" y="67"/>
                    <a:pt x="63" y="17"/>
                    <a:pt x="124" y="17"/>
                  </a:cubicBezTo>
                  <a:cubicBezTo>
                    <a:pt x="185" y="17"/>
                    <a:pt x="235" y="67"/>
                    <a:pt x="235" y="128"/>
                  </a:cubicBezTo>
                  <a:cubicBezTo>
                    <a:pt x="235" y="140"/>
                    <a:pt x="233" y="152"/>
                    <a:pt x="230"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3"/>
            <p:cNvSpPr>
              <a:spLocks/>
            </p:cNvSpPr>
            <p:nvPr/>
          </p:nvSpPr>
          <p:spPr bwMode="auto">
            <a:xfrm>
              <a:off x="3003550" y="6189663"/>
              <a:ext cx="136525" cy="30163"/>
            </a:xfrm>
            <a:custGeom>
              <a:avLst/>
              <a:gdLst>
                <a:gd name="T0" fmla="*/ 60 w 60"/>
                <a:gd name="T1" fmla="*/ 8 h 14"/>
                <a:gd name="T2" fmla="*/ 57 w 60"/>
                <a:gd name="T3" fmla="*/ 14 h 14"/>
                <a:gd name="T4" fmla="*/ 3 w 60"/>
                <a:gd name="T5" fmla="*/ 14 h 14"/>
                <a:gd name="T6" fmla="*/ 0 w 60"/>
                <a:gd name="T7" fmla="*/ 8 h 14"/>
                <a:gd name="T8" fmla="*/ 0 w 60"/>
                <a:gd name="T9" fmla="*/ 6 h 14"/>
                <a:gd name="T10" fmla="*/ 3 w 60"/>
                <a:gd name="T11" fmla="*/ 0 h 14"/>
                <a:gd name="T12" fmla="*/ 57 w 60"/>
                <a:gd name="T13" fmla="*/ 0 h 14"/>
                <a:gd name="T14" fmla="*/ 60 w 60"/>
                <a:gd name="T15" fmla="*/ 6 h 14"/>
                <a:gd name="T16" fmla="*/ 60 w 60"/>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4">
                  <a:moveTo>
                    <a:pt x="60" y="8"/>
                  </a:moveTo>
                  <a:cubicBezTo>
                    <a:pt x="60" y="11"/>
                    <a:pt x="59" y="14"/>
                    <a:pt x="57" y="14"/>
                  </a:cubicBezTo>
                  <a:cubicBezTo>
                    <a:pt x="3" y="14"/>
                    <a:pt x="3" y="14"/>
                    <a:pt x="3" y="14"/>
                  </a:cubicBezTo>
                  <a:cubicBezTo>
                    <a:pt x="1" y="14"/>
                    <a:pt x="0" y="11"/>
                    <a:pt x="0" y="8"/>
                  </a:cubicBezTo>
                  <a:cubicBezTo>
                    <a:pt x="0" y="6"/>
                    <a:pt x="0" y="6"/>
                    <a:pt x="0" y="6"/>
                  </a:cubicBezTo>
                  <a:cubicBezTo>
                    <a:pt x="0" y="2"/>
                    <a:pt x="1" y="0"/>
                    <a:pt x="3" y="0"/>
                  </a:cubicBezTo>
                  <a:cubicBezTo>
                    <a:pt x="57" y="0"/>
                    <a:pt x="57" y="0"/>
                    <a:pt x="57" y="0"/>
                  </a:cubicBezTo>
                  <a:cubicBezTo>
                    <a:pt x="59" y="0"/>
                    <a:pt x="60" y="2"/>
                    <a:pt x="60" y="6"/>
                  </a:cubicBezTo>
                  <a:lnTo>
                    <a:pt x="6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4"/>
            <p:cNvSpPr>
              <a:spLocks/>
            </p:cNvSpPr>
            <p:nvPr/>
          </p:nvSpPr>
          <p:spPr bwMode="auto">
            <a:xfrm>
              <a:off x="2974975" y="6143626"/>
              <a:ext cx="193675" cy="31750"/>
            </a:xfrm>
            <a:custGeom>
              <a:avLst/>
              <a:gdLst>
                <a:gd name="T0" fmla="*/ 86 w 86"/>
                <a:gd name="T1" fmla="*/ 8 h 14"/>
                <a:gd name="T2" fmla="*/ 82 w 86"/>
                <a:gd name="T3" fmla="*/ 14 h 14"/>
                <a:gd name="T4" fmla="*/ 4 w 86"/>
                <a:gd name="T5" fmla="*/ 14 h 14"/>
                <a:gd name="T6" fmla="*/ 0 w 86"/>
                <a:gd name="T7" fmla="*/ 8 h 14"/>
                <a:gd name="T8" fmla="*/ 0 w 86"/>
                <a:gd name="T9" fmla="*/ 6 h 14"/>
                <a:gd name="T10" fmla="*/ 4 w 86"/>
                <a:gd name="T11" fmla="*/ 0 h 14"/>
                <a:gd name="T12" fmla="*/ 82 w 86"/>
                <a:gd name="T13" fmla="*/ 0 h 14"/>
                <a:gd name="T14" fmla="*/ 86 w 86"/>
                <a:gd name="T15" fmla="*/ 6 h 14"/>
                <a:gd name="T16" fmla="*/ 86 w 86"/>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4">
                  <a:moveTo>
                    <a:pt x="86" y="8"/>
                  </a:moveTo>
                  <a:cubicBezTo>
                    <a:pt x="86" y="11"/>
                    <a:pt x="84" y="14"/>
                    <a:pt x="82" y="14"/>
                  </a:cubicBezTo>
                  <a:cubicBezTo>
                    <a:pt x="4" y="14"/>
                    <a:pt x="4" y="14"/>
                    <a:pt x="4" y="14"/>
                  </a:cubicBezTo>
                  <a:cubicBezTo>
                    <a:pt x="2" y="14"/>
                    <a:pt x="0" y="11"/>
                    <a:pt x="0" y="8"/>
                  </a:cubicBezTo>
                  <a:cubicBezTo>
                    <a:pt x="0" y="6"/>
                    <a:pt x="0" y="6"/>
                    <a:pt x="0" y="6"/>
                  </a:cubicBezTo>
                  <a:cubicBezTo>
                    <a:pt x="0" y="3"/>
                    <a:pt x="2" y="0"/>
                    <a:pt x="4" y="0"/>
                  </a:cubicBezTo>
                  <a:cubicBezTo>
                    <a:pt x="82" y="0"/>
                    <a:pt x="82" y="0"/>
                    <a:pt x="82" y="0"/>
                  </a:cubicBezTo>
                  <a:cubicBezTo>
                    <a:pt x="84" y="0"/>
                    <a:pt x="86" y="3"/>
                    <a:pt x="86" y="6"/>
                  </a:cubicBezTo>
                  <a:lnTo>
                    <a:pt x="8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
            <p:cNvSpPr>
              <a:spLocks/>
            </p:cNvSpPr>
            <p:nvPr/>
          </p:nvSpPr>
          <p:spPr bwMode="auto">
            <a:xfrm>
              <a:off x="2933700" y="609917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p:cNvSpPr>
              <a:spLocks/>
            </p:cNvSpPr>
            <p:nvPr/>
          </p:nvSpPr>
          <p:spPr bwMode="auto">
            <a:xfrm>
              <a:off x="2933700" y="6053138"/>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2"/>
                    <a:pt x="120" y="14"/>
                    <a:pt x="117" y="14"/>
                  </a:cubicBezTo>
                  <a:cubicBezTo>
                    <a:pt x="6" y="14"/>
                    <a:pt x="6" y="14"/>
                    <a:pt x="6" y="14"/>
                  </a:cubicBezTo>
                  <a:cubicBezTo>
                    <a:pt x="3" y="14"/>
                    <a:pt x="0" y="12"/>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p:cNvSpPr>
              <a:spLocks/>
            </p:cNvSpPr>
            <p:nvPr/>
          </p:nvSpPr>
          <p:spPr bwMode="auto">
            <a:xfrm>
              <a:off x="2933700" y="6011863"/>
              <a:ext cx="276225" cy="28575"/>
            </a:xfrm>
            <a:custGeom>
              <a:avLst/>
              <a:gdLst>
                <a:gd name="T0" fmla="*/ 122 w 122"/>
                <a:gd name="T1" fmla="*/ 8 h 13"/>
                <a:gd name="T2" fmla="*/ 117 w 122"/>
                <a:gd name="T3" fmla="*/ 13 h 13"/>
                <a:gd name="T4" fmla="*/ 6 w 122"/>
                <a:gd name="T5" fmla="*/ 13 h 13"/>
                <a:gd name="T6" fmla="*/ 0 w 122"/>
                <a:gd name="T7" fmla="*/ 8 h 13"/>
                <a:gd name="T8" fmla="*/ 0 w 122"/>
                <a:gd name="T9" fmla="*/ 6 h 13"/>
                <a:gd name="T10" fmla="*/ 6 w 122"/>
                <a:gd name="T11" fmla="*/ 0 h 13"/>
                <a:gd name="T12" fmla="*/ 117 w 122"/>
                <a:gd name="T13" fmla="*/ 0 h 13"/>
                <a:gd name="T14" fmla="*/ 122 w 122"/>
                <a:gd name="T15" fmla="*/ 6 h 13"/>
                <a:gd name="T16" fmla="*/ 122 w 122"/>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3">
                  <a:moveTo>
                    <a:pt x="122" y="8"/>
                  </a:moveTo>
                  <a:cubicBezTo>
                    <a:pt x="122" y="11"/>
                    <a:pt x="120" y="13"/>
                    <a:pt x="117" y="13"/>
                  </a:cubicBezTo>
                  <a:cubicBezTo>
                    <a:pt x="6" y="13"/>
                    <a:pt x="6" y="13"/>
                    <a:pt x="6" y="13"/>
                  </a:cubicBezTo>
                  <a:cubicBezTo>
                    <a:pt x="3" y="13"/>
                    <a:pt x="0" y="11"/>
                    <a:pt x="0" y="8"/>
                  </a:cubicBezTo>
                  <a:cubicBezTo>
                    <a:pt x="0" y="6"/>
                    <a:pt x="0" y="6"/>
                    <a:pt x="0" y="6"/>
                  </a:cubicBezTo>
                  <a:cubicBezTo>
                    <a:pt x="0" y="2"/>
                    <a:pt x="3" y="0"/>
                    <a:pt x="6" y="0"/>
                  </a:cubicBezTo>
                  <a:cubicBezTo>
                    <a:pt x="117" y="0"/>
                    <a:pt x="117" y="0"/>
                    <a:pt x="117" y="0"/>
                  </a:cubicBezTo>
                  <a:cubicBezTo>
                    <a:pt x="120" y="0"/>
                    <a:pt x="122" y="2"/>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8"/>
            <p:cNvSpPr>
              <a:spLocks/>
            </p:cNvSpPr>
            <p:nvPr/>
          </p:nvSpPr>
          <p:spPr bwMode="auto">
            <a:xfrm>
              <a:off x="2933700" y="596582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p:cNvGrpSpPr/>
          <p:nvPr/>
        </p:nvGrpSpPr>
        <p:grpSpPr>
          <a:xfrm>
            <a:off x="-42652" y="304800"/>
            <a:ext cx="1634541" cy="1061520"/>
            <a:chOff x="-42652" y="304800"/>
            <a:chExt cx="1634541" cy="1061520"/>
          </a:xfrm>
        </p:grpSpPr>
        <p:sp>
          <p:nvSpPr>
            <p:cNvPr id="42"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3" name="椭圆 42"/>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02</a:t>
              </a:r>
              <a:endParaRPr lang="zh-CN" altLang="en-US" sz="2400" dirty="0">
                <a:solidFill>
                  <a:schemeClr val="bg1"/>
                </a:solidFill>
              </a:endParaRPr>
            </a:p>
          </p:txBody>
        </p:sp>
      </p:grpSp>
      <p:grpSp>
        <p:nvGrpSpPr>
          <p:cNvPr id="45" name="组合 44"/>
          <p:cNvGrpSpPr/>
          <p:nvPr/>
        </p:nvGrpSpPr>
        <p:grpSpPr>
          <a:xfrm>
            <a:off x="1686622" y="341972"/>
            <a:ext cx="5572519" cy="757315"/>
            <a:chOff x="1686622" y="341972"/>
            <a:chExt cx="5572519" cy="757315"/>
          </a:xfrm>
        </p:grpSpPr>
        <p:sp>
          <p:nvSpPr>
            <p:cNvPr id="46" name="文本框 45"/>
            <p:cNvSpPr txBox="1"/>
            <p:nvPr/>
          </p:nvSpPr>
          <p:spPr>
            <a:xfrm>
              <a:off x="1686622" y="341972"/>
              <a:ext cx="3467616"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srgbClr val="EF6C74"/>
                  </a:solidFill>
                </a:rPr>
                <a:t>Data Exploration</a:t>
              </a:r>
            </a:p>
          </p:txBody>
        </p:sp>
        <p:sp>
          <p:nvSpPr>
            <p:cNvPr id="47" name="文本框 46"/>
            <p:cNvSpPr txBox="1"/>
            <p:nvPr/>
          </p:nvSpPr>
          <p:spPr>
            <a:xfrm>
              <a:off x="1686622" y="844858"/>
              <a:ext cx="5572519" cy="254429"/>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000" dirty="0">
                  <a:solidFill>
                    <a:prstClr val="white">
                      <a:lumMod val="65000"/>
                    </a:prstClr>
                  </a:solidFill>
                  <a:latin typeface="微软雅黑"/>
                </a:rPr>
                <a:t>Summary statistics | manipulation | binary classification | visualization </a:t>
              </a:r>
            </a:p>
          </p:txBody>
        </p:sp>
      </p:grpSp>
      <p:sp>
        <p:nvSpPr>
          <p:cNvPr id="51" name="矩形 55">
            <a:extLst>
              <a:ext uri="{FF2B5EF4-FFF2-40B4-BE49-F238E27FC236}">
                <a16:creationId xmlns:a16="http://schemas.microsoft.com/office/drawing/2014/main" id="{A879C679-4D20-4766-81A9-F69D6C56B6C2}"/>
              </a:ext>
            </a:extLst>
          </p:cNvPr>
          <p:cNvSpPr/>
          <p:nvPr/>
        </p:nvSpPr>
        <p:spPr>
          <a:xfrm>
            <a:off x="756745" y="1697152"/>
            <a:ext cx="5052419" cy="394210"/>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rPr>
              <a:t>Country</a:t>
            </a:r>
            <a:endParaRPr lang="zh-CN" altLang="en-US" b="1" dirty="0">
              <a:solidFill>
                <a:schemeClr val="tx1">
                  <a:lumMod val="75000"/>
                  <a:lumOff val="25000"/>
                </a:schemeClr>
              </a:solidFill>
            </a:endParaRPr>
          </a:p>
        </p:txBody>
      </p:sp>
      <p:pic>
        <p:nvPicPr>
          <p:cNvPr id="3074" name="Picture 2" descr="https://lh6.googleusercontent.com/OaiROKLglKPJpLu15BxK9dDJEjSg1UeKiG5PF0x2LzpAndTkqH9kv3e9nriy4Y4Xr1tQfoDYh6Ot5luzEdrca651Ir3tlYoruL7GPKlWQuVPoZtVu1fjyS_mt7jokkvdvWP27Sdr4Yc">
            <a:extLst>
              <a:ext uri="{FF2B5EF4-FFF2-40B4-BE49-F238E27FC236}">
                <a16:creationId xmlns:a16="http://schemas.microsoft.com/office/drawing/2014/main" id="{CDAC440B-08B3-4D5F-AD7E-0E6625C59F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3" t="3078" r="3107" b="4176"/>
          <a:stretch/>
        </p:blipFill>
        <p:spPr bwMode="auto">
          <a:xfrm>
            <a:off x="1238249" y="2257402"/>
            <a:ext cx="4648975" cy="36582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LrMPBHNCaGfzhqgM9aoxLaMZE1WmXHtKEsJvSCUpiTqCSg5mQI2BY0YkslLTfpvJA4v-xfmeVDvVuaGtggPBC2Cvdz5NrEu2FoVj_7s5hz0THua4r2-BcnbQXrXQDV98t5cTF1AwA_0">
            <a:extLst>
              <a:ext uri="{FF2B5EF4-FFF2-40B4-BE49-F238E27FC236}">
                <a16:creationId xmlns:a16="http://schemas.microsoft.com/office/drawing/2014/main" id="{4B86A9FA-E0D0-4572-9819-C74B95BA15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8156" y="2331340"/>
            <a:ext cx="4319151" cy="3593797"/>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55">
            <a:extLst>
              <a:ext uri="{FF2B5EF4-FFF2-40B4-BE49-F238E27FC236}">
                <a16:creationId xmlns:a16="http://schemas.microsoft.com/office/drawing/2014/main" id="{8B091EB6-B7ED-4900-8A6C-6D638E67B8E6}"/>
              </a:ext>
            </a:extLst>
          </p:cNvPr>
          <p:cNvSpPr/>
          <p:nvPr/>
        </p:nvSpPr>
        <p:spPr>
          <a:xfrm>
            <a:off x="6255757" y="1666386"/>
            <a:ext cx="4582726" cy="394210"/>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rPr>
              <a:t>Age</a:t>
            </a:r>
            <a:endParaRPr lang="zh-CN" altLang="en-US" b="1" dirty="0">
              <a:solidFill>
                <a:schemeClr val="tx1">
                  <a:lumMod val="75000"/>
                  <a:lumOff val="25000"/>
                </a:schemeClr>
              </a:solidFill>
            </a:endParaRPr>
          </a:p>
        </p:txBody>
      </p:sp>
    </p:spTree>
    <p:extLst>
      <p:ext uri="{BB962C8B-B14F-4D97-AF65-F5344CB8AC3E}">
        <p14:creationId xmlns:p14="http://schemas.microsoft.com/office/powerpoint/2010/main" val="725407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noEditPoints="1"/>
          </p:cNvSpPr>
          <p:nvPr/>
        </p:nvSpPr>
        <p:spPr bwMode="auto">
          <a:xfrm>
            <a:off x="5544978" y="2201724"/>
            <a:ext cx="268432" cy="443667"/>
          </a:xfrm>
          <a:custGeom>
            <a:avLst/>
            <a:gdLst>
              <a:gd name="T0" fmla="*/ 220 w 237"/>
              <a:gd name="T1" fmla="*/ 0 h 393"/>
              <a:gd name="T2" fmla="*/ 16 w 237"/>
              <a:gd name="T3" fmla="*/ 0 h 393"/>
              <a:gd name="T4" fmla="*/ 0 w 237"/>
              <a:gd name="T5" fmla="*/ 17 h 393"/>
              <a:gd name="T6" fmla="*/ 0 w 237"/>
              <a:gd name="T7" fmla="*/ 377 h 393"/>
              <a:gd name="T8" fmla="*/ 16 w 237"/>
              <a:gd name="T9" fmla="*/ 393 h 393"/>
              <a:gd name="T10" fmla="*/ 220 w 237"/>
              <a:gd name="T11" fmla="*/ 393 h 393"/>
              <a:gd name="T12" fmla="*/ 237 w 237"/>
              <a:gd name="T13" fmla="*/ 377 h 393"/>
              <a:gd name="T14" fmla="*/ 237 w 237"/>
              <a:gd name="T15" fmla="*/ 17 h 393"/>
              <a:gd name="T16" fmla="*/ 220 w 237"/>
              <a:gd name="T17" fmla="*/ 0 h 393"/>
              <a:gd name="T18" fmla="*/ 99 w 237"/>
              <a:gd name="T19" fmla="*/ 11 h 393"/>
              <a:gd name="T20" fmla="*/ 138 w 237"/>
              <a:gd name="T21" fmla="*/ 11 h 393"/>
              <a:gd name="T22" fmla="*/ 143 w 237"/>
              <a:gd name="T23" fmla="*/ 16 h 393"/>
              <a:gd name="T24" fmla="*/ 138 w 237"/>
              <a:gd name="T25" fmla="*/ 21 h 393"/>
              <a:gd name="T26" fmla="*/ 99 w 237"/>
              <a:gd name="T27" fmla="*/ 21 h 393"/>
              <a:gd name="T28" fmla="*/ 94 w 237"/>
              <a:gd name="T29" fmla="*/ 16 h 393"/>
              <a:gd name="T30" fmla="*/ 99 w 237"/>
              <a:gd name="T31" fmla="*/ 11 h 393"/>
              <a:gd name="T32" fmla="*/ 118 w 237"/>
              <a:gd name="T33" fmla="*/ 383 h 393"/>
              <a:gd name="T34" fmla="*/ 96 w 237"/>
              <a:gd name="T35" fmla="*/ 360 h 393"/>
              <a:gd name="T36" fmla="*/ 118 w 237"/>
              <a:gd name="T37" fmla="*/ 338 h 393"/>
              <a:gd name="T38" fmla="*/ 141 w 237"/>
              <a:gd name="T39" fmla="*/ 360 h 393"/>
              <a:gd name="T40" fmla="*/ 118 w 237"/>
              <a:gd name="T41" fmla="*/ 383 h 393"/>
              <a:gd name="T42" fmla="*/ 227 w 237"/>
              <a:gd name="T43" fmla="*/ 311 h 393"/>
              <a:gd name="T44" fmla="*/ 209 w 237"/>
              <a:gd name="T45" fmla="*/ 327 h 393"/>
              <a:gd name="T46" fmla="*/ 27 w 237"/>
              <a:gd name="T47" fmla="*/ 327 h 393"/>
              <a:gd name="T48" fmla="*/ 10 w 237"/>
              <a:gd name="T49" fmla="*/ 311 h 393"/>
              <a:gd name="T50" fmla="*/ 10 w 237"/>
              <a:gd name="T51" fmla="*/ 53 h 393"/>
              <a:gd name="T52" fmla="*/ 27 w 237"/>
              <a:gd name="T53" fmla="*/ 37 h 393"/>
              <a:gd name="T54" fmla="*/ 209 w 237"/>
              <a:gd name="T55" fmla="*/ 37 h 393"/>
              <a:gd name="T56" fmla="*/ 227 w 237"/>
              <a:gd name="T57" fmla="*/ 53 h 393"/>
              <a:gd name="T58" fmla="*/ 227 w 237"/>
              <a:gd name="T59" fmla="*/ 31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93">
                <a:moveTo>
                  <a:pt x="220" y="0"/>
                </a:moveTo>
                <a:cubicBezTo>
                  <a:pt x="16" y="0"/>
                  <a:pt x="16" y="0"/>
                  <a:pt x="16" y="0"/>
                </a:cubicBezTo>
                <a:cubicBezTo>
                  <a:pt x="7" y="0"/>
                  <a:pt x="0" y="8"/>
                  <a:pt x="0" y="17"/>
                </a:cubicBezTo>
                <a:cubicBezTo>
                  <a:pt x="0" y="377"/>
                  <a:pt x="0" y="377"/>
                  <a:pt x="0" y="377"/>
                </a:cubicBezTo>
                <a:cubicBezTo>
                  <a:pt x="0" y="386"/>
                  <a:pt x="7" y="393"/>
                  <a:pt x="16" y="393"/>
                </a:cubicBezTo>
                <a:cubicBezTo>
                  <a:pt x="220" y="393"/>
                  <a:pt x="220" y="393"/>
                  <a:pt x="220" y="393"/>
                </a:cubicBezTo>
                <a:cubicBezTo>
                  <a:pt x="229" y="393"/>
                  <a:pt x="237" y="386"/>
                  <a:pt x="237" y="377"/>
                </a:cubicBezTo>
                <a:cubicBezTo>
                  <a:pt x="237" y="17"/>
                  <a:pt x="237" y="17"/>
                  <a:pt x="237" y="17"/>
                </a:cubicBezTo>
                <a:cubicBezTo>
                  <a:pt x="237" y="8"/>
                  <a:pt x="229" y="0"/>
                  <a:pt x="220" y="0"/>
                </a:cubicBezTo>
                <a:close/>
                <a:moveTo>
                  <a:pt x="99" y="11"/>
                </a:moveTo>
                <a:cubicBezTo>
                  <a:pt x="138" y="11"/>
                  <a:pt x="138" y="11"/>
                  <a:pt x="138" y="11"/>
                </a:cubicBezTo>
                <a:cubicBezTo>
                  <a:pt x="140" y="11"/>
                  <a:pt x="143" y="13"/>
                  <a:pt x="143" y="16"/>
                </a:cubicBezTo>
                <a:cubicBezTo>
                  <a:pt x="143" y="19"/>
                  <a:pt x="140" y="21"/>
                  <a:pt x="138" y="21"/>
                </a:cubicBezTo>
                <a:cubicBezTo>
                  <a:pt x="99" y="21"/>
                  <a:pt x="99" y="21"/>
                  <a:pt x="99" y="21"/>
                </a:cubicBezTo>
                <a:cubicBezTo>
                  <a:pt x="96" y="21"/>
                  <a:pt x="94" y="19"/>
                  <a:pt x="94" y="16"/>
                </a:cubicBezTo>
                <a:cubicBezTo>
                  <a:pt x="94" y="13"/>
                  <a:pt x="96" y="11"/>
                  <a:pt x="99" y="11"/>
                </a:cubicBezTo>
                <a:close/>
                <a:moveTo>
                  <a:pt x="118" y="383"/>
                </a:moveTo>
                <a:cubicBezTo>
                  <a:pt x="106" y="383"/>
                  <a:pt x="96" y="373"/>
                  <a:pt x="96" y="360"/>
                </a:cubicBezTo>
                <a:cubicBezTo>
                  <a:pt x="96" y="348"/>
                  <a:pt x="106" y="338"/>
                  <a:pt x="118" y="338"/>
                </a:cubicBezTo>
                <a:cubicBezTo>
                  <a:pt x="131" y="338"/>
                  <a:pt x="141" y="348"/>
                  <a:pt x="141" y="360"/>
                </a:cubicBezTo>
                <a:cubicBezTo>
                  <a:pt x="141" y="373"/>
                  <a:pt x="131" y="383"/>
                  <a:pt x="118" y="383"/>
                </a:cubicBezTo>
                <a:close/>
                <a:moveTo>
                  <a:pt x="227" y="311"/>
                </a:moveTo>
                <a:cubicBezTo>
                  <a:pt x="227" y="320"/>
                  <a:pt x="219" y="327"/>
                  <a:pt x="209" y="327"/>
                </a:cubicBezTo>
                <a:cubicBezTo>
                  <a:pt x="27" y="327"/>
                  <a:pt x="27" y="327"/>
                  <a:pt x="27" y="327"/>
                </a:cubicBezTo>
                <a:cubicBezTo>
                  <a:pt x="17" y="327"/>
                  <a:pt x="10" y="320"/>
                  <a:pt x="10" y="311"/>
                </a:cubicBezTo>
                <a:cubicBezTo>
                  <a:pt x="10" y="53"/>
                  <a:pt x="10" y="53"/>
                  <a:pt x="10" y="53"/>
                </a:cubicBezTo>
                <a:cubicBezTo>
                  <a:pt x="10" y="44"/>
                  <a:pt x="17" y="37"/>
                  <a:pt x="27" y="37"/>
                </a:cubicBezTo>
                <a:cubicBezTo>
                  <a:pt x="209" y="37"/>
                  <a:pt x="209" y="37"/>
                  <a:pt x="209" y="37"/>
                </a:cubicBezTo>
                <a:cubicBezTo>
                  <a:pt x="219" y="37"/>
                  <a:pt x="227" y="44"/>
                  <a:pt x="227" y="53"/>
                </a:cubicBezTo>
                <a:lnTo>
                  <a:pt x="227" y="3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p:cNvGrpSpPr/>
          <p:nvPr/>
        </p:nvGrpSpPr>
        <p:grpSpPr>
          <a:xfrm>
            <a:off x="5464265" y="3899452"/>
            <a:ext cx="422959" cy="426940"/>
            <a:chOff x="2654300" y="2195513"/>
            <a:chExt cx="842963" cy="850901"/>
          </a:xfrm>
          <a:solidFill>
            <a:schemeClr val="bg1"/>
          </a:solidFill>
        </p:grpSpPr>
        <p:sp>
          <p:nvSpPr>
            <p:cNvPr id="14" name="Freeform 6"/>
            <p:cNvSpPr>
              <a:spLocks/>
            </p:cNvSpPr>
            <p:nvPr/>
          </p:nvSpPr>
          <p:spPr bwMode="auto">
            <a:xfrm>
              <a:off x="2654300" y="2698751"/>
              <a:ext cx="404812"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37" y="32"/>
                    <a:pt x="2" y="89"/>
                    <a:pt x="0" y="155"/>
                  </a:cubicBezTo>
                  <a:cubicBezTo>
                    <a:pt x="179" y="155"/>
                    <a:pt x="179" y="155"/>
                    <a:pt x="179" y="155"/>
                  </a:cubicBez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p:cNvSpPr>
            <p:nvPr/>
          </p:nvSpPr>
          <p:spPr bwMode="auto">
            <a:xfrm>
              <a:off x="3094038" y="2698751"/>
              <a:ext cx="403225"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0" y="155"/>
                    <a:pt x="0" y="155"/>
                    <a:pt x="0" y="155"/>
                  </a:cubicBezTo>
                  <a:cubicBezTo>
                    <a:pt x="179" y="155"/>
                    <a:pt x="179" y="155"/>
                    <a:pt x="179" y="155"/>
                  </a:cubicBezTo>
                  <a:cubicBezTo>
                    <a:pt x="178" y="89"/>
                    <a:pt x="142" y="32"/>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8"/>
            <p:cNvSpPr>
              <a:spLocks noChangeArrowheads="1"/>
            </p:cNvSpPr>
            <p:nvPr/>
          </p:nvSpPr>
          <p:spPr bwMode="auto">
            <a:xfrm>
              <a:off x="2809875" y="2195513"/>
              <a:ext cx="531812" cy="530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9"/>
            <p:cNvSpPr>
              <a:spLocks/>
            </p:cNvSpPr>
            <p:nvPr/>
          </p:nvSpPr>
          <p:spPr bwMode="auto">
            <a:xfrm>
              <a:off x="2997200" y="2755901"/>
              <a:ext cx="158750" cy="209550"/>
            </a:xfrm>
            <a:custGeom>
              <a:avLst/>
              <a:gdLst>
                <a:gd name="T0" fmla="*/ 0 w 100"/>
                <a:gd name="T1" fmla="*/ 0 h 132"/>
                <a:gd name="T2" fmla="*/ 50 w 100"/>
                <a:gd name="T3" fmla="*/ 132 h 132"/>
                <a:gd name="T4" fmla="*/ 100 w 100"/>
                <a:gd name="T5" fmla="*/ 0 h 132"/>
                <a:gd name="T6" fmla="*/ 0 w 100"/>
                <a:gd name="T7" fmla="*/ 0 h 132"/>
              </a:gdLst>
              <a:ahLst/>
              <a:cxnLst>
                <a:cxn ang="0">
                  <a:pos x="T0" y="T1"/>
                </a:cxn>
                <a:cxn ang="0">
                  <a:pos x="T2" y="T3"/>
                </a:cxn>
                <a:cxn ang="0">
                  <a:pos x="T4" y="T5"/>
                </a:cxn>
                <a:cxn ang="0">
                  <a:pos x="T6" y="T7"/>
                </a:cxn>
              </a:cxnLst>
              <a:rect l="0" t="0" r="r" b="b"/>
              <a:pathLst>
                <a:path w="100" h="132">
                  <a:moveTo>
                    <a:pt x="0" y="0"/>
                  </a:moveTo>
                  <a:lnTo>
                    <a:pt x="50" y="132"/>
                  </a:lnTo>
                  <a:lnTo>
                    <a:pt x="10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p:cNvGrpSpPr/>
          <p:nvPr/>
        </p:nvGrpSpPr>
        <p:grpSpPr>
          <a:xfrm>
            <a:off x="6331150" y="3120214"/>
            <a:ext cx="426940" cy="374368"/>
            <a:chOff x="1123950" y="3781426"/>
            <a:chExt cx="850900" cy="746125"/>
          </a:xfrm>
          <a:solidFill>
            <a:schemeClr val="bg1"/>
          </a:solidFill>
        </p:grpSpPr>
        <p:sp>
          <p:nvSpPr>
            <p:cNvPr id="19" name="Freeform 10"/>
            <p:cNvSpPr>
              <a:spLocks/>
            </p:cNvSpPr>
            <p:nvPr/>
          </p:nvSpPr>
          <p:spPr bwMode="auto">
            <a:xfrm>
              <a:off x="1123950" y="3897313"/>
              <a:ext cx="850900" cy="630238"/>
            </a:xfrm>
            <a:custGeom>
              <a:avLst/>
              <a:gdLst>
                <a:gd name="T0" fmla="*/ 377 w 377"/>
                <a:gd name="T1" fmla="*/ 258 h 280"/>
                <a:gd name="T2" fmla="*/ 356 w 377"/>
                <a:gd name="T3" fmla="*/ 280 h 280"/>
                <a:gd name="T4" fmla="*/ 22 w 377"/>
                <a:gd name="T5" fmla="*/ 280 h 280"/>
                <a:gd name="T6" fmla="*/ 0 w 377"/>
                <a:gd name="T7" fmla="*/ 258 h 280"/>
                <a:gd name="T8" fmla="*/ 0 w 377"/>
                <a:gd name="T9" fmla="*/ 22 h 280"/>
                <a:gd name="T10" fmla="*/ 22 w 377"/>
                <a:gd name="T11" fmla="*/ 0 h 280"/>
                <a:gd name="T12" fmla="*/ 356 w 377"/>
                <a:gd name="T13" fmla="*/ 0 h 280"/>
                <a:gd name="T14" fmla="*/ 377 w 377"/>
                <a:gd name="T15" fmla="*/ 22 h 280"/>
                <a:gd name="T16" fmla="*/ 377 w 377"/>
                <a:gd name="T17" fmla="*/ 25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280">
                  <a:moveTo>
                    <a:pt x="377" y="258"/>
                  </a:moveTo>
                  <a:cubicBezTo>
                    <a:pt x="377" y="270"/>
                    <a:pt x="368" y="280"/>
                    <a:pt x="356" y="280"/>
                  </a:cubicBezTo>
                  <a:cubicBezTo>
                    <a:pt x="22" y="280"/>
                    <a:pt x="22" y="280"/>
                    <a:pt x="22" y="280"/>
                  </a:cubicBezTo>
                  <a:cubicBezTo>
                    <a:pt x="10" y="280"/>
                    <a:pt x="0" y="270"/>
                    <a:pt x="0" y="258"/>
                  </a:cubicBezTo>
                  <a:cubicBezTo>
                    <a:pt x="0" y="22"/>
                    <a:pt x="0" y="22"/>
                    <a:pt x="0" y="22"/>
                  </a:cubicBezTo>
                  <a:cubicBezTo>
                    <a:pt x="0" y="10"/>
                    <a:pt x="10" y="0"/>
                    <a:pt x="22" y="0"/>
                  </a:cubicBezTo>
                  <a:cubicBezTo>
                    <a:pt x="356" y="0"/>
                    <a:pt x="356" y="0"/>
                    <a:pt x="356" y="0"/>
                  </a:cubicBezTo>
                  <a:cubicBezTo>
                    <a:pt x="368" y="0"/>
                    <a:pt x="377" y="10"/>
                    <a:pt x="377" y="22"/>
                  </a:cubicBezTo>
                  <a:lnTo>
                    <a:pt x="377"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p:cNvSpPr>
              <a:spLocks/>
            </p:cNvSpPr>
            <p:nvPr/>
          </p:nvSpPr>
          <p:spPr bwMode="auto">
            <a:xfrm>
              <a:off x="1341438" y="3781426"/>
              <a:ext cx="415925" cy="95250"/>
            </a:xfrm>
            <a:custGeom>
              <a:avLst/>
              <a:gdLst>
                <a:gd name="T0" fmla="*/ 13 w 185"/>
                <a:gd name="T1" fmla="*/ 43 h 43"/>
                <a:gd name="T2" fmla="*/ 13 w 185"/>
                <a:gd name="T3" fmla="*/ 34 h 43"/>
                <a:gd name="T4" fmla="*/ 32 w 185"/>
                <a:gd name="T5" fmla="*/ 16 h 43"/>
                <a:gd name="T6" fmla="*/ 150 w 185"/>
                <a:gd name="T7" fmla="*/ 16 h 43"/>
                <a:gd name="T8" fmla="*/ 168 w 185"/>
                <a:gd name="T9" fmla="*/ 34 h 43"/>
                <a:gd name="T10" fmla="*/ 168 w 185"/>
                <a:gd name="T11" fmla="*/ 43 h 43"/>
                <a:gd name="T12" fmla="*/ 185 w 185"/>
                <a:gd name="T13" fmla="*/ 43 h 43"/>
                <a:gd name="T14" fmla="*/ 185 w 185"/>
                <a:gd name="T15" fmla="*/ 22 h 43"/>
                <a:gd name="T16" fmla="*/ 163 w 185"/>
                <a:gd name="T17" fmla="*/ 0 h 43"/>
                <a:gd name="T18" fmla="*/ 22 w 185"/>
                <a:gd name="T19" fmla="*/ 0 h 43"/>
                <a:gd name="T20" fmla="*/ 0 w 185"/>
                <a:gd name="T21" fmla="*/ 22 h 43"/>
                <a:gd name="T22" fmla="*/ 0 w 185"/>
                <a:gd name="T23" fmla="*/ 43 h 43"/>
                <a:gd name="T24" fmla="*/ 13 w 185"/>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43">
                  <a:moveTo>
                    <a:pt x="13" y="43"/>
                  </a:moveTo>
                  <a:cubicBezTo>
                    <a:pt x="13" y="34"/>
                    <a:pt x="13" y="34"/>
                    <a:pt x="13" y="34"/>
                  </a:cubicBezTo>
                  <a:cubicBezTo>
                    <a:pt x="13" y="24"/>
                    <a:pt x="22" y="16"/>
                    <a:pt x="32" y="16"/>
                  </a:cubicBezTo>
                  <a:cubicBezTo>
                    <a:pt x="150" y="16"/>
                    <a:pt x="150" y="16"/>
                    <a:pt x="150" y="16"/>
                  </a:cubicBezTo>
                  <a:cubicBezTo>
                    <a:pt x="160" y="16"/>
                    <a:pt x="168" y="24"/>
                    <a:pt x="168" y="34"/>
                  </a:cubicBezTo>
                  <a:cubicBezTo>
                    <a:pt x="168" y="43"/>
                    <a:pt x="168" y="43"/>
                    <a:pt x="168" y="43"/>
                  </a:cubicBezTo>
                  <a:cubicBezTo>
                    <a:pt x="185" y="43"/>
                    <a:pt x="185" y="43"/>
                    <a:pt x="185" y="43"/>
                  </a:cubicBezTo>
                  <a:cubicBezTo>
                    <a:pt x="185" y="22"/>
                    <a:pt x="185" y="22"/>
                    <a:pt x="185" y="22"/>
                  </a:cubicBezTo>
                  <a:cubicBezTo>
                    <a:pt x="185" y="10"/>
                    <a:pt x="175" y="0"/>
                    <a:pt x="163" y="0"/>
                  </a:cubicBezTo>
                  <a:cubicBezTo>
                    <a:pt x="22" y="0"/>
                    <a:pt x="22" y="0"/>
                    <a:pt x="22" y="0"/>
                  </a:cubicBezTo>
                  <a:cubicBezTo>
                    <a:pt x="10" y="0"/>
                    <a:pt x="0" y="10"/>
                    <a:pt x="0" y="22"/>
                  </a:cubicBezTo>
                  <a:cubicBezTo>
                    <a:pt x="0" y="43"/>
                    <a:pt x="0" y="43"/>
                    <a:pt x="0" y="43"/>
                  </a:cubicBezTo>
                  <a:lnTo>
                    <a:pt x="13"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p:cNvGrpSpPr>
            <a:grpSpLocks noChangeAspect="1"/>
          </p:cNvGrpSpPr>
          <p:nvPr/>
        </p:nvGrpSpPr>
        <p:grpSpPr>
          <a:xfrm>
            <a:off x="6379496" y="4878819"/>
            <a:ext cx="312877" cy="538253"/>
            <a:chOff x="2792413" y="5253038"/>
            <a:chExt cx="561975" cy="966788"/>
          </a:xfrm>
          <a:solidFill>
            <a:schemeClr val="bg1"/>
          </a:solidFill>
        </p:grpSpPr>
        <p:sp>
          <p:nvSpPr>
            <p:cNvPr id="22" name="Freeform 12"/>
            <p:cNvSpPr>
              <a:spLocks noEditPoints="1"/>
            </p:cNvSpPr>
            <p:nvPr/>
          </p:nvSpPr>
          <p:spPr bwMode="auto">
            <a:xfrm>
              <a:off x="2792413" y="5253038"/>
              <a:ext cx="561975" cy="704850"/>
            </a:xfrm>
            <a:custGeom>
              <a:avLst/>
              <a:gdLst>
                <a:gd name="T0" fmla="*/ 124 w 249"/>
                <a:gd name="T1" fmla="*/ 0 h 313"/>
                <a:gd name="T2" fmla="*/ 0 w 249"/>
                <a:gd name="T3" fmla="*/ 125 h 313"/>
                <a:gd name="T4" fmla="*/ 5 w 249"/>
                <a:gd name="T5" fmla="*/ 163 h 313"/>
                <a:gd name="T6" fmla="*/ 61 w 249"/>
                <a:gd name="T7" fmla="*/ 313 h 313"/>
                <a:gd name="T8" fmla="*/ 187 w 249"/>
                <a:gd name="T9" fmla="*/ 313 h 313"/>
                <a:gd name="T10" fmla="*/ 243 w 249"/>
                <a:gd name="T11" fmla="*/ 163 h 313"/>
                <a:gd name="T12" fmla="*/ 249 w 249"/>
                <a:gd name="T13" fmla="*/ 125 h 313"/>
                <a:gd name="T14" fmla="*/ 124 w 249"/>
                <a:gd name="T15" fmla="*/ 0 h 313"/>
                <a:gd name="T16" fmla="*/ 230 w 249"/>
                <a:gd name="T17" fmla="*/ 162 h 313"/>
                <a:gd name="T18" fmla="*/ 180 w 249"/>
                <a:gd name="T19" fmla="*/ 296 h 313"/>
                <a:gd name="T20" fmla="*/ 68 w 249"/>
                <a:gd name="T21" fmla="*/ 296 h 313"/>
                <a:gd name="T22" fmla="*/ 18 w 249"/>
                <a:gd name="T23" fmla="*/ 162 h 313"/>
                <a:gd name="T24" fmla="*/ 13 w 249"/>
                <a:gd name="T25" fmla="*/ 128 h 313"/>
                <a:gd name="T26" fmla="*/ 124 w 249"/>
                <a:gd name="T27" fmla="*/ 17 h 313"/>
                <a:gd name="T28" fmla="*/ 235 w 249"/>
                <a:gd name="T29" fmla="*/ 128 h 313"/>
                <a:gd name="T30" fmla="*/ 230 w 249"/>
                <a:gd name="T31" fmla="*/ 162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9" h="313">
                  <a:moveTo>
                    <a:pt x="124" y="0"/>
                  </a:moveTo>
                  <a:cubicBezTo>
                    <a:pt x="55" y="0"/>
                    <a:pt x="0" y="56"/>
                    <a:pt x="0" y="125"/>
                  </a:cubicBezTo>
                  <a:cubicBezTo>
                    <a:pt x="0" y="138"/>
                    <a:pt x="2" y="151"/>
                    <a:pt x="5" y="163"/>
                  </a:cubicBezTo>
                  <a:cubicBezTo>
                    <a:pt x="61" y="313"/>
                    <a:pt x="61" y="313"/>
                    <a:pt x="61" y="313"/>
                  </a:cubicBezTo>
                  <a:cubicBezTo>
                    <a:pt x="187" y="313"/>
                    <a:pt x="187" y="313"/>
                    <a:pt x="187" y="313"/>
                  </a:cubicBezTo>
                  <a:cubicBezTo>
                    <a:pt x="243" y="163"/>
                    <a:pt x="243" y="163"/>
                    <a:pt x="243" y="163"/>
                  </a:cubicBezTo>
                  <a:cubicBezTo>
                    <a:pt x="247" y="151"/>
                    <a:pt x="249" y="138"/>
                    <a:pt x="249" y="125"/>
                  </a:cubicBezTo>
                  <a:cubicBezTo>
                    <a:pt x="249" y="56"/>
                    <a:pt x="193" y="0"/>
                    <a:pt x="124" y="0"/>
                  </a:cubicBezTo>
                  <a:close/>
                  <a:moveTo>
                    <a:pt x="230" y="162"/>
                  </a:moveTo>
                  <a:cubicBezTo>
                    <a:pt x="180" y="296"/>
                    <a:pt x="180" y="296"/>
                    <a:pt x="180" y="296"/>
                  </a:cubicBezTo>
                  <a:cubicBezTo>
                    <a:pt x="68" y="296"/>
                    <a:pt x="68" y="296"/>
                    <a:pt x="68" y="296"/>
                  </a:cubicBezTo>
                  <a:cubicBezTo>
                    <a:pt x="18" y="162"/>
                    <a:pt x="18" y="162"/>
                    <a:pt x="18" y="162"/>
                  </a:cubicBezTo>
                  <a:cubicBezTo>
                    <a:pt x="15" y="152"/>
                    <a:pt x="13" y="140"/>
                    <a:pt x="13" y="128"/>
                  </a:cubicBezTo>
                  <a:cubicBezTo>
                    <a:pt x="13" y="67"/>
                    <a:pt x="63" y="17"/>
                    <a:pt x="124" y="17"/>
                  </a:cubicBezTo>
                  <a:cubicBezTo>
                    <a:pt x="185" y="17"/>
                    <a:pt x="235" y="67"/>
                    <a:pt x="235" y="128"/>
                  </a:cubicBezTo>
                  <a:cubicBezTo>
                    <a:pt x="235" y="140"/>
                    <a:pt x="233" y="152"/>
                    <a:pt x="230"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3"/>
            <p:cNvSpPr>
              <a:spLocks/>
            </p:cNvSpPr>
            <p:nvPr/>
          </p:nvSpPr>
          <p:spPr bwMode="auto">
            <a:xfrm>
              <a:off x="3003550" y="6189663"/>
              <a:ext cx="136525" cy="30163"/>
            </a:xfrm>
            <a:custGeom>
              <a:avLst/>
              <a:gdLst>
                <a:gd name="T0" fmla="*/ 60 w 60"/>
                <a:gd name="T1" fmla="*/ 8 h 14"/>
                <a:gd name="T2" fmla="*/ 57 w 60"/>
                <a:gd name="T3" fmla="*/ 14 h 14"/>
                <a:gd name="T4" fmla="*/ 3 w 60"/>
                <a:gd name="T5" fmla="*/ 14 h 14"/>
                <a:gd name="T6" fmla="*/ 0 w 60"/>
                <a:gd name="T7" fmla="*/ 8 h 14"/>
                <a:gd name="T8" fmla="*/ 0 w 60"/>
                <a:gd name="T9" fmla="*/ 6 h 14"/>
                <a:gd name="T10" fmla="*/ 3 w 60"/>
                <a:gd name="T11" fmla="*/ 0 h 14"/>
                <a:gd name="T12" fmla="*/ 57 w 60"/>
                <a:gd name="T13" fmla="*/ 0 h 14"/>
                <a:gd name="T14" fmla="*/ 60 w 60"/>
                <a:gd name="T15" fmla="*/ 6 h 14"/>
                <a:gd name="T16" fmla="*/ 60 w 60"/>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4">
                  <a:moveTo>
                    <a:pt x="60" y="8"/>
                  </a:moveTo>
                  <a:cubicBezTo>
                    <a:pt x="60" y="11"/>
                    <a:pt x="59" y="14"/>
                    <a:pt x="57" y="14"/>
                  </a:cubicBezTo>
                  <a:cubicBezTo>
                    <a:pt x="3" y="14"/>
                    <a:pt x="3" y="14"/>
                    <a:pt x="3" y="14"/>
                  </a:cubicBezTo>
                  <a:cubicBezTo>
                    <a:pt x="1" y="14"/>
                    <a:pt x="0" y="11"/>
                    <a:pt x="0" y="8"/>
                  </a:cubicBezTo>
                  <a:cubicBezTo>
                    <a:pt x="0" y="6"/>
                    <a:pt x="0" y="6"/>
                    <a:pt x="0" y="6"/>
                  </a:cubicBezTo>
                  <a:cubicBezTo>
                    <a:pt x="0" y="2"/>
                    <a:pt x="1" y="0"/>
                    <a:pt x="3" y="0"/>
                  </a:cubicBezTo>
                  <a:cubicBezTo>
                    <a:pt x="57" y="0"/>
                    <a:pt x="57" y="0"/>
                    <a:pt x="57" y="0"/>
                  </a:cubicBezTo>
                  <a:cubicBezTo>
                    <a:pt x="59" y="0"/>
                    <a:pt x="60" y="2"/>
                    <a:pt x="60" y="6"/>
                  </a:cubicBezTo>
                  <a:lnTo>
                    <a:pt x="6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4"/>
            <p:cNvSpPr>
              <a:spLocks/>
            </p:cNvSpPr>
            <p:nvPr/>
          </p:nvSpPr>
          <p:spPr bwMode="auto">
            <a:xfrm>
              <a:off x="2974975" y="6143626"/>
              <a:ext cx="193675" cy="31750"/>
            </a:xfrm>
            <a:custGeom>
              <a:avLst/>
              <a:gdLst>
                <a:gd name="T0" fmla="*/ 86 w 86"/>
                <a:gd name="T1" fmla="*/ 8 h 14"/>
                <a:gd name="T2" fmla="*/ 82 w 86"/>
                <a:gd name="T3" fmla="*/ 14 h 14"/>
                <a:gd name="T4" fmla="*/ 4 w 86"/>
                <a:gd name="T5" fmla="*/ 14 h 14"/>
                <a:gd name="T6" fmla="*/ 0 w 86"/>
                <a:gd name="T7" fmla="*/ 8 h 14"/>
                <a:gd name="T8" fmla="*/ 0 w 86"/>
                <a:gd name="T9" fmla="*/ 6 h 14"/>
                <a:gd name="T10" fmla="*/ 4 w 86"/>
                <a:gd name="T11" fmla="*/ 0 h 14"/>
                <a:gd name="T12" fmla="*/ 82 w 86"/>
                <a:gd name="T13" fmla="*/ 0 h 14"/>
                <a:gd name="T14" fmla="*/ 86 w 86"/>
                <a:gd name="T15" fmla="*/ 6 h 14"/>
                <a:gd name="T16" fmla="*/ 86 w 86"/>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4">
                  <a:moveTo>
                    <a:pt x="86" y="8"/>
                  </a:moveTo>
                  <a:cubicBezTo>
                    <a:pt x="86" y="11"/>
                    <a:pt x="84" y="14"/>
                    <a:pt x="82" y="14"/>
                  </a:cubicBezTo>
                  <a:cubicBezTo>
                    <a:pt x="4" y="14"/>
                    <a:pt x="4" y="14"/>
                    <a:pt x="4" y="14"/>
                  </a:cubicBezTo>
                  <a:cubicBezTo>
                    <a:pt x="2" y="14"/>
                    <a:pt x="0" y="11"/>
                    <a:pt x="0" y="8"/>
                  </a:cubicBezTo>
                  <a:cubicBezTo>
                    <a:pt x="0" y="6"/>
                    <a:pt x="0" y="6"/>
                    <a:pt x="0" y="6"/>
                  </a:cubicBezTo>
                  <a:cubicBezTo>
                    <a:pt x="0" y="3"/>
                    <a:pt x="2" y="0"/>
                    <a:pt x="4" y="0"/>
                  </a:cubicBezTo>
                  <a:cubicBezTo>
                    <a:pt x="82" y="0"/>
                    <a:pt x="82" y="0"/>
                    <a:pt x="82" y="0"/>
                  </a:cubicBezTo>
                  <a:cubicBezTo>
                    <a:pt x="84" y="0"/>
                    <a:pt x="86" y="3"/>
                    <a:pt x="86" y="6"/>
                  </a:cubicBezTo>
                  <a:lnTo>
                    <a:pt x="8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
            <p:cNvSpPr>
              <a:spLocks/>
            </p:cNvSpPr>
            <p:nvPr/>
          </p:nvSpPr>
          <p:spPr bwMode="auto">
            <a:xfrm>
              <a:off x="2933700" y="609917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p:cNvSpPr>
              <a:spLocks/>
            </p:cNvSpPr>
            <p:nvPr/>
          </p:nvSpPr>
          <p:spPr bwMode="auto">
            <a:xfrm>
              <a:off x="2933700" y="6053138"/>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2"/>
                    <a:pt x="120" y="14"/>
                    <a:pt x="117" y="14"/>
                  </a:cubicBezTo>
                  <a:cubicBezTo>
                    <a:pt x="6" y="14"/>
                    <a:pt x="6" y="14"/>
                    <a:pt x="6" y="14"/>
                  </a:cubicBezTo>
                  <a:cubicBezTo>
                    <a:pt x="3" y="14"/>
                    <a:pt x="0" y="12"/>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p:cNvSpPr>
              <a:spLocks/>
            </p:cNvSpPr>
            <p:nvPr/>
          </p:nvSpPr>
          <p:spPr bwMode="auto">
            <a:xfrm>
              <a:off x="2933700" y="6011863"/>
              <a:ext cx="276225" cy="28575"/>
            </a:xfrm>
            <a:custGeom>
              <a:avLst/>
              <a:gdLst>
                <a:gd name="T0" fmla="*/ 122 w 122"/>
                <a:gd name="T1" fmla="*/ 8 h 13"/>
                <a:gd name="T2" fmla="*/ 117 w 122"/>
                <a:gd name="T3" fmla="*/ 13 h 13"/>
                <a:gd name="T4" fmla="*/ 6 w 122"/>
                <a:gd name="T5" fmla="*/ 13 h 13"/>
                <a:gd name="T6" fmla="*/ 0 w 122"/>
                <a:gd name="T7" fmla="*/ 8 h 13"/>
                <a:gd name="T8" fmla="*/ 0 w 122"/>
                <a:gd name="T9" fmla="*/ 6 h 13"/>
                <a:gd name="T10" fmla="*/ 6 w 122"/>
                <a:gd name="T11" fmla="*/ 0 h 13"/>
                <a:gd name="T12" fmla="*/ 117 w 122"/>
                <a:gd name="T13" fmla="*/ 0 h 13"/>
                <a:gd name="T14" fmla="*/ 122 w 122"/>
                <a:gd name="T15" fmla="*/ 6 h 13"/>
                <a:gd name="T16" fmla="*/ 122 w 122"/>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3">
                  <a:moveTo>
                    <a:pt x="122" y="8"/>
                  </a:moveTo>
                  <a:cubicBezTo>
                    <a:pt x="122" y="11"/>
                    <a:pt x="120" y="13"/>
                    <a:pt x="117" y="13"/>
                  </a:cubicBezTo>
                  <a:cubicBezTo>
                    <a:pt x="6" y="13"/>
                    <a:pt x="6" y="13"/>
                    <a:pt x="6" y="13"/>
                  </a:cubicBezTo>
                  <a:cubicBezTo>
                    <a:pt x="3" y="13"/>
                    <a:pt x="0" y="11"/>
                    <a:pt x="0" y="8"/>
                  </a:cubicBezTo>
                  <a:cubicBezTo>
                    <a:pt x="0" y="6"/>
                    <a:pt x="0" y="6"/>
                    <a:pt x="0" y="6"/>
                  </a:cubicBezTo>
                  <a:cubicBezTo>
                    <a:pt x="0" y="2"/>
                    <a:pt x="3" y="0"/>
                    <a:pt x="6" y="0"/>
                  </a:cubicBezTo>
                  <a:cubicBezTo>
                    <a:pt x="117" y="0"/>
                    <a:pt x="117" y="0"/>
                    <a:pt x="117" y="0"/>
                  </a:cubicBezTo>
                  <a:cubicBezTo>
                    <a:pt x="120" y="0"/>
                    <a:pt x="122" y="2"/>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8"/>
            <p:cNvSpPr>
              <a:spLocks/>
            </p:cNvSpPr>
            <p:nvPr/>
          </p:nvSpPr>
          <p:spPr bwMode="auto">
            <a:xfrm>
              <a:off x="2933700" y="596582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p:cNvGrpSpPr/>
          <p:nvPr/>
        </p:nvGrpSpPr>
        <p:grpSpPr>
          <a:xfrm>
            <a:off x="-42652" y="304800"/>
            <a:ext cx="1634541" cy="1061520"/>
            <a:chOff x="-42652" y="304800"/>
            <a:chExt cx="1634541" cy="1061520"/>
          </a:xfrm>
        </p:grpSpPr>
        <p:sp>
          <p:nvSpPr>
            <p:cNvPr id="42"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3" name="椭圆 42"/>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02</a:t>
              </a:r>
              <a:endParaRPr lang="zh-CN" altLang="en-US" sz="2400" dirty="0">
                <a:solidFill>
                  <a:schemeClr val="bg1"/>
                </a:solidFill>
              </a:endParaRPr>
            </a:p>
          </p:txBody>
        </p:sp>
      </p:grpSp>
      <p:grpSp>
        <p:nvGrpSpPr>
          <p:cNvPr id="45" name="组合 44"/>
          <p:cNvGrpSpPr/>
          <p:nvPr/>
        </p:nvGrpSpPr>
        <p:grpSpPr>
          <a:xfrm>
            <a:off x="1686622" y="341972"/>
            <a:ext cx="5572519" cy="757315"/>
            <a:chOff x="1686622" y="341972"/>
            <a:chExt cx="5572519" cy="757315"/>
          </a:xfrm>
        </p:grpSpPr>
        <p:sp>
          <p:nvSpPr>
            <p:cNvPr id="46" name="文本框 45"/>
            <p:cNvSpPr txBox="1"/>
            <p:nvPr/>
          </p:nvSpPr>
          <p:spPr>
            <a:xfrm>
              <a:off x="1686622" y="341972"/>
              <a:ext cx="3467616"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srgbClr val="EF6C74"/>
                  </a:solidFill>
                </a:rPr>
                <a:t>Data Exploration</a:t>
              </a:r>
            </a:p>
          </p:txBody>
        </p:sp>
        <p:sp>
          <p:nvSpPr>
            <p:cNvPr id="47" name="文本框 46"/>
            <p:cNvSpPr txBox="1"/>
            <p:nvPr/>
          </p:nvSpPr>
          <p:spPr>
            <a:xfrm>
              <a:off x="1686622" y="844858"/>
              <a:ext cx="5572519" cy="254429"/>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000" dirty="0">
                  <a:solidFill>
                    <a:prstClr val="white">
                      <a:lumMod val="65000"/>
                    </a:prstClr>
                  </a:solidFill>
                  <a:latin typeface="微软雅黑"/>
                </a:rPr>
                <a:t>Summary statistics | manipulation | binary classification | visualization </a:t>
              </a:r>
            </a:p>
          </p:txBody>
        </p:sp>
      </p:grpSp>
      <p:sp>
        <p:nvSpPr>
          <p:cNvPr id="51" name="矩形 55">
            <a:extLst>
              <a:ext uri="{FF2B5EF4-FFF2-40B4-BE49-F238E27FC236}">
                <a16:creationId xmlns:a16="http://schemas.microsoft.com/office/drawing/2014/main" id="{A879C679-4D20-4766-81A9-F69D6C56B6C2}"/>
              </a:ext>
            </a:extLst>
          </p:cNvPr>
          <p:cNvSpPr/>
          <p:nvPr/>
        </p:nvSpPr>
        <p:spPr>
          <a:xfrm>
            <a:off x="3282953" y="1256295"/>
            <a:ext cx="5052419" cy="394210"/>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rPr>
              <a:t>Observation Count by Drug Type</a:t>
            </a:r>
            <a:endParaRPr lang="zh-CN" altLang="en-US" b="1" dirty="0">
              <a:solidFill>
                <a:schemeClr val="tx1">
                  <a:lumMod val="75000"/>
                  <a:lumOff val="25000"/>
                </a:schemeClr>
              </a:solidFill>
            </a:endParaRPr>
          </a:p>
        </p:txBody>
      </p:sp>
      <p:pic>
        <p:nvPicPr>
          <p:cNvPr id="3" name="Picture 2">
            <a:extLst>
              <a:ext uri="{FF2B5EF4-FFF2-40B4-BE49-F238E27FC236}">
                <a16:creationId xmlns:a16="http://schemas.microsoft.com/office/drawing/2014/main" id="{709F4CC3-2DD1-40DB-8ED1-50DC52F418D3}"/>
              </a:ext>
            </a:extLst>
          </p:cNvPr>
          <p:cNvPicPr>
            <a:picLocks noChangeAspect="1"/>
          </p:cNvPicPr>
          <p:nvPr/>
        </p:nvPicPr>
        <p:blipFill rotWithShape="1">
          <a:blip r:embed="rId3">
            <a:extLst>
              <a:ext uri="{28A0092B-C50C-407E-A947-70E740481C1C}">
                <a14:useLocalDpi xmlns:a14="http://schemas.microsoft.com/office/drawing/2010/main" val="0"/>
              </a:ext>
            </a:extLst>
          </a:blip>
          <a:srcRect r="549"/>
          <a:stretch/>
        </p:blipFill>
        <p:spPr>
          <a:xfrm>
            <a:off x="2015695" y="1651502"/>
            <a:ext cx="8679632" cy="5027982"/>
          </a:xfrm>
          <a:prstGeom prst="rect">
            <a:avLst/>
          </a:prstGeom>
        </p:spPr>
      </p:pic>
    </p:spTree>
    <p:extLst>
      <p:ext uri="{BB962C8B-B14F-4D97-AF65-F5344CB8AC3E}">
        <p14:creationId xmlns:p14="http://schemas.microsoft.com/office/powerpoint/2010/main" val="508813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noEditPoints="1"/>
          </p:cNvSpPr>
          <p:nvPr/>
        </p:nvSpPr>
        <p:spPr bwMode="auto">
          <a:xfrm>
            <a:off x="5544978" y="2201724"/>
            <a:ext cx="268432" cy="443667"/>
          </a:xfrm>
          <a:custGeom>
            <a:avLst/>
            <a:gdLst>
              <a:gd name="T0" fmla="*/ 220 w 237"/>
              <a:gd name="T1" fmla="*/ 0 h 393"/>
              <a:gd name="T2" fmla="*/ 16 w 237"/>
              <a:gd name="T3" fmla="*/ 0 h 393"/>
              <a:gd name="T4" fmla="*/ 0 w 237"/>
              <a:gd name="T5" fmla="*/ 17 h 393"/>
              <a:gd name="T6" fmla="*/ 0 w 237"/>
              <a:gd name="T7" fmla="*/ 377 h 393"/>
              <a:gd name="T8" fmla="*/ 16 w 237"/>
              <a:gd name="T9" fmla="*/ 393 h 393"/>
              <a:gd name="T10" fmla="*/ 220 w 237"/>
              <a:gd name="T11" fmla="*/ 393 h 393"/>
              <a:gd name="T12" fmla="*/ 237 w 237"/>
              <a:gd name="T13" fmla="*/ 377 h 393"/>
              <a:gd name="T14" fmla="*/ 237 w 237"/>
              <a:gd name="T15" fmla="*/ 17 h 393"/>
              <a:gd name="T16" fmla="*/ 220 w 237"/>
              <a:gd name="T17" fmla="*/ 0 h 393"/>
              <a:gd name="T18" fmla="*/ 99 w 237"/>
              <a:gd name="T19" fmla="*/ 11 h 393"/>
              <a:gd name="T20" fmla="*/ 138 w 237"/>
              <a:gd name="T21" fmla="*/ 11 h 393"/>
              <a:gd name="T22" fmla="*/ 143 w 237"/>
              <a:gd name="T23" fmla="*/ 16 h 393"/>
              <a:gd name="T24" fmla="*/ 138 w 237"/>
              <a:gd name="T25" fmla="*/ 21 h 393"/>
              <a:gd name="T26" fmla="*/ 99 w 237"/>
              <a:gd name="T27" fmla="*/ 21 h 393"/>
              <a:gd name="T28" fmla="*/ 94 w 237"/>
              <a:gd name="T29" fmla="*/ 16 h 393"/>
              <a:gd name="T30" fmla="*/ 99 w 237"/>
              <a:gd name="T31" fmla="*/ 11 h 393"/>
              <a:gd name="T32" fmla="*/ 118 w 237"/>
              <a:gd name="T33" fmla="*/ 383 h 393"/>
              <a:gd name="T34" fmla="*/ 96 w 237"/>
              <a:gd name="T35" fmla="*/ 360 h 393"/>
              <a:gd name="T36" fmla="*/ 118 w 237"/>
              <a:gd name="T37" fmla="*/ 338 h 393"/>
              <a:gd name="T38" fmla="*/ 141 w 237"/>
              <a:gd name="T39" fmla="*/ 360 h 393"/>
              <a:gd name="T40" fmla="*/ 118 w 237"/>
              <a:gd name="T41" fmla="*/ 383 h 393"/>
              <a:gd name="T42" fmla="*/ 227 w 237"/>
              <a:gd name="T43" fmla="*/ 311 h 393"/>
              <a:gd name="T44" fmla="*/ 209 w 237"/>
              <a:gd name="T45" fmla="*/ 327 h 393"/>
              <a:gd name="T46" fmla="*/ 27 w 237"/>
              <a:gd name="T47" fmla="*/ 327 h 393"/>
              <a:gd name="T48" fmla="*/ 10 w 237"/>
              <a:gd name="T49" fmla="*/ 311 h 393"/>
              <a:gd name="T50" fmla="*/ 10 w 237"/>
              <a:gd name="T51" fmla="*/ 53 h 393"/>
              <a:gd name="T52" fmla="*/ 27 w 237"/>
              <a:gd name="T53" fmla="*/ 37 h 393"/>
              <a:gd name="T54" fmla="*/ 209 w 237"/>
              <a:gd name="T55" fmla="*/ 37 h 393"/>
              <a:gd name="T56" fmla="*/ 227 w 237"/>
              <a:gd name="T57" fmla="*/ 53 h 393"/>
              <a:gd name="T58" fmla="*/ 227 w 237"/>
              <a:gd name="T59" fmla="*/ 31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93">
                <a:moveTo>
                  <a:pt x="220" y="0"/>
                </a:moveTo>
                <a:cubicBezTo>
                  <a:pt x="16" y="0"/>
                  <a:pt x="16" y="0"/>
                  <a:pt x="16" y="0"/>
                </a:cubicBezTo>
                <a:cubicBezTo>
                  <a:pt x="7" y="0"/>
                  <a:pt x="0" y="8"/>
                  <a:pt x="0" y="17"/>
                </a:cubicBezTo>
                <a:cubicBezTo>
                  <a:pt x="0" y="377"/>
                  <a:pt x="0" y="377"/>
                  <a:pt x="0" y="377"/>
                </a:cubicBezTo>
                <a:cubicBezTo>
                  <a:pt x="0" y="386"/>
                  <a:pt x="7" y="393"/>
                  <a:pt x="16" y="393"/>
                </a:cubicBezTo>
                <a:cubicBezTo>
                  <a:pt x="220" y="393"/>
                  <a:pt x="220" y="393"/>
                  <a:pt x="220" y="393"/>
                </a:cubicBezTo>
                <a:cubicBezTo>
                  <a:pt x="229" y="393"/>
                  <a:pt x="237" y="386"/>
                  <a:pt x="237" y="377"/>
                </a:cubicBezTo>
                <a:cubicBezTo>
                  <a:pt x="237" y="17"/>
                  <a:pt x="237" y="17"/>
                  <a:pt x="237" y="17"/>
                </a:cubicBezTo>
                <a:cubicBezTo>
                  <a:pt x="237" y="8"/>
                  <a:pt x="229" y="0"/>
                  <a:pt x="220" y="0"/>
                </a:cubicBezTo>
                <a:close/>
                <a:moveTo>
                  <a:pt x="99" y="11"/>
                </a:moveTo>
                <a:cubicBezTo>
                  <a:pt x="138" y="11"/>
                  <a:pt x="138" y="11"/>
                  <a:pt x="138" y="11"/>
                </a:cubicBezTo>
                <a:cubicBezTo>
                  <a:pt x="140" y="11"/>
                  <a:pt x="143" y="13"/>
                  <a:pt x="143" y="16"/>
                </a:cubicBezTo>
                <a:cubicBezTo>
                  <a:pt x="143" y="19"/>
                  <a:pt x="140" y="21"/>
                  <a:pt x="138" y="21"/>
                </a:cubicBezTo>
                <a:cubicBezTo>
                  <a:pt x="99" y="21"/>
                  <a:pt x="99" y="21"/>
                  <a:pt x="99" y="21"/>
                </a:cubicBezTo>
                <a:cubicBezTo>
                  <a:pt x="96" y="21"/>
                  <a:pt x="94" y="19"/>
                  <a:pt x="94" y="16"/>
                </a:cubicBezTo>
                <a:cubicBezTo>
                  <a:pt x="94" y="13"/>
                  <a:pt x="96" y="11"/>
                  <a:pt x="99" y="11"/>
                </a:cubicBezTo>
                <a:close/>
                <a:moveTo>
                  <a:pt x="118" y="383"/>
                </a:moveTo>
                <a:cubicBezTo>
                  <a:pt x="106" y="383"/>
                  <a:pt x="96" y="373"/>
                  <a:pt x="96" y="360"/>
                </a:cubicBezTo>
                <a:cubicBezTo>
                  <a:pt x="96" y="348"/>
                  <a:pt x="106" y="338"/>
                  <a:pt x="118" y="338"/>
                </a:cubicBezTo>
                <a:cubicBezTo>
                  <a:pt x="131" y="338"/>
                  <a:pt x="141" y="348"/>
                  <a:pt x="141" y="360"/>
                </a:cubicBezTo>
                <a:cubicBezTo>
                  <a:pt x="141" y="373"/>
                  <a:pt x="131" y="383"/>
                  <a:pt x="118" y="383"/>
                </a:cubicBezTo>
                <a:close/>
                <a:moveTo>
                  <a:pt x="227" y="311"/>
                </a:moveTo>
                <a:cubicBezTo>
                  <a:pt x="227" y="320"/>
                  <a:pt x="219" y="327"/>
                  <a:pt x="209" y="327"/>
                </a:cubicBezTo>
                <a:cubicBezTo>
                  <a:pt x="27" y="327"/>
                  <a:pt x="27" y="327"/>
                  <a:pt x="27" y="327"/>
                </a:cubicBezTo>
                <a:cubicBezTo>
                  <a:pt x="17" y="327"/>
                  <a:pt x="10" y="320"/>
                  <a:pt x="10" y="311"/>
                </a:cubicBezTo>
                <a:cubicBezTo>
                  <a:pt x="10" y="53"/>
                  <a:pt x="10" y="53"/>
                  <a:pt x="10" y="53"/>
                </a:cubicBezTo>
                <a:cubicBezTo>
                  <a:pt x="10" y="44"/>
                  <a:pt x="17" y="37"/>
                  <a:pt x="27" y="37"/>
                </a:cubicBezTo>
                <a:cubicBezTo>
                  <a:pt x="209" y="37"/>
                  <a:pt x="209" y="37"/>
                  <a:pt x="209" y="37"/>
                </a:cubicBezTo>
                <a:cubicBezTo>
                  <a:pt x="219" y="37"/>
                  <a:pt x="227" y="44"/>
                  <a:pt x="227" y="53"/>
                </a:cubicBezTo>
                <a:lnTo>
                  <a:pt x="227" y="3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p:cNvGrpSpPr/>
          <p:nvPr/>
        </p:nvGrpSpPr>
        <p:grpSpPr>
          <a:xfrm>
            <a:off x="5464265" y="3899452"/>
            <a:ext cx="422959" cy="426940"/>
            <a:chOff x="2654300" y="2195513"/>
            <a:chExt cx="842963" cy="850901"/>
          </a:xfrm>
          <a:solidFill>
            <a:schemeClr val="bg1"/>
          </a:solidFill>
        </p:grpSpPr>
        <p:sp>
          <p:nvSpPr>
            <p:cNvPr id="14" name="Freeform 6"/>
            <p:cNvSpPr>
              <a:spLocks/>
            </p:cNvSpPr>
            <p:nvPr/>
          </p:nvSpPr>
          <p:spPr bwMode="auto">
            <a:xfrm>
              <a:off x="2654300" y="2698751"/>
              <a:ext cx="404812"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37" y="32"/>
                    <a:pt x="2" y="89"/>
                    <a:pt x="0" y="155"/>
                  </a:cubicBezTo>
                  <a:cubicBezTo>
                    <a:pt x="179" y="155"/>
                    <a:pt x="179" y="155"/>
                    <a:pt x="179" y="155"/>
                  </a:cubicBez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p:cNvSpPr>
            <p:nvPr/>
          </p:nvSpPr>
          <p:spPr bwMode="auto">
            <a:xfrm>
              <a:off x="3094038" y="2698751"/>
              <a:ext cx="403225"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0" y="155"/>
                    <a:pt x="0" y="155"/>
                    <a:pt x="0" y="155"/>
                  </a:cubicBezTo>
                  <a:cubicBezTo>
                    <a:pt x="179" y="155"/>
                    <a:pt x="179" y="155"/>
                    <a:pt x="179" y="155"/>
                  </a:cubicBezTo>
                  <a:cubicBezTo>
                    <a:pt x="178" y="89"/>
                    <a:pt x="142" y="32"/>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8"/>
            <p:cNvSpPr>
              <a:spLocks noChangeArrowheads="1"/>
            </p:cNvSpPr>
            <p:nvPr/>
          </p:nvSpPr>
          <p:spPr bwMode="auto">
            <a:xfrm>
              <a:off x="2809875" y="2195513"/>
              <a:ext cx="531812" cy="530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9"/>
            <p:cNvSpPr>
              <a:spLocks/>
            </p:cNvSpPr>
            <p:nvPr/>
          </p:nvSpPr>
          <p:spPr bwMode="auto">
            <a:xfrm>
              <a:off x="2997200" y="2755901"/>
              <a:ext cx="158750" cy="209550"/>
            </a:xfrm>
            <a:custGeom>
              <a:avLst/>
              <a:gdLst>
                <a:gd name="T0" fmla="*/ 0 w 100"/>
                <a:gd name="T1" fmla="*/ 0 h 132"/>
                <a:gd name="T2" fmla="*/ 50 w 100"/>
                <a:gd name="T3" fmla="*/ 132 h 132"/>
                <a:gd name="T4" fmla="*/ 100 w 100"/>
                <a:gd name="T5" fmla="*/ 0 h 132"/>
                <a:gd name="T6" fmla="*/ 0 w 100"/>
                <a:gd name="T7" fmla="*/ 0 h 132"/>
              </a:gdLst>
              <a:ahLst/>
              <a:cxnLst>
                <a:cxn ang="0">
                  <a:pos x="T0" y="T1"/>
                </a:cxn>
                <a:cxn ang="0">
                  <a:pos x="T2" y="T3"/>
                </a:cxn>
                <a:cxn ang="0">
                  <a:pos x="T4" y="T5"/>
                </a:cxn>
                <a:cxn ang="0">
                  <a:pos x="T6" y="T7"/>
                </a:cxn>
              </a:cxnLst>
              <a:rect l="0" t="0" r="r" b="b"/>
              <a:pathLst>
                <a:path w="100" h="132">
                  <a:moveTo>
                    <a:pt x="0" y="0"/>
                  </a:moveTo>
                  <a:lnTo>
                    <a:pt x="50" y="132"/>
                  </a:lnTo>
                  <a:lnTo>
                    <a:pt x="10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p:cNvGrpSpPr/>
          <p:nvPr/>
        </p:nvGrpSpPr>
        <p:grpSpPr>
          <a:xfrm>
            <a:off x="6331150" y="3120214"/>
            <a:ext cx="426940" cy="374368"/>
            <a:chOff x="1123950" y="3781426"/>
            <a:chExt cx="850900" cy="746125"/>
          </a:xfrm>
          <a:solidFill>
            <a:schemeClr val="bg1"/>
          </a:solidFill>
        </p:grpSpPr>
        <p:sp>
          <p:nvSpPr>
            <p:cNvPr id="19" name="Freeform 10"/>
            <p:cNvSpPr>
              <a:spLocks/>
            </p:cNvSpPr>
            <p:nvPr/>
          </p:nvSpPr>
          <p:spPr bwMode="auto">
            <a:xfrm>
              <a:off x="1123950" y="3897313"/>
              <a:ext cx="850900" cy="630238"/>
            </a:xfrm>
            <a:custGeom>
              <a:avLst/>
              <a:gdLst>
                <a:gd name="T0" fmla="*/ 377 w 377"/>
                <a:gd name="T1" fmla="*/ 258 h 280"/>
                <a:gd name="T2" fmla="*/ 356 w 377"/>
                <a:gd name="T3" fmla="*/ 280 h 280"/>
                <a:gd name="T4" fmla="*/ 22 w 377"/>
                <a:gd name="T5" fmla="*/ 280 h 280"/>
                <a:gd name="T6" fmla="*/ 0 w 377"/>
                <a:gd name="T7" fmla="*/ 258 h 280"/>
                <a:gd name="T8" fmla="*/ 0 w 377"/>
                <a:gd name="T9" fmla="*/ 22 h 280"/>
                <a:gd name="T10" fmla="*/ 22 w 377"/>
                <a:gd name="T11" fmla="*/ 0 h 280"/>
                <a:gd name="T12" fmla="*/ 356 w 377"/>
                <a:gd name="T13" fmla="*/ 0 h 280"/>
                <a:gd name="T14" fmla="*/ 377 w 377"/>
                <a:gd name="T15" fmla="*/ 22 h 280"/>
                <a:gd name="T16" fmla="*/ 377 w 377"/>
                <a:gd name="T17" fmla="*/ 25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280">
                  <a:moveTo>
                    <a:pt x="377" y="258"/>
                  </a:moveTo>
                  <a:cubicBezTo>
                    <a:pt x="377" y="270"/>
                    <a:pt x="368" y="280"/>
                    <a:pt x="356" y="280"/>
                  </a:cubicBezTo>
                  <a:cubicBezTo>
                    <a:pt x="22" y="280"/>
                    <a:pt x="22" y="280"/>
                    <a:pt x="22" y="280"/>
                  </a:cubicBezTo>
                  <a:cubicBezTo>
                    <a:pt x="10" y="280"/>
                    <a:pt x="0" y="270"/>
                    <a:pt x="0" y="258"/>
                  </a:cubicBezTo>
                  <a:cubicBezTo>
                    <a:pt x="0" y="22"/>
                    <a:pt x="0" y="22"/>
                    <a:pt x="0" y="22"/>
                  </a:cubicBezTo>
                  <a:cubicBezTo>
                    <a:pt x="0" y="10"/>
                    <a:pt x="10" y="0"/>
                    <a:pt x="22" y="0"/>
                  </a:cubicBezTo>
                  <a:cubicBezTo>
                    <a:pt x="356" y="0"/>
                    <a:pt x="356" y="0"/>
                    <a:pt x="356" y="0"/>
                  </a:cubicBezTo>
                  <a:cubicBezTo>
                    <a:pt x="368" y="0"/>
                    <a:pt x="377" y="10"/>
                    <a:pt x="377" y="22"/>
                  </a:cubicBezTo>
                  <a:lnTo>
                    <a:pt x="377"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p:cNvSpPr>
              <a:spLocks/>
            </p:cNvSpPr>
            <p:nvPr/>
          </p:nvSpPr>
          <p:spPr bwMode="auto">
            <a:xfrm>
              <a:off x="1341438" y="3781426"/>
              <a:ext cx="415925" cy="95250"/>
            </a:xfrm>
            <a:custGeom>
              <a:avLst/>
              <a:gdLst>
                <a:gd name="T0" fmla="*/ 13 w 185"/>
                <a:gd name="T1" fmla="*/ 43 h 43"/>
                <a:gd name="T2" fmla="*/ 13 w 185"/>
                <a:gd name="T3" fmla="*/ 34 h 43"/>
                <a:gd name="T4" fmla="*/ 32 w 185"/>
                <a:gd name="T5" fmla="*/ 16 h 43"/>
                <a:gd name="T6" fmla="*/ 150 w 185"/>
                <a:gd name="T7" fmla="*/ 16 h 43"/>
                <a:gd name="T8" fmla="*/ 168 w 185"/>
                <a:gd name="T9" fmla="*/ 34 h 43"/>
                <a:gd name="T10" fmla="*/ 168 w 185"/>
                <a:gd name="T11" fmla="*/ 43 h 43"/>
                <a:gd name="T12" fmla="*/ 185 w 185"/>
                <a:gd name="T13" fmla="*/ 43 h 43"/>
                <a:gd name="T14" fmla="*/ 185 w 185"/>
                <a:gd name="T15" fmla="*/ 22 h 43"/>
                <a:gd name="T16" fmla="*/ 163 w 185"/>
                <a:gd name="T17" fmla="*/ 0 h 43"/>
                <a:gd name="T18" fmla="*/ 22 w 185"/>
                <a:gd name="T19" fmla="*/ 0 h 43"/>
                <a:gd name="T20" fmla="*/ 0 w 185"/>
                <a:gd name="T21" fmla="*/ 22 h 43"/>
                <a:gd name="T22" fmla="*/ 0 w 185"/>
                <a:gd name="T23" fmla="*/ 43 h 43"/>
                <a:gd name="T24" fmla="*/ 13 w 185"/>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43">
                  <a:moveTo>
                    <a:pt x="13" y="43"/>
                  </a:moveTo>
                  <a:cubicBezTo>
                    <a:pt x="13" y="34"/>
                    <a:pt x="13" y="34"/>
                    <a:pt x="13" y="34"/>
                  </a:cubicBezTo>
                  <a:cubicBezTo>
                    <a:pt x="13" y="24"/>
                    <a:pt x="22" y="16"/>
                    <a:pt x="32" y="16"/>
                  </a:cubicBezTo>
                  <a:cubicBezTo>
                    <a:pt x="150" y="16"/>
                    <a:pt x="150" y="16"/>
                    <a:pt x="150" y="16"/>
                  </a:cubicBezTo>
                  <a:cubicBezTo>
                    <a:pt x="160" y="16"/>
                    <a:pt x="168" y="24"/>
                    <a:pt x="168" y="34"/>
                  </a:cubicBezTo>
                  <a:cubicBezTo>
                    <a:pt x="168" y="43"/>
                    <a:pt x="168" y="43"/>
                    <a:pt x="168" y="43"/>
                  </a:cubicBezTo>
                  <a:cubicBezTo>
                    <a:pt x="185" y="43"/>
                    <a:pt x="185" y="43"/>
                    <a:pt x="185" y="43"/>
                  </a:cubicBezTo>
                  <a:cubicBezTo>
                    <a:pt x="185" y="22"/>
                    <a:pt x="185" y="22"/>
                    <a:pt x="185" y="22"/>
                  </a:cubicBezTo>
                  <a:cubicBezTo>
                    <a:pt x="185" y="10"/>
                    <a:pt x="175" y="0"/>
                    <a:pt x="163" y="0"/>
                  </a:cubicBezTo>
                  <a:cubicBezTo>
                    <a:pt x="22" y="0"/>
                    <a:pt x="22" y="0"/>
                    <a:pt x="22" y="0"/>
                  </a:cubicBezTo>
                  <a:cubicBezTo>
                    <a:pt x="10" y="0"/>
                    <a:pt x="0" y="10"/>
                    <a:pt x="0" y="22"/>
                  </a:cubicBezTo>
                  <a:cubicBezTo>
                    <a:pt x="0" y="43"/>
                    <a:pt x="0" y="43"/>
                    <a:pt x="0" y="43"/>
                  </a:cubicBezTo>
                  <a:lnTo>
                    <a:pt x="13"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p:cNvGrpSpPr>
            <a:grpSpLocks noChangeAspect="1"/>
          </p:cNvGrpSpPr>
          <p:nvPr/>
        </p:nvGrpSpPr>
        <p:grpSpPr>
          <a:xfrm>
            <a:off x="6379496" y="4878819"/>
            <a:ext cx="312877" cy="538253"/>
            <a:chOff x="2792413" y="5253038"/>
            <a:chExt cx="561975" cy="966788"/>
          </a:xfrm>
          <a:solidFill>
            <a:schemeClr val="bg1"/>
          </a:solidFill>
        </p:grpSpPr>
        <p:sp>
          <p:nvSpPr>
            <p:cNvPr id="22" name="Freeform 12"/>
            <p:cNvSpPr>
              <a:spLocks noEditPoints="1"/>
            </p:cNvSpPr>
            <p:nvPr/>
          </p:nvSpPr>
          <p:spPr bwMode="auto">
            <a:xfrm>
              <a:off x="2792413" y="5253038"/>
              <a:ext cx="561975" cy="704850"/>
            </a:xfrm>
            <a:custGeom>
              <a:avLst/>
              <a:gdLst>
                <a:gd name="T0" fmla="*/ 124 w 249"/>
                <a:gd name="T1" fmla="*/ 0 h 313"/>
                <a:gd name="T2" fmla="*/ 0 w 249"/>
                <a:gd name="T3" fmla="*/ 125 h 313"/>
                <a:gd name="T4" fmla="*/ 5 w 249"/>
                <a:gd name="T5" fmla="*/ 163 h 313"/>
                <a:gd name="T6" fmla="*/ 61 w 249"/>
                <a:gd name="T7" fmla="*/ 313 h 313"/>
                <a:gd name="T8" fmla="*/ 187 w 249"/>
                <a:gd name="T9" fmla="*/ 313 h 313"/>
                <a:gd name="T10" fmla="*/ 243 w 249"/>
                <a:gd name="T11" fmla="*/ 163 h 313"/>
                <a:gd name="T12" fmla="*/ 249 w 249"/>
                <a:gd name="T13" fmla="*/ 125 h 313"/>
                <a:gd name="T14" fmla="*/ 124 w 249"/>
                <a:gd name="T15" fmla="*/ 0 h 313"/>
                <a:gd name="T16" fmla="*/ 230 w 249"/>
                <a:gd name="T17" fmla="*/ 162 h 313"/>
                <a:gd name="T18" fmla="*/ 180 w 249"/>
                <a:gd name="T19" fmla="*/ 296 h 313"/>
                <a:gd name="T20" fmla="*/ 68 w 249"/>
                <a:gd name="T21" fmla="*/ 296 h 313"/>
                <a:gd name="T22" fmla="*/ 18 w 249"/>
                <a:gd name="T23" fmla="*/ 162 h 313"/>
                <a:gd name="T24" fmla="*/ 13 w 249"/>
                <a:gd name="T25" fmla="*/ 128 h 313"/>
                <a:gd name="T26" fmla="*/ 124 w 249"/>
                <a:gd name="T27" fmla="*/ 17 h 313"/>
                <a:gd name="T28" fmla="*/ 235 w 249"/>
                <a:gd name="T29" fmla="*/ 128 h 313"/>
                <a:gd name="T30" fmla="*/ 230 w 249"/>
                <a:gd name="T31" fmla="*/ 162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9" h="313">
                  <a:moveTo>
                    <a:pt x="124" y="0"/>
                  </a:moveTo>
                  <a:cubicBezTo>
                    <a:pt x="55" y="0"/>
                    <a:pt x="0" y="56"/>
                    <a:pt x="0" y="125"/>
                  </a:cubicBezTo>
                  <a:cubicBezTo>
                    <a:pt x="0" y="138"/>
                    <a:pt x="2" y="151"/>
                    <a:pt x="5" y="163"/>
                  </a:cubicBezTo>
                  <a:cubicBezTo>
                    <a:pt x="61" y="313"/>
                    <a:pt x="61" y="313"/>
                    <a:pt x="61" y="313"/>
                  </a:cubicBezTo>
                  <a:cubicBezTo>
                    <a:pt x="187" y="313"/>
                    <a:pt x="187" y="313"/>
                    <a:pt x="187" y="313"/>
                  </a:cubicBezTo>
                  <a:cubicBezTo>
                    <a:pt x="243" y="163"/>
                    <a:pt x="243" y="163"/>
                    <a:pt x="243" y="163"/>
                  </a:cubicBezTo>
                  <a:cubicBezTo>
                    <a:pt x="247" y="151"/>
                    <a:pt x="249" y="138"/>
                    <a:pt x="249" y="125"/>
                  </a:cubicBezTo>
                  <a:cubicBezTo>
                    <a:pt x="249" y="56"/>
                    <a:pt x="193" y="0"/>
                    <a:pt x="124" y="0"/>
                  </a:cubicBezTo>
                  <a:close/>
                  <a:moveTo>
                    <a:pt x="230" y="162"/>
                  </a:moveTo>
                  <a:cubicBezTo>
                    <a:pt x="180" y="296"/>
                    <a:pt x="180" y="296"/>
                    <a:pt x="180" y="296"/>
                  </a:cubicBezTo>
                  <a:cubicBezTo>
                    <a:pt x="68" y="296"/>
                    <a:pt x="68" y="296"/>
                    <a:pt x="68" y="296"/>
                  </a:cubicBezTo>
                  <a:cubicBezTo>
                    <a:pt x="18" y="162"/>
                    <a:pt x="18" y="162"/>
                    <a:pt x="18" y="162"/>
                  </a:cubicBezTo>
                  <a:cubicBezTo>
                    <a:pt x="15" y="152"/>
                    <a:pt x="13" y="140"/>
                    <a:pt x="13" y="128"/>
                  </a:cubicBezTo>
                  <a:cubicBezTo>
                    <a:pt x="13" y="67"/>
                    <a:pt x="63" y="17"/>
                    <a:pt x="124" y="17"/>
                  </a:cubicBezTo>
                  <a:cubicBezTo>
                    <a:pt x="185" y="17"/>
                    <a:pt x="235" y="67"/>
                    <a:pt x="235" y="128"/>
                  </a:cubicBezTo>
                  <a:cubicBezTo>
                    <a:pt x="235" y="140"/>
                    <a:pt x="233" y="152"/>
                    <a:pt x="230"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3"/>
            <p:cNvSpPr>
              <a:spLocks/>
            </p:cNvSpPr>
            <p:nvPr/>
          </p:nvSpPr>
          <p:spPr bwMode="auto">
            <a:xfrm>
              <a:off x="3003550" y="6189663"/>
              <a:ext cx="136525" cy="30163"/>
            </a:xfrm>
            <a:custGeom>
              <a:avLst/>
              <a:gdLst>
                <a:gd name="T0" fmla="*/ 60 w 60"/>
                <a:gd name="T1" fmla="*/ 8 h 14"/>
                <a:gd name="T2" fmla="*/ 57 w 60"/>
                <a:gd name="T3" fmla="*/ 14 h 14"/>
                <a:gd name="T4" fmla="*/ 3 w 60"/>
                <a:gd name="T5" fmla="*/ 14 h 14"/>
                <a:gd name="T6" fmla="*/ 0 w 60"/>
                <a:gd name="T7" fmla="*/ 8 h 14"/>
                <a:gd name="T8" fmla="*/ 0 w 60"/>
                <a:gd name="T9" fmla="*/ 6 h 14"/>
                <a:gd name="T10" fmla="*/ 3 w 60"/>
                <a:gd name="T11" fmla="*/ 0 h 14"/>
                <a:gd name="T12" fmla="*/ 57 w 60"/>
                <a:gd name="T13" fmla="*/ 0 h 14"/>
                <a:gd name="T14" fmla="*/ 60 w 60"/>
                <a:gd name="T15" fmla="*/ 6 h 14"/>
                <a:gd name="T16" fmla="*/ 60 w 60"/>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4">
                  <a:moveTo>
                    <a:pt x="60" y="8"/>
                  </a:moveTo>
                  <a:cubicBezTo>
                    <a:pt x="60" y="11"/>
                    <a:pt x="59" y="14"/>
                    <a:pt x="57" y="14"/>
                  </a:cubicBezTo>
                  <a:cubicBezTo>
                    <a:pt x="3" y="14"/>
                    <a:pt x="3" y="14"/>
                    <a:pt x="3" y="14"/>
                  </a:cubicBezTo>
                  <a:cubicBezTo>
                    <a:pt x="1" y="14"/>
                    <a:pt x="0" y="11"/>
                    <a:pt x="0" y="8"/>
                  </a:cubicBezTo>
                  <a:cubicBezTo>
                    <a:pt x="0" y="6"/>
                    <a:pt x="0" y="6"/>
                    <a:pt x="0" y="6"/>
                  </a:cubicBezTo>
                  <a:cubicBezTo>
                    <a:pt x="0" y="2"/>
                    <a:pt x="1" y="0"/>
                    <a:pt x="3" y="0"/>
                  </a:cubicBezTo>
                  <a:cubicBezTo>
                    <a:pt x="57" y="0"/>
                    <a:pt x="57" y="0"/>
                    <a:pt x="57" y="0"/>
                  </a:cubicBezTo>
                  <a:cubicBezTo>
                    <a:pt x="59" y="0"/>
                    <a:pt x="60" y="2"/>
                    <a:pt x="60" y="6"/>
                  </a:cubicBezTo>
                  <a:lnTo>
                    <a:pt x="6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4"/>
            <p:cNvSpPr>
              <a:spLocks/>
            </p:cNvSpPr>
            <p:nvPr/>
          </p:nvSpPr>
          <p:spPr bwMode="auto">
            <a:xfrm>
              <a:off x="2974975" y="6143626"/>
              <a:ext cx="193675" cy="31750"/>
            </a:xfrm>
            <a:custGeom>
              <a:avLst/>
              <a:gdLst>
                <a:gd name="T0" fmla="*/ 86 w 86"/>
                <a:gd name="T1" fmla="*/ 8 h 14"/>
                <a:gd name="T2" fmla="*/ 82 w 86"/>
                <a:gd name="T3" fmla="*/ 14 h 14"/>
                <a:gd name="T4" fmla="*/ 4 w 86"/>
                <a:gd name="T5" fmla="*/ 14 h 14"/>
                <a:gd name="T6" fmla="*/ 0 w 86"/>
                <a:gd name="T7" fmla="*/ 8 h 14"/>
                <a:gd name="T8" fmla="*/ 0 w 86"/>
                <a:gd name="T9" fmla="*/ 6 h 14"/>
                <a:gd name="T10" fmla="*/ 4 w 86"/>
                <a:gd name="T11" fmla="*/ 0 h 14"/>
                <a:gd name="T12" fmla="*/ 82 w 86"/>
                <a:gd name="T13" fmla="*/ 0 h 14"/>
                <a:gd name="T14" fmla="*/ 86 w 86"/>
                <a:gd name="T15" fmla="*/ 6 h 14"/>
                <a:gd name="T16" fmla="*/ 86 w 86"/>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4">
                  <a:moveTo>
                    <a:pt x="86" y="8"/>
                  </a:moveTo>
                  <a:cubicBezTo>
                    <a:pt x="86" y="11"/>
                    <a:pt x="84" y="14"/>
                    <a:pt x="82" y="14"/>
                  </a:cubicBezTo>
                  <a:cubicBezTo>
                    <a:pt x="4" y="14"/>
                    <a:pt x="4" y="14"/>
                    <a:pt x="4" y="14"/>
                  </a:cubicBezTo>
                  <a:cubicBezTo>
                    <a:pt x="2" y="14"/>
                    <a:pt x="0" y="11"/>
                    <a:pt x="0" y="8"/>
                  </a:cubicBezTo>
                  <a:cubicBezTo>
                    <a:pt x="0" y="6"/>
                    <a:pt x="0" y="6"/>
                    <a:pt x="0" y="6"/>
                  </a:cubicBezTo>
                  <a:cubicBezTo>
                    <a:pt x="0" y="3"/>
                    <a:pt x="2" y="0"/>
                    <a:pt x="4" y="0"/>
                  </a:cubicBezTo>
                  <a:cubicBezTo>
                    <a:pt x="82" y="0"/>
                    <a:pt x="82" y="0"/>
                    <a:pt x="82" y="0"/>
                  </a:cubicBezTo>
                  <a:cubicBezTo>
                    <a:pt x="84" y="0"/>
                    <a:pt x="86" y="3"/>
                    <a:pt x="86" y="6"/>
                  </a:cubicBezTo>
                  <a:lnTo>
                    <a:pt x="8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
            <p:cNvSpPr>
              <a:spLocks/>
            </p:cNvSpPr>
            <p:nvPr/>
          </p:nvSpPr>
          <p:spPr bwMode="auto">
            <a:xfrm>
              <a:off x="2933700" y="609917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p:cNvSpPr>
              <a:spLocks/>
            </p:cNvSpPr>
            <p:nvPr/>
          </p:nvSpPr>
          <p:spPr bwMode="auto">
            <a:xfrm>
              <a:off x="2933700" y="6053138"/>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2"/>
                    <a:pt x="120" y="14"/>
                    <a:pt x="117" y="14"/>
                  </a:cubicBezTo>
                  <a:cubicBezTo>
                    <a:pt x="6" y="14"/>
                    <a:pt x="6" y="14"/>
                    <a:pt x="6" y="14"/>
                  </a:cubicBezTo>
                  <a:cubicBezTo>
                    <a:pt x="3" y="14"/>
                    <a:pt x="0" y="12"/>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p:cNvSpPr>
              <a:spLocks/>
            </p:cNvSpPr>
            <p:nvPr/>
          </p:nvSpPr>
          <p:spPr bwMode="auto">
            <a:xfrm>
              <a:off x="2933700" y="6011863"/>
              <a:ext cx="276225" cy="28575"/>
            </a:xfrm>
            <a:custGeom>
              <a:avLst/>
              <a:gdLst>
                <a:gd name="T0" fmla="*/ 122 w 122"/>
                <a:gd name="T1" fmla="*/ 8 h 13"/>
                <a:gd name="T2" fmla="*/ 117 w 122"/>
                <a:gd name="T3" fmla="*/ 13 h 13"/>
                <a:gd name="T4" fmla="*/ 6 w 122"/>
                <a:gd name="T5" fmla="*/ 13 h 13"/>
                <a:gd name="T6" fmla="*/ 0 w 122"/>
                <a:gd name="T7" fmla="*/ 8 h 13"/>
                <a:gd name="T8" fmla="*/ 0 w 122"/>
                <a:gd name="T9" fmla="*/ 6 h 13"/>
                <a:gd name="T10" fmla="*/ 6 w 122"/>
                <a:gd name="T11" fmla="*/ 0 h 13"/>
                <a:gd name="T12" fmla="*/ 117 w 122"/>
                <a:gd name="T13" fmla="*/ 0 h 13"/>
                <a:gd name="T14" fmla="*/ 122 w 122"/>
                <a:gd name="T15" fmla="*/ 6 h 13"/>
                <a:gd name="T16" fmla="*/ 122 w 122"/>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3">
                  <a:moveTo>
                    <a:pt x="122" y="8"/>
                  </a:moveTo>
                  <a:cubicBezTo>
                    <a:pt x="122" y="11"/>
                    <a:pt x="120" y="13"/>
                    <a:pt x="117" y="13"/>
                  </a:cubicBezTo>
                  <a:cubicBezTo>
                    <a:pt x="6" y="13"/>
                    <a:pt x="6" y="13"/>
                    <a:pt x="6" y="13"/>
                  </a:cubicBezTo>
                  <a:cubicBezTo>
                    <a:pt x="3" y="13"/>
                    <a:pt x="0" y="11"/>
                    <a:pt x="0" y="8"/>
                  </a:cubicBezTo>
                  <a:cubicBezTo>
                    <a:pt x="0" y="6"/>
                    <a:pt x="0" y="6"/>
                    <a:pt x="0" y="6"/>
                  </a:cubicBezTo>
                  <a:cubicBezTo>
                    <a:pt x="0" y="2"/>
                    <a:pt x="3" y="0"/>
                    <a:pt x="6" y="0"/>
                  </a:cubicBezTo>
                  <a:cubicBezTo>
                    <a:pt x="117" y="0"/>
                    <a:pt x="117" y="0"/>
                    <a:pt x="117" y="0"/>
                  </a:cubicBezTo>
                  <a:cubicBezTo>
                    <a:pt x="120" y="0"/>
                    <a:pt x="122" y="2"/>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8"/>
            <p:cNvSpPr>
              <a:spLocks/>
            </p:cNvSpPr>
            <p:nvPr/>
          </p:nvSpPr>
          <p:spPr bwMode="auto">
            <a:xfrm>
              <a:off x="2933700" y="596582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p:cNvGrpSpPr/>
          <p:nvPr/>
        </p:nvGrpSpPr>
        <p:grpSpPr>
          <a:xfrm>
            <a:off x="-42652" y="304800"/>
            <a:ext cx="1634541" cy="1061520"/>
            <a:chOff x="-42652" y="304800"/>
            <a:chExt cx="1634541" cy="1061520"/>
          </a:xfrm>
        </p:grpSpPr>
        <p:sp>
          <p:nvSpPr>
            <p:cNvPr id="42"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3" name="椭圆 42"/>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02</a:t>
              </a:r>
              <a:endParaRPr lang="zh-CN" altLang="en-US" sz="2400" dirty="0">
                <a:solidFill>
                  <a:schemeClr val="bg1"/>
                </a:solidFill>
              </a:endParaRPr>
            </a:p>
          </p:txBody>
        </p:sp>
      </p:grpSp>
      <p:grpSp>
        <p:nvGrpSpPr>
          <p:cNvPr id="45" name="组合 44"/>
          <p:cNvGrpSpPr/>
          <p:nvPr/>
        </p:nvGrpSpPr>
        <p:grpSpPr>
          <a:xfrm>
            <a:off x="1686622" y="341972"/>
            <a:ext cx="5572519" cy="757315"/>
            <a:chOff x="1686622" y="341972"/>
            <a:chExt cx="5572519" cy="757315"/>
          </a:xfrm>
        </p:grpSpPr>
        <p:sp>
          <p:nvSpPr>
            <p:cNvPr id="46" name="文本框 45"/>
            <p:cNvSpPr txBox="1"/>
            <p:nvPr/>
          </p:nvSpPr>
          <p:spPr>
            <a:xfrm>
              <a:off x="1686622" y="341972"/>
              <a:ext cx="3467616"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srgbClr val="EF6C74"/>
                  </a:solidFill>
                </a:rPr>
                <a:t>Data Exploration</a:t>
              </a:r>
            </a:p>
          </p:txBody>
        </p:sp>
        <p:sp>
          <p:nvSpPr>
            <p:cNvPr id="47" name="文本框 46"/>
            <p:cNvSpPr txBox="1"/>
            <p:nvPr/>
          </p:nvSpPr>
          <p:spPr>
            <a:xfrm>
              <a:off x="1686622" y="844858"/>
              <a:ext cx="5572519" cy="254429"/>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000" dirty="0">
                  <a:solidFill>
                    <a:prstClr val="white">
                      <a:lumMod val="65000"/>
                    </a:prstClr>
                  </a:solidFill>
                  <a:latin typeface="微软雅黑"/>
                </a:rPr>
                <a:t>Summary statistics | manipulation | binary classification | visualization </a:t>
              </a:r>
            </a:p>
          </p:txBody>
        </p:sp>
      </p:grpSp>
      <p:sp>
        <p:nvSpPr>
          <p:cNvPr id="51" name="矩形 55">
            <a:extLst>
              <a:ext uri="{FF2B5EF4-FFF2-40B4-BE49-F238E27FC236}">
                <a16:creationId xmlns:a16="http://schemas.microsoft.com/office/drawing/2014/main" id="{A879C679-4D20-4766-81A9-F69D6C56B6C2}"/>
              </a:ext>
            </a:extLst>
          </p:cNvPr>
          <p:cNvSpPr/>
          <p:nvPr/>
        </p:nvSpPr>
        <p:spPr>
          <a:xfrm>
            <a:off x="2088530" y="2925710"/>
            <a:ext cx="2663800" cy="726609"/>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rPr>
              <a:t>Boxplot For </a:t>
            </a:r>
          </a:p>
          <a:p>
            <a:pPr>
              <a:lnSpc>
                <a:spcPct val="120000"/>
              </a:lnSpc>
            </a:pPr>
            <a:r>
              <a:rPr lang="en-US" altLang="zh-CN" b="1" dirty="0">
                <a:solidFill>
                  <a:schemeClr val="tx1">
                    <a:lumMod val="75000"/>
                    <a:lumOff val="25000"/>
                  </a:schemeClr>
                </a:solidFill>
              </a:rPr>
              <a:t>Each Personalities</a:t>
            </a:r>
          </a:p>
        </p:txBody>
      </p:sp>
      <p:pic>
        <p:nvPicPr>
          <p:cNvPr id="7170" name="Picture 2" descr="https://lh6.googleusercontent.com/knjMxpT-AhTmGHJX8Gs2TyL-RxBmxQHD6i81idqqNA7fFTEI6w1zPnzzi64fFvGoGcMtkTxjb7plUb9kiClofFVoISRWoxTQdR3K6fuvAxf9Ni1sszKNMW8yWHF8VNZ44hngj9YzpVU">
            <a:extLst>
              <a:ext uri="{FF2B5EF4-FFF2-40B4-BE49-F238E27FC236}">
                <a16:creationId xmlns:a16="http://schemas.microsoft.com/office/drawing/2014/main" id="{89DBB4AD-0FE4-4B84-8871-B14AD643D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4778" y="341972"/>
            <a:ext cx="5208209" cy="620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133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noEditPoints="1"/>
          </p:cNvSpPr>
          <p:nvPr/>
        </p:nvSpPr>
        <p:spPr bwMode="auto">
          <a:xfrm>
            <a:off x="5544978" y="2201724"/>
            <a:ext cx="268432" cy="443667"/>
          </a:xfrm>
          <a:custGeom>
            <a:avLst/>
            <a:gdLst>
              <a:gd name="T0" fmla="*/ 220 w 237"/>
              <a:gd name="T1" fmla="*/ 0 h 393"/>
              <a:gd name="T2" fmla="*/ 16 w 237"/>
              <a:gd name="T3" fmla="*/ 0 h 393"/>
              <a:gd name="T4" fmla="*/ 0 w 237"/>
              <a:gd name="T5" fmla="*/ 17 h 393"/>
              <a:gd name="T6" fmla="*/ 0 w 237"/>
              <a:gd name="T7" fmla="*/ 377 h 393"/>
              <a:gd name="T8" fmla="*/ 16 w 237"/>
              <a:gd name="T9" fmla="*/ 393 h 393"/>
              <a:gd name="T10" fmla="*/ 220 w 237"/>
              <a:gd name="T11" fmla="*/ 393 h 393"/>
              <a:gd name="T12" fmla="*/ 237 w 237"/>
              <a:gd name="T13" fmla="*/ 377 h 393"/>
              <a:gd name="T14" fmla="*/ 237 w 237"/>
              <a:gd name="T15" fmla="*/ 17 h 393"/>
              <a:gd name="T16" fmla="*/ 220 w 237"/>
              <a:gd name="T17" fmla="*/ 0 h 393"/>
              <a:gd name="T18" fmla="*/ 99 w 237"/>
              <a:gd name="T19" fmla="*/ 11 h 393"/>
              <a:gd name="T20" fmla="*/ 138 w 237"/>
              <a:gd name="T21" fmla="*/ 11 h 393"/>
              <a:gd name="T22" fmla="*/ 143 w 237"/>
              <a:gd name="T23" fmla="*/ 16 h 393"/>
              <a:gd name="T24" fmla="*/ 138 w 237"/>
              <a:gd name="T25" fmla="*/ 21 h 393"/>
              <a:gd name="T26" fmla="*/ 99 w 237"/>
              <a:gd name="T27" fmla="*/ 21 h 393"/>
              <a:gd name="T28" fmla="*/ 94 w 237"/>
              <a:gd name="T29" fmla="*/ 16 h 393"/>
              <a:gd name="T30" fmla="*/ 99 w 237"/>
              <a:gd name="T31" fmla="*/ 11 h 393"/>
              <a:gd name="T32" fmla="*/ 118 w 237"/>
              <a:gd name="T33" fmla="*/ 383 h 393"/>
              <a:gd name="T34" fmla="*/ 96 w 237"/>
              <a:gd name="T35" fmla="*/ 360 h 393"/>
              <a:gd name="T36" fmla="*/ 118 w 237"/>
              <a:gd name="T37" fmla="*/ 338 h 393"/>
              <a:gd name="T38" fmla="*/ 141 w 237"/>
              <a:gd name="T39" fmla="*/ 360 h 393"/>
              <a:gd name="T40" fmla="*/ 118 w 237"/>
              <a:gd name="T41" fmla="*/ 383 h 393"/>
              <a:gd name="T42" fmla="*/ 227 w 237"/>
              <a:gd name="T43" fmla="*/ 311 h 393"/>
              <a:gd name="T44" fmla="*/ 209 w 237"/>
              <a:gd name="T45" fmla="*/ 327 h 393"/>
              <a:gd name="T46" fmla="*/ 27 w 237"/>
              <a:gd name="T47" fmla="*/ 327 h 393"/>
              <a:gd name="T48" fmla="*/ 10 w 237"/>
              <a:gd name="T49" fmla="*/ 311 h 393"/>
              <a:gd name="T50" fmla="*/ 10 w 237"/>
              <a:gd name="T51" fmla="*/ 53 h 393"/>
              <a:gd name="T52" fmla="*/ 27 w 237"/>
              <a:gd name="T53" fmla="*/ 37 h 393"/>
              <a:gd name="T54" fmla="*/ 209 w 237"/>
              <a:gd name="T55" fmla="*/ 37 h 393"/>
              <a:gd name="T56" fmla="*/ 227 w 237"/>
              <a:gd name="T57" fmla="*/ 53 h 393"/>
              <a:gd name="T58" fmla="*/ 227 w 237"/>
              <a:gd name="T59" fmla="*/ 31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93">
                <a:moveTo>
                  <a:pt x="220" y="0"/>
                </a:moveTo>
                <a:cubicBezTo>
                  <a:pt x="16" y="0"/>
                  <a:pt x="16" y="0"/>
                  <a:pt x="16" y="0"/>
                </a:cubicBezTo>
                <a:cubicBezTo>
                  <a:pt x="7" y="0"/>
                  <a:pt x="0" y="8"/>
                  <a:pt x="0" y="17"/>
                </a:cubicBezTo>
                <a:cubicBezTo>
                  <a:pt x="0" y="377"/>
                  <a:pt x="0" y="377"/>
                  <a:pt x="0" y="377"/>
                </a:cubicBezTo>
                <a:cubicBezTo>
                  <a:pt x="0" y="386"/>
                  <a:pt x="7" y="393"/>
                  <a:pt x="16" y="393"/>
                </a:cubicBezTo>
                <a:cubicBezTo>
                  <a:pt x="220" y="393"/>
                  <a:pt x="220" y="393"/>
                  <a:pt x="220" y="393"/>
                </a:cubicBezTo>
                <a:cubicBezTo>
                  <a:pt x="229" y="393"/>
                  <a:pt x="237" y="386"/>
                  <a:pt x="237" y="377"/>
                </a:cubicBezTo>
                <a:cubicBezTo>
                  <a:pt x="237" y="17"/>
                  <a:pt x="237" y="17"/>
                  <a:pt x="237" y="17"/>
                </a:cubicBezTo>
                <a:cubicBezTo>
                  <a:pt x="237" y="8"/>
                  <a:pt x="229" y="0"/>
                  <a:pt x="220" y="0"/>
                </a:cubicBezTo>
                <a:close/>
                <a:moveTo>
                  <a:pt x="99" y="11"/>
                </a:moveTo>
                <a:cubicBezTo>
                  <a:pt x="138" y="11"/>
                  <a:pt x="138" y="11"/>
                  <a:pt x="138" y="11"/>
                </a:cubicBezTo>
                <a:cubicBezTo>
                  <a:pt x="140" y="11"/>
                  <a:pt x="143" y="13"/>
                  <a:pt x="143" y="16"/>
                </a:cubicBezTo>
                <a:cubicBezTo>
                  <a:pt x="143" y="19"/>
                  <a:pt x="140" y="21"/>
                  <a:pt x="138" y="21"/>
                </a:cubicBezTo>
                <a:cubicBezTo>
                  <a:pt x="99" y="21"/>
                  <a:pt x="99" y="21"/>
                  <a:pt x="99" y="21"/>
                </a:cubicBezTo>
                <a:cubicBezTo>
                  <a:pt x="96" y="21"/>
                  <a:pt x="94" y="19"/>
                  <a:pt x="94" y="16"/>
                </a:cubicBezTo>
                <a:cubicBezTo>
                  <a:pt x="94" y="13"/>
                  <a:pt x="96" y="11"/>
                  <a:pt x="99" y="11"/>
                </a:cubicBezTo>
                <a:close/>
                <a:moveTo>
                  <a:pt x="118" y="383"/>
                </a:moveTo>
                <a:cubicBezTo>
                  <a:pt x="106" y="383"/>
                  <a:pt x="96" y="373"/>
                  <a:pt x="96" y="360"/>
                </a:cubicBezTo>
                <a:cubicBezTo>
                  <a:pt x="96" y="348"/>
                  <a:pt x="106" y="338"/>
                  <a:pt x="118" y="338"/>
                </a:cubicBezTo>
                <a:cubicBezTo>
                  <a:pt x="131" y="338"/>
                  <a:pt x="141" y="348"/>
                  <a:pt x="141" y="360"/>
                </a:cubicBezTo>
                <a:cubicBezTo>
                  <a:pt x="141" y="373"/>
                  <a:pt x="131" y="383"/>
                  <a:pt x="118" y="383"/>
                </a:cubicBezTo>
                <a:close/>
                <a:moveTo>
                  <a:pt x="227" y="311"/>
                </a:moveTo>
                <a:cubicBezTo>
                  <a:pt x="227" y="320"/>
                  <a:pt x="219" y="327"/>
                  <a:pt x="209" y="327"/>
                </a:cubicBezTo>
                <a:cubicBezTo>
                  <a:pt x="27" y="327"/>
                  <a:pt x="27" y="327"/>
                  <a:pt x="27" y="327"/>
                </a:cubicBezTo>
                <a:cubicBezTo>
                  <a:pt x="17" y="327"/>
                  <a:pt x="10" y="320"/>
                  <a:pt x="10" y="311"/>
                </a:cubicBezTo>
                <a:cubicBezTo>
                  <a:pt x="10" y="53"/>
                  <a:pt x="10" y="53"/>
                  <a:pt x="10" y="53"/>
                </a:cubicBezTo>
                <a:cubicBezTo>
                  <a:pt x="10" y="44"/>
                  <a:pt x="17" y="37"/>
                  <a:pt x="27" y="37"/>
                </a:cubicBezTo>
                <a:cubicBezTo>
                  <a:pt x="209" y="37"/>
                  <a:pt x="209" y="37"/>
                  <a:pt x="209" y="37"/>
                </a:cubicBezTo>
                <a:cubicBezTo>
                  <a:pt x="219" y="37"/>
                  <a:pt x="227" y="44"/>
                  <a:pt x="227" y="53"/>
                </a:cubicBezTo>
                <a:lnTo>
                  <a:pt x="227" y="3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p:cNvGrpSpPr/>
          <p:nvPr/>
        </p:nvGrpSpPr>
        <p:grpSpPr>
          <a:xfrm>
            <a:off x="5464265" y="3899452"/>
            <a:ext cx="422959" cy="426940"/>
            <a:chOff x="2654300" y="2195513"/>
            <a:chExt cx="842963" cy="850901"/>
          </a:xfrm>
          <a:solidFill>
            <a:schemeClr val="bg1"/>
          </a:solidFill>
        </p:grpSpPr>
        <p:sp>
          <p:nvSpPr>
            <p:cNvPr id="14" name="Freeform 6"/>
            <p:cNvSpPr>
              <a:spLocks/>
            </p:cNvSpPr>
            <p:nvPr/>
          </p:nvSpPr>
          <p:spPr bwMode="auto">
            <a:xfrm>
              <a:off x="2654300" y="2698751"/>
              <a:ext cx="404812"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37" y="32"/>
                    <a:pt x="2" y="89"/>
                    <a:pt x="0" y="155"/>
                  </a:cubicBezTo>
                  <a:cubicBezTo>
                    <a:pt x="179" y="155"/>
                    <a:pt x="179" y="155"/>
                    <a:pt x="179" y="155"/>
                  </a:cubicBez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p:cNvSpPr>
            <p:nvPr/>
          </p:nvSpPr>
          <p:spPr bwMode="auto">
            <a:xfrm>
              <a:off x="3094038" y="2698751"/>
              <a:ext cx="403225"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0" y="155"/>
                    <a:pt x="0" y="155"/>
                    <a:pt x="0" y="155"/>
                  </a:cubicBezTo>
                  <a:cubicBezTo>
                    <a:pt x="179" y="155"/>
                    <a:pt x="179" y="155"/>
                    <a:pt x="179" y="155"/>
                  </a:cubicBezTo>
                  <a:cubicBezTo>
                    <a:pt x="178" y="89"/>
                    <a:pt x="142" y="32"/>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8"/>
            <p:cNvSpPr>
              <a:spLocks noChangeArrowheads="1"/>
            </p:cNvSpPr>
            <p:nvPr/>
          </p:nvSpPr>
          <p:spPr bwMode="auto">
            <a:xfrm>
              <a:off x="2809875" y="2195513"/>
              <a:ext cx="531812" cy="530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9"/>
            <p:cNvSpPr>
              <a:spLocks/>
            </p:cNvSpPr>
            <p:nvPr/>
          </p:nvSpPr>
          <p:spPr bwMode="auto">
            <a:xfrm>
              <a:off x="2997200" y="2755901"/>
              <a:ext cx="158750" cy="209550"/>
            </a:xfrm>
            <a:custGeom>
              <a:avLst/>
              <a:gdLst>
                <a:gd name="T0" fmla="*/ 0 w 100"/>
                <a:gd name="T1" fmla="*/ 0 h 132"/>
                <a:gd name="T2" fmla="*/ 50 w 100"/>
                <a:gd name="T3" fmla="*/ 132 h 132"/>
                <a:gd name="T4" fmla="*/ 100 w 100"/>
                <a:gd name="T5" fmla="*/ 0 h 132"/>
                <a:gd name="T6" fmla="*/ 0 w 100"/>
                <a:gd name="T7" fmla="*/ 0 h 132"/>
              </a:gdLst>
              <a:ahLst/>
              <a:cxnLst>
                <a:cxn ang="0">
                  <a:pos x="T0" y="T1"/>
                </a:cxn>
                <a:cxn ang="0">
                  <a:pos x="T2" y="T3"/>
                </a:cxn>
                <a:cxn ang="0">
                  <a:pos x="T4" y="T5"/>
                </a:cxn>
                <a:cxn ang="0">
                  <a:pos x="T6" y="T7"/>
                </a:cxn>
              </a:cxnLst>
              <a:rect l="0" t="0" r="r" b="b"/>
              <a:pathLst>
                <a:path w="100" h="132">
                  <a:moveTo>
                    <a:pt x="0" y="0"/>
                  </a:moveTo>
                  <a:lnTo>
                    <a:pt x="50" y="132"/>
                  </a:lnTo>
                  <a:lnTo>
                    <a:pt x="10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p:cNvGrpSpPr/>
          <p:nvPr/>
        </p:nvGrpSpPr>
        <p:grpSpPr>
          <a:xfrm>
            <a:off x="6331150" y="3120214"/>
            <a:ext cx="426940" cy="374368"/>
            <a:chOff x="1123950" y="3781426"/>
            <a:chExt cx="850900" cy="746125"/>
          </a:xfrm>
          <a:solidFill>
            <a:schemeClr val="bg1"/>
          </a:solidFill>
        </p:grpSpPr>
        <p:sp>
          <p:nvSpPr>
            <p:cNvPr id="19" name="Freeform 10"/>
            <p:cNvSpPr>
              <a:spLocks/>
            </p:cNvSpPr>
            <p:nvPr/>
          </p:nvSpPr>
          <p:spPr bwMode="auto">
            <a:xfrm>
              <a:off x="1123950" y="3897313"/>
              <a:ext cx="850900" cy="630238"/>
            </a:xfrm>
            <a:custGeom>
              <a:avLst/>
              <a:gdLst>
                <a:gd name="T0" fmla="*/ 377 w 377"/>
                <a:gd name="T1" fmla="*/ 258 h 280"/>
                <a:gd name="T2" fmla="*/ 356 w 377"/>
                <a:gd name="T3" fmla="*/ 280 h 280"/>
                <a:gd name="T4" fmla="*/ 22 w 377"/>
                <a:gd name="T5" fmla="*/ 280 h 280"/>
                <a:gd name="T6" fmla="*/ 0 w 377"/>
                <a:gd name="T7" fmla="*/ 258 h 280"/>
                <a:gd name="T8" fmla="*/ 0 w 377"/>
                <a:gd name="T9" fmla="*/ 22 h 280"/>
                <a:gd name="T10" fmla="*/ 22 w 377"/>
                <a:gd name="T11" fmla="*/ 0 h 280"/>
                <a:gd name="T12" fmla="*/ 356 w 377"/>
                <a:gd name="T13" fmla="*/ 0 h 280"/>
                <a:gd name="T14" fmla="*/ 377 w 377"/>
                <a:gd name="T15" fmla="*/ 22 h 280"/>
                <a:gd name="T16" fmla="*/ 377 w 377"/>
                <a:gd name="T17" fmla="*/ 25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280">
                  <a:moveTo>
                    <a:pt x="377" y="258"/>
                  </a:moveTo>
                  <a:cubicBezTo>
                    <a:pt x="377" y="270"/>
                    <a:pt x="368" y="280"/>
                    <a:pt x="356" y="280"/>
                  </a:cubicBezTo>
                  <a:cubicBezTo>
                    <a:pt x="22" y="280"/>
                    <a:pt x="22" y="280"/>
                    <a:pt x="22" y="280"/>
                  </a:cubicBezTo>
                  <a:cubicBezTo>
                    <a:pt x="10" y="280"/>
                    <a:pt x="0" y="270"/>
                    <a:pt x="0" y="258"/>
                  </a:cubicBezTo>
                  <a:cubicBezTo>
                    <a:pt x="0" y="22"/>
                    <a:pt x="0" y="22"/>
                    <a:pt x="0" y="22"/>
                  </a:cubicBezTo>
                  <a:cubicBezTo>
                    <a:pt x="0" y="10"/>
                    <a:pt x="10" y="0"/>
                    <a:pt x="22" y="0"/>
                  </a:cubicBezTo>
                  <a:cubicBezTo>
                    <a:pt x="356" y="0"/>
                    <a:pt x="356" y="0"/>
                    <a:pt x="356" y="0"/>
                  </a:cubicBezTo>
                  <a:cubicBezTo>
                    <a:pt x="368" y="0"/>
                    <a:pt x="377" y="10"/>
                    <a:pt x="377" y="22"/>
                  </a:cubicBezTo>
                  <a:lnTo>
                    <a:pt x="377"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p:cNvSpPr>
              <a:spLocks/>
            </p:cNvSpPr>
            <p:nvPr/>
          </p:nvSpPr>
          <p:spPr bwMode="auto">
            <a:xfrm>
              <a:off x="1341438" y="3781426"/>
              <a:ext cx="415925" cy="95250"/>
            </a:xfrm>
            <a:custGeom>
              <a:avLst/>
              <a:gdLst>
                <a:gd name="T0" fmla="*/ 13 w 185"/>
                <a:gd name="T1" fmla="*/ 43 h 43"/>
                <a:gd name="T2" fmla="*/ 13 w 185"/>
                <a:gd name="T3" fmla="*/ 34 h 43"/>
                <a:gd name="T4" fmla="*/ 32 w 185"/>
                <a:gd name="T5" fmla="*/ 16 h 43"/>
                <a:gd name="T6" fmla="*/ 150 w 185"/>
                <a:gd name="T7" fmla="*/ 16 h 43"/>
                <a:gd name="T8" fmla="*/ 168 w 185"/>
                <a:gd name="T9" fmla="*/ 34 h 43"/>
                <a:gd name="T10" fmla="*/ 168 w 185"/>
                <a:gd name="T11" fmla="*/ 43 h 43"/>
                <a:gd name="T12" fmla="*/ 185 w 185"/>
                <a:gd name="T13" fmla="*/ 43 h 43"/>
                <a:gd name="T14" fmla="*/ 185 w 185"/>
                <a:gd name="T15" fmla="*/ 22 h 43"/>
                <a:gd name="T16" fmla="*/ 163 w 185"/>
                <a:gd name="T17" fmla="*/ 0 h 43"/>
                <a:gd name="T18" fmla="*/ 22 w 185"/>
                <a:gd name="T19" fmla="*/ 0 h 43"/>
                <a:gd name="T20" fmla="*/ 0 w 185"/>
                <a:gd name="T21" fmla="*/ 22 h 43"/>
                <a:gd name="T22" fmla="*/ 0 w 185"/>
                <a:gd name="T23" fmla="*/ 43 h 43"/>
                <a:gd name="T24" fmla="*/ 13 w 185"/>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43">
                  <a:moveTo>
                    <a:pt x="13" y="43"/>
                  </a:moveTo>
                  <a:cubicBezTo>
                    <a:pt x="13" y="34"/>
                    <a:pt x="13" y="34"/>
                    <a:pt x="13" y="34"/>
                  </a:cubicBezTo>
                  <a:cubicBezTo>
                    <a:pt x="13" y="24"/>
                    <a:pt x="22" y="16"/>
                    <a:pt x="32" y="16"/>
                  </a:cubicBezTo>
                  <a:cubicBezTo>
                    <a:pt x="150" y="16"/>
                    <a:pt x="150" y="16"/>
                    <a:pt x="150" y="16"/>
                  </a:cubicBezTo>
                  <a:cubicBezTo>
                    <a:pt x="160" y="16"/>
                    <a:pt x="168" y="24"/>
                    <a:pt x="168" y="34"/>
                  </a:cubicBezTo>
                  <a:cubicBezTo>
                    <a:pt x="168" y="43"/>
                    <a:pt x="168" y="43"/>
                    <a:pt x="168" y="43"/>
                  </a:cubicBezTo>
                  <a:cubicBezTo>
                    <a:pt x="185" y="43"/>
                    <a:pt x="185" y="43"/>
                    <a:pt x="185" y="43"/>
                  </a:cubicBezTo>
                  <a:cubicBezTo>
                    <a:pt x="185" y="22"/>
                    <a:pt x="185" y="22"/>
                    <a:pt x="185" y="22"/>
                  </a:cubicBezTo>
                  <a:cubicBezTo>
                    <a:pt x="185" y="10"/>
                    <a:pt x="175" y="0"/>
                    <a:pt x="163" y="0"/>
                  </a:cubicBezTo>
                  <a:cubicBezTo>
                    <a:pt x="22" y="0"/>
                    <a:pt x="22" y="0"/>
                    <a:pt x="22" y="0"/>
                  </a:cubicBezTo>
                  <a:cubicBezTo>
                    <a:pt x="10" y="0"/>
                    <a:pt x="0" y="10"/>
                    <a:pt x="0" y="22"/>
                  </a:cubicBezTo>
                  <a:cubicBezTo>
                    <a:pt x="0" y="43"/>
                    <a:pt x="0" y="43"/>
                    <a:pt x="0" y="43"/>
                  </a:cubicBezTo>
                  <a:lnTo>
                    <a:pt x="13"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p:cNvGrpSpPr>
            <a:grpSpLocks noChangeAspect="1"/>
          </p:cNvGrpSpPr>
          <p:nvPr/>
        </p:nvGrpSpPr>
        <p:grpSpPr>
          <a:xfrm>
            <a:off x="6379496" y="4878819"/>
            <a:ext cx="312877" cy="538253"/>
            <a:chOff x="2792413" y="5253038"/>
            <a:chExt cx="561975" cy="966788"/>
          </a:xfrm>
          <a:solidFill>
            <a:schemeClr val="bg1"/>
          </a:solidFill>
        </p:grpSpPr>
        <p:sp>
          <p:nvSpPr>
            <p:cNvPr id="22" name="Freeform 12"/>
            <p:cNvSpPr>
              <a:spLocks noEditPoints="1"/>
            </p:cNvSpPr>
            <p:nvPr/>
          </p:nvSpPr>
          <p:spPr bwMode="auto">
            <a:xfrm>
              <a:off x="2792413" y="5253038"/>
              <a:ext cx="561975" cy="704850"/>
            </a:xfrm>
            <a:custGeom>
              <a:avLst/>
              <a:gdLst>
                <a:gd name="T0" fmla="*/ 124 w 249"/>
                <a:gd name="T1" fmla="*/ 0 h 313"/>
                <a:gd name="T2" fmla="*/ 0 w 249"/>
                <a:gd name="T3" fmla="*/ 125 h 313"/>
                <a:gd name="T4" fmla="*/ 5 w 249"/>
                <a:gd name="T5" fmla="*/ 163 h 313"/>
                <a:gd name="T6" fmla="*/ 61 w 249"/>
                <a:gd name="T7" fmla="*/ 313 h 313"/>
                <a:gd name="T8" fmla="*/ 187 w 249"/>
                <a:gd name="T9" fmla="*/ 313 h 313"/>
                <a:gd name="T10" fmla="*/ 243 w 249"/>
                <a:gd name="T11" fmla="*/ 163 h 313"/>
                <a:gd name="T12" fmla="*/ 249 w 249"/>
                <a:gd name="T13" fmla="*/ 125 h 313"/>
                <a:gd name="T14" fmla="*/ 124 w 249"/>
                <a:gd name="T15" fmla="*/ 0 h 313"/>
                <a:gd name="T16" fmla="*/ 230 w 249"/>
                <a:gd name="T17" fmla="*/ 162 h 313"/>
                <a:gd name="T18" fmla="*/ 180 w 249"/>
                <a:gd name="T19" fmla="*/ 296 h 313"/>
                <a:gd name="T20" fmla="*/ 68 w 249"/>
                <a:gd name="T21" fmla="*/ 296 h 313"/>
                <a:gd name="T22" fmla="*/ 18 w 249"/>
                <a:gd name="T23" fmla="*/ 162 h 313"/>
                <a:gd name="T24" fmla="*/ 13 w 249"/>
                <a:gd name="T25" fmla="*/ 128 h 313"/>
                <a:gd name="T26" fmla="*/ 124 w 249"/>
                <a:gd name="T27" fmla="*/ 17 h 313"/>
                <a:gd name="T28" fmla="*/ 235 w 249"/>
                <a:gd name="T29" fmla="*/ 128 h 313"/>
                <a:gd name="T30" fmla="*/ 230 w 249"/>
                <a:gd name="T31" fmla="*/ 162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9" h="313">
                  <a:moveTo>
                    <a:pt x="124" y="0"/>
                  </a:moveTo>
                  <a:cubicBezTo>
                    <a:pt x="55" y="0"/>
                    <a:pt x="0" y="56"/>
                    <a:pt x="0" y="125"/>
                  </a:cubicBezTo>
                  <a:cubicBezTo>
                    <a:pt x="0" y="138"/>
                    <a:pt x="2" y="151"/>
                    <a:pt x="5" y="163"/>
                  </a:cubicBezTo>
                  <a:cubicBezTo>
                    <a:pt x="61" y="313"/>
                    <a:pt x="61" y="313"/>
                    <a:pt x="61" y="313"/>
                  </a:cubicBezTo>
                  <a:cubicBezTo>
                    <a:pt x="187" y="313"/>
                    <a:pt x="187" y="313"/>
                    <a:pt x="187" y="313"/>
                  </a:cubicBezTo>
                  <a:cubicBezTo>
                    <a:pt x="243" y="163"/>
                    <a:pt x="243" y="163"/>
                    <a:pt x="243" y="163"/>
                  </a:cubicBezTo>
                  <a:cubicBezTo>
                    <a:pt x="247" y="151"/>
                    <a:pt x="249" y="138"/>
                    <a:pt x="249" y="125"/>
                  </a:cubicBezTo>
                  <a:cubicBezTo>
                    <a:pt x="249" y="56"/>
                    <a:pt x="193" y="0"/>
                    <a:pt x="124" y="0"/>
                  </a:cubicBezTo>
                  <a:close/>
                  <a:moveTo>
                    <a:pt x="230" y="162"/>
                  </a:moveTo>
                  <a:cubicBezTo>
                    <a:pt x="180" y="296"/>
                    <a:pt x="180" y="296"/>
                    <a:pt x="180" y="296"/>
                  </a:cubicBezTo>
                  <a:cubicBezTo>
                    <a:pt x="68" y="296"/>
                    <a:pt x="68" y="296"/>
                    <a:pt x="68" y="296"/>
                  </a:cubicBezTo>
                  <a:cubicBezTo>
                    <a:pt x="18" y="162"/>
                    <a:pt x="18" y="162"/>
                    <a:pt x="18" y="162"/>
                  </a:cubicBezTo>
                  <a:cubicBezTo>
                    <a:pt x="15" y="152"/>
                    <a:pt x="13" y="140"/>
                    <a:pt x="13" y="128"/>
                  </a:cubicBezTo>
                  <a:cubicBezTo>
                    <a:pt x="13" y="67"/>
                    <a:pt x="63" y="17"/>
                    <a:pt x="124" y="17"/>
                  </a:cubicBezTo>
                  <a:cubicBezTo>
                    <a:pt x="185" y="17"/>
                    <a:pt x="235" y="67"/>
                    <a:pt x="235" y="128"/>
                  </a:cubicBezTo>
                  <a:cubicBezTo>
                    <a:pt x="235" y="140"/>
                    <a:pt x="233" y="152"/>
                    <a:pt x="230"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3"/>
            <p:cNvSpPr>
              <a:spLocks/>
            </p:cNvSpPr>
            <p:nvPr/>
          </p:nvSpPr>
          <p:spPr bwMode="auto">
            <a:xfrm>
              <a:off x="3003550" y="6189663"/>
              <a:ext cx="136525" cy="30163"/>
            </a:xfrm>
            <a:custGeom>
              <a:avLst/>
              <a:gdLst>
                <a:gd name="T0" fmla="*/ 60 w 60"/>
                <a:gd name="T1" fmla="*/ 8 h 14"/>
                <a:gd name="T2" fmla="*/ 57 w 60"/>
                <a:gd name="T3" fmla="*/ 14 h 14"/>
                <a:gd name="T4" fmla="*/ 3 w 60"/>
                <a:gd name="T5" fmla="*/ 14 h 14"/>
                <a:gd name="T6" fmla="*/ 0 w 60"/>
                <a:gd name="T7" fmla="*/ 8 h 14"/>
                <a:gd name="T8" fmla="*/ 0 w 60"/>
                <a:gd name="T9" fmla="*/ 6 h 14"/>
                <a:gd name="T10" fmla="*/ 3 w 60"/>
                <a:gd name="T11" fmla="*/ 0 h 14"/>
                <a:gd name="T12" fmla="*/ 57 w 60"/>
                <a:gd name="T13" fmla="*/ 0 h 14"/>
                <a:gd name="T14" fmla="*/ 60 w 60"/>
                <a:gd name="T15" fmla="*/ 6 h 14"/>
                <a:gd name="T16" fmla="*/ 60 w 60"/>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4">
                  <a:moveTo>
                    <a:pt x="60" y="8"/>
                  </a:moveTo>
                  <a:cubicBezTo>
                    <a:pt x="60" y="11"/>
                    <a:pt x="59" y="14"/>
                    <a:pt x="57" y="14"/>
                  </a:cubicBezTo>
                  <a:cubicBezTo>
                    <a:pt x="3" y="14"/>
                    <a:pt x="3" y="14"/>
                    <a:pt x="3" y="14"/>
                  </a:cubicBezTo>
                  <a:cubicBezTo>
                    <a:pt x="1" y="14"/>
                    <a:pt x="0" y="11"/>
                    <a:pt x="0" y="8"/>
                  </a:cubicBezTo>
                  <a:cubicBezTo>
                    <a:pt x="0" y="6"/>
                    <a:pt x="0" y="6"/>
                    <a:pt x="0" y="6"/>
                  </a:cubicBezTo>
                  <a:cubicBezTo>
                    <a:pt x="0" y="2"/>
                    <a:pt x="1" y="0"/>
                    <a:pt x="3" y="0"/>
                  </a:cubicBezTo>
                  <a:cubicBezTo>
                    <a:pt x="57" y="0"/>
                    <a:pt x="57" y="0"/>
                    <a:pt x="57" y="0"/>
                  </a:cubicBezTo>
                  <a:cubicBezTo>
                    <a:pt x="59" y="0"/>
                    <a:pt x="60" y="2"/>
                    <a:pt x="60" y="6"/>
                  </a:cubicBezTo>
                  <a:lnTo>
                    <a:pt x="6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4"/>
            <p:cNvSpPr>
              <a:spLocks/>
            </p:cNvSpPr>
            <p:nvPr/>
          </p:nvSpPr>
          <p:spPr bwMode="auto">
            <a:xfrm>
              <a:off x="2974975" y="6143626"/>
              <a:ext cx="193675" cy="31750"/>
            </a:xfrm>
            <a:custGeom>
              <a:avLst/>
              <a:gdLst>
                <a:gd name="T0" fmla="*/ 86 w 86"/>
                <a:gd name="T1" fmla="*/ 8 h 14"/>
                <a:gd name="T2" fmla="*/ 82 w 86"/>
                <a:gd name="T3" fmla="*/ 14 h 14"/>
                <a:gd name="T4" fmla="*/ 4 w 86"/>
                <a:gd name="T5" fmla="*/ 14 h 14"/>
                <a:gd name="T6" fmla="*/ 0 w 86"/>
                <a:gd name="T7" fmla="*/ 8 h 14"/>
                <a:gd name="T8" fmla="*/ 0 w 86"/>
                <a:gd name="T9" fmla="*/ 6 h 14"/>
                <a:gd name="T10" fmla="*/ 4 w 86"/>
                <a:gd name="T11" fmla="*/ 0 h 14"/>
                <a:gd name="T12" fmla="*/ 82 w 86"/>
                <a:gd name="T13" fmla="*/ 0 h 14"/>
                <a:gd name="T14" fmla="*/ 86 w 86"/>
                <a:gd name="T15" fmla="*/ 6 h 14"/>
                <a:gd name="T16" fmla="*/ 86 w 86"/>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4">
                  <a:moveTo>
                    <a:pt x="86" y="8"/>
                  </a:moveTo>
                  <a:cubicBezTo>
                    <a:pt x="86" y="11"/>
                    <a:pt x="84" y="14"/>
                    <a:pt x="82" y="14"/>
                  </a:cubicBezTo>
                  <a:cubicBezTo>
                    <a:pt x="4" y="14"/>
                    <a:pt x="4" y="14"/>
                    <a:pt x="4" y="14"/>
                  </a:cubicBezTo>
                  <a:cubicBezTo>
                    <a:pt x="2" y="14"/>
                    <a:pt x="0" y="11"/>
                    <a:pt x="0" y="8"/>
                  </a:cubicBezTo>
                  <a:cubicBezTo>
                    <a:pt x="0" y="6"/>
                    <a:pt x="0" y="6"/>
                    <a:pt x="0" y="6"/>
                  </a:cubicBezTo>
                  <a:cubicBezTo>
                    <a:pt x="0" y="3"/>
                    <a:pt x="2" y="0"/>
                    <a:pt x="4" y="0"/>
                  </a:cubicBezTo>
                  <a:cubicBezTo>
                    <a:pt x="82" y="0"/>
                    <a:pt x="82" y="0"/>
                    <a:pt x="82" y="0"/>
                  </a:cubicBezTo>
                  <a:cubicBezTo>
                    <a:pt x="84" y="0"/>
                    <a:pt x="86" y="3"/>
                    <a:pt x="86" y="6"/>
                  </a:cubicBezTo>
                  <a:lnTo>
                    <a:pt x="8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
            <p:cNvSpPr>
              <a:spLocks/>
            </p:cNvSpPr>
            <p:nvPr/>
          </p:nvSpPr>
          <p:spPr bwMode="auto">
            <a:xfrm>
              <a:off x="2933700" y="609917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p:cNvSpPr>
              <a:spLocks/>
            </p:cNvSpPr>
            <p:nvPr/>
          </p:nvSpPr>
          <p:spPr bwMode="auto">
            <a:xfrm>
              <a:off x="2933700" y="6053138"/>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2"/>
                    <a:pt x="120" y="14"/>
                    <a:pt x="117" y="14"/>
                  </a:cubicBezTo>
                  <a:cubicBezTo>
                    <a:pt x="6" y="14"/>
                    <a:pt x="6" y="14"/>
                    <a:pt x="6" y="14"/>
                  </a:cubicBezTo>
                  <a:cubicBezTo>
                    <a:pt x="3" y="14"/>
                    <a:pt x="0" y="12"/>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p:cNvSpPr>
              <a:spLocks/>
            </p:cNvSpPr>
            <p:nvPr/>
          </p:nvSpPr>
          <p:spPr bwMode="auto">
            <a:xfrm>
              <a:off x="2933700" y="6011863"/>
              <a:ext cx="276225" cy="28575"/>
            </a:xfrm>
            <a:custGeom>
              <a:avLst/>
              <a:gdLst>
                <a:gd name="T0" fmla="*/ 122 w 122"/>
                <a:gd name="T1" fmla="*/ 8 h 13"/>
                <a:gd name="T2" fmla="*/ 117 w 122"/>
                <a:gd name="T3" fmla="*/ 13 h 13"/>
                <a:gd name="T4" fmla="*/ 6 w 122"/>
                <a:gd name="T5" fmla="*/ 13 h 13"/>
                <a:gd name="T6" fmla="*/ 0 w 122"/>
                <a:gd name="T7" fmla="*/ 8 h 13"/>
                <a:gd name="T8" fmla="*/ 0 w 122"/>
                <a:gd name="T9" fmla="*/ 6 h 13"/>
                <a:gd name="T10" fmla="*/ 6 w 122"/>
                <a:gd name="T11" fmla="*/ 0 h 13"/>
                <a:gd name="T12" fmla="*/ 117 w 122"/>
                <a:gd name="T13" fmla="*/ 0 h 13"/>
                <a:gd name="T14" fmla="*/ 122 w 122"/>
                <a:gd name="T15" fmla="*/ 6 h 13"/>
                <a:gd name="T16" fmla="*/ 122 w 122"/>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3">
                  <a:moveTo>
                    <a:pt x="122" y="8"/>
                  </a:moveTo>
                  <a:cubicBezTo>
                    <a:pt x="122" y="11"/>
                    <a:pt x="120" y="13"/>
                    <a:pt x="117" y="13"/>
                  </a:cubicBezTo>
                  <a:cubicBezTo>
                    <a:pt x="6" y="13"/>
                    <a:pt x="6" y="13"/>
                    <a:pt x="6" y="13"/>
                  </a:cubicBezTo>
                  <a:cubicBezTo>
                    <a:pt x="3" y="13"/>
                    <a:pt x="0" y="11"/>
                    <a:pt x="0" y="8"/>
                  </a:cubicBezTo>
                  <a:cubicBezTo>
                    <a:pt x="0" y="6"/>
                    <a:pt x="0" y="6"/>
                    <a:pt x="0" y="6"/>
                  </a:cubicBezTo>
                  <a:cubicBezTo>
                    <a:pt x="0" y="2"/>
                    <a:pt x="3" y="0"/>
                    <a:pt x="6" y="0"/>
                  </a:cubicBezTo>
                  <a:cubicBezTo>
                    <a:pt x="117" y="0"/>
                    <a:pt x="117" y="0"/>
                    <a:pt x="117" y="0"/>
                  </a:cubicBezTo>
                  <a:cubicBezTo>
                    <a:pt x="120" y="0"/>
                    <a:pt x="122" y="2"/>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8"/>
            <p:cNvSpPr>
              <a:spLocks/>
            </p:cNvSpPr>
            <p:nvPr/>
          </p:nvSpPr>
          <p:spPr bwMode="auto">
            <a:xfrm>
              <a:off x="2933700" y="596582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p:cNvGrpSpPr/>
          <p:nvPr/>
        </p:nvGrpSpPr>
        <p:grpSpPr>
          <a:xfrm>
            <a:off x="-42652" y="304800"/>
            <a:ext cx="1634541" cy="1061520"/>
            <a:chOff x="-42652" y="304800"/>
            <a:chExt cx="1634541" cy="1061520"/>
          </a:xfrm>
        </p:grpSpPr>
        <p:sp>
          <p:nvSpPr>
            <p:cNvPr id="42"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3" name="椭圆 42"/>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02</a:t>
              </a:r>
              <a:endParaRPr lang="zh-CN" altLang="en-US" sz="2400" dirty="0">
                <a:solidFill>
                  <a:schemeClr val="bg1"/>
                </a:solidFill>
              </a:endParaRPr>
            </a:p>
          </p:txBody>
        </p:sp>
      </p:grpSp>
      <p:grpSp>
        <p:nvGrpSpPr>
          <p:cNvPr id="45" name="组合 44"/>
          <p:cNvGrpSpPr/>
          <p:nvPr/>
        </p:nvGrpSpPr>
        <p:grpSpPr>
          <a:xfrm>
            <a:off x="1686622" y="341972"/>
            <a:ext cx="5572519" cy="757315"/>
            <a:chOff x="1686622" y="341972"/>
            <a:chExt cx="5572519" cy="757315"/>
          </a:xfrm>
        </p:grpSpPr>
        <p:sp>
          <p:nvSpPr>
            <p:cNvPr id="46" name="文本框 45"/>
            <p:cNvSpPr txBox="1"/>
            <p:nvPr/>
          </p:nvSpPr>
          <p:spPr>
            <a:xfrm>
              <a:off x="1686622" y="341972"/>
              <a:ext cx="3467616"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srgbClr val="EF6C74"/>
                  </a:solidFill>
                </a:rPr>
                <a:t>Data Exploration</a:t>
              </a:r>
            </a:p>
          </p:txBody>
        </p:sp>
        <p:sp>
          <p:nvSpPr>
            <p:cNvPr id="47" name="文本框 46"/>
            <p:cNvSpPr txBox="1"/>
            <p:nvPr/>
          </p:nvSpPr>
          <p:spPr>
            <a:xfrm>
              <a:off x="1686622" y="844858"/>
              <a:ext cx="5572519" cy="254429"/>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000" dirty="0">
                  <a:solidFill>
                    <a:prstClr val="white">
                      <a:lumMod val="65000"/>
                    </a:prstClr>
                  </a:solidFill>
                  <a:latin typeface="微软雅黑"/>
                </a:rPr>
                <a:t>Summary statistics | manipulation | binary classification | visualization </a:t>
              </a:r>
            </a:p>
          </p:txBody>
        </p:sp>
      </p:grpSp>
      <p:sp>
        <p:nvSpPr>
          <p:cNvPr id="51" name="矩形 55">
            <a:extLst>
              <a:ext uri="{FF2B5EF4-FFF2-40B4-BE49-F238E27FC236}">
                <a16:creationId xmlns:a16="http://schemas.microsoft.com/office/drawing/2014/main" id="{A879C679-4D20-4766-81A9-F69D6C56B6C2}"/>
              </a:ext>
            </a:extLst>
          </p:cNvPr>
          <p:cNvSpPr/>
          <p:nvPr/>
        </p:nvSpPr>
        <p:spPr>
          <a:xfrm>
            <a:off x="3282953" y="1256295"/>
            <a:ext cx="5052419" cy="394210"/>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rPr>
              <a:t>User vs. Non-user by Drug Type</a:t>
            </a:r>
            <a:endParaRPr lang="zh-CN" altLang="en-US" b="1" dirty="0">
              <a:solidFill>
                <a:schemeClr val="tx1">
                  <a:lumMod val="75000"/>
                  <a:lumOff val="25000"/>
                </a:schemeClr>
              </a:solidFill>
            </a:endParaRPr>
          </a:p>
        </p:txBody>
      </p:sp>
      <p:pic>
        <p:nvPicPr>
          <p:cNvPr id="8194" name="Picture 2" descr="https://lh4.googleusercontent.com/5uuvRzG_8rvXfnpfseOCQRWYWxennOCFvgUi5PkeZGV98oQKdLNzBZOhMxpWTep78MX8bfBxEYDJo1DgyEdblh0iqQTqH9wDspN4G_BWfFKg1JvA39R1MFjO5XXYwzKlfYJxQ2P9bqE">
            <a:extLst>
              <a:ext uri="{FF2B5EF4-FFF2-40B4-BE49-F238E27FC236}">
                <a16:creationId xmlns:a16="http://schemas.microsoft.com/office/drawing/2014/main" id="{75FDA9B4-6F7B-4A8C-976E-D15981108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446" y="1794402"/>
            <a:ext cx="10566477" cy="471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478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noEditPoints="1"/>
          </p:cNvSpPr>
          <p:nvPr/>
        </p:nvSpPr>
        <p:spPr bwMode="auto">
          <a:xfrm>
            <a:off x="5544978" y="2201724"/>
            <a:ext cx="268432" cy="443667"/>
          </a:xfrm>
          <a:custGeom>
            <a:avLst/>
            <a:gdLst>
              <a:gd name="T0" fmla="*/ 220 w 237"/>
              <a:gd name="T1" fmla="*/ 0 h 393"/>
              <a:gd name="T2" fmla="*/ 16 w 237"/>
              <a:gd name="T3" fmla="*/ 0 h 393"/>
              <a:gd name="T4" fmla="*/ 0 w 237"/>
              <a:gd name="T5" fmla="*/ 17 h 393"/>
              <a:gd name="T6" fmla="*/ 0 w 237"/>
              <a:gd name="T7" fmla="*/ 377 h 393"/>
              <a:gd name="T8" fmla="*/ 16 w 237"/>
              <a:gd name="T9" fmla="*/ 393 h 393"/>
              <a:gd name="T10" fmla="*/ 220 w 237"/>
              <a:gd name="T11" fmla="*/ 393 h 393"/>
              <a:gd name="T12" fmla="*/ 237 w 237"/>
              <a:gd name="T13" fmla="*/ 377 h 393"/>
              <a:gd name="T14" fmla="*/ 237 w 237"/>
              <a:gd name="T15" fmla="*/ 17 h 393"/>
              <a:gd name="T16" fmla="*/ 220 w 237"/>
              <a:gd name="T17" fmla="*/ 0 h 393"/>
              <a:gd name="T18" fmla="*/ 99 w 237"/>
              <a:gd name="T19" fmla="*/ 11 h 393"/>
              <a:gd name="T20" fmla="*/ 138 w 237"/>
              <a:gd name="T21" fmla="*/ 11 h 393"/>
              <a:gd name="T22" fmla="*/ 143 w 237"/>
              <a:gd name="T23" fmla="*/ 16 h 393"/>
              <a:gd name="T24" fmla="*/ 138 w 237"/>
              <a:gd name="T25" fmla="*/ 21 h 393"/>
              <a:gd name="T26" fmla="*/ 99 w 237"/>
              <a:gd name="T27" fmla="*/ 21 h 393"/>
              <a:gd name="T28" fmla="*/ 94 w 237"/>
              <a:gd name="T29" fmla="*/ 16 h 393"/>
              <a:gd name="T30" fmla="*/ 99 w 237"/>
              <a:gd name="T31" fmla="*/ 11 h 393"/>
              <a:gd name="T32" fmla="*/ 118 w 237"/>
              <a:gd name="T33" fmla="*/ 383 h 393"/>
              <a:gd name="T34" fmla="*/ 96 w 237"/>
              <a:gd name="T35" fmla="*/ 360 h 393"/>
              <a:gd name="T36" fmla="*/ 118 w 237"/>
              <a:gd name="T37" fmla="*/ 338 h 393"/>
              <a:gd name="T38" fmla="*/ 141 w 237"/>
              <a:gd name="T39" fmla="*/ 360 h 393"/>
              <a:gd name="T40" fmla="*/ 118 w 237"/>
              <a:gd name="T41" fmla="*/ 383 h 393"/>
              <a:gd name="T42" fmla="*/ 227 w 237"/>
              <a:gd name="T43" fmla="*/ 311 h 393"/>
              <a:gd name="T44" fmla="*/ 209 w 237"/>
              <a:gd name="T45" fmla="*/ 327 h 393"/>
              <a:gd name="T46" fmla="*/ 27 w 237"/>
              <a:gd name="T47" fmla="*/ 327 h 393"/>
              <a:gd name="T48" fmla="*/ 10 w 237"/>
              <a:gd name="T49" fmla="*/ 311 h 393"/>
              <a:gd name="T50" fmla="*/ 10 w 237"/>
              <a:gd name="T51" fmla="*/ 53 h 393"/>
              <a:gd name="T52" fmla="*/ 27 w 237"/>
              <a:gd name="T53" fmla="*/ 37 h 393"/>
              <a:gd name="T54" fmla="*/ 209 w 237"/>
              <a:gd name="T55" fmla="*/ 37 h 393"/>
              <a:gd name="T56" fmla="*/ 227 w 237"/>
              <a:gd name="T57" fmla="*/ 53 h 393"/>
              <a:gd name="T58" fmla="*/ 227 w 237"/>
              <a:gd name="T59" fmla="*/ 31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93">
                <a:moveTo>
                  <a:pt x="220" y="0"/>
                </a:moveTo>
                <a:cubicBezTo>
                  <a:pt x="16" y="0"/>
                  <a:pt x="16" y="0"/>
                  <a:pt x="16" y="0"/>
                </a:cubicBezTo>
                <a:cubicBezTo>
                  <a:pt x="7" y="0"/>
                  <a:pt x="0" y="8"/>
                  <a:pt x="0" y="17"/>
                </a:cubicBezTo>
                <a:cubicBezTo>
                  <a:pt x="0" y="377"/>
                  <a:pt x="0" y="377"/>
                  <a:pt x="0" y="377"/>
                </a:cubicBezTo>
                <a:cubicBezTo>
                  <a:pt x="0" y="386"/>
                  <a:pt x="7" y="393"/>
                  <a:pt x="16" y="393"/>
                </a:cubicBezTo>
                <a:cubicBezTo>
                  <a:pt x="220" y="393"/>
                  <a:pt x="220" y="393"/>
                  <a:pt x="220" y="393"/>
                </a:cubicBezTo>
                <a:cubicBezTo>
                  <a:pt x="229" y="393"/>
                  <a:pt x="237" y="386"/>
                  <a:pt x="237" y="377"/>
                </a:cubicBezTo>
                <a:cubicBezTo>
                  <a:pt x="237" y="17"/>
                  <a:pt x="237" y="17"/>
                  <a:pt x="237" y="17"/>
                </a:cubicBezTo>
                <a:cubicBezTo>
                  <a:pt x="237" y="8"/>
                  <a:pt x="229" y="0"/>
                  <a:pt x="220" y="0"/>
                </a:cubicBezTo>
                <a:close/>
                <a:moveTo>
                  <a:pt x="99" y="11"/>
                </a:moveTo>
                <a:cubicBezTo>
                  <a:pt x="138" y="11"/>
                  <a:pt x="138" y="11"/>
                  <a:pt x="138" y="11"/>
                </a:cubicBezTo>
                <a:cubicBezTo>
                  <a:pt x="140" y="11"/>
                  <a:pt x="143" y="13"/>
                  <a:pt x="143" y="16"/>
                </a:cubicBezTo>
                <a:cubicBezTo>
                  <a:pt x="143" y="19"/>
                  <a:pt x="140" y="21"/>
                  <a:pt x="138" y="21"/>
                </a:cubicBezTo>
                <a:cubicBezTo>
                  <a:pt x="99" y="21"/>
                  <a:pt x="99" y="21"/>
                  <a:pt x="99" y="21"/>
                </a:cubicBezTo>
                <a:cubicBezTo>
                  <a:pt x="96" y="21"/>
                  <a:pt x="94" y="19"/>
                  <a:pt x="94" y="16"/>
                </a:cubicBezTo>
                <a:cubicBezTo>
                  <a:pt x="94" y="13"/>
                  <a:pt x="96" y="11"/>
                  <a:pt x="99" y="11"/>
                </a:cubicBezTo>
                <a:close/>
                <a:moveTo>
                  <a:pt x="118" y="383"/>
                </a:moveTo>
                <a:cubicBezTo>
                  <a:pt x="106" y="383"/>
                  <a:pt x="96" y="373"/>
                  <a:pt x="96" y="360"/>
                </a:cubicBezTo>
                <a:cubicBezTo>
                  <a:pt x="96" y="348"/>
                  <a:pt x="106" y="338"/>
                  <a:pt x="118" y="338"/>
                </a:cubicBezTo>
                <a:cubicBezTo>
                  <a:pt x="131" y="338"/>
                  <a:pt x="141" y="348"/>
                  <a:pt x="141" y="360"/>
                </a:cubicBezTo>
                <a:cubicBezTo>
                  <a:pt x="141" y="373"/>
                  <a:pt x="131" y="383"/>
                  <a:pt x="118" y="383"/>
                </a:cubicBezTo>
                <a:close/>
                <a:moveTo>
                  <a:pt x="227" y="311"/>
                </a:moveTo>
                <a:cubicBezTo>
                  <a:pt x="227" y="320"/>
                  <a:pt x="219" y="327"/>
                  <a:pt x="209" y="327"/>
                </a:cubicBezTo>
                <a:cubicBezTo>
                  <a:pt x="27" y="327"/>
                  <a:pt x="27" y="327"/>
                  <a:pt x="27" y="327"/>
                </a:cubicBezTo>
                <a:cubicBezTo>
                  <a:pt x="17" y="327"/>
                  <a:pt x="10" y="320"/>
                  <a:pt x="10" y="311"/>
                </a:cubicBezTo>
                <a:cubicBezTo>
                  <a:pt x="10" y="53"/>
                  <a:pt x="10" y="53"/>
                  <a:pt x="10" y="53"/>
                </a:cubicBezTo>
                <a:cubicBezTo>
                  <a:pt x="10" y="44"/>
                  <a:pt x="17" y="37"/>
                  <a:pt x="27" y="37"/>
                </a:cubicBezTo>
                <a:cubicBezTo>
                  <a:pt x="209" y="37"/>
                  <a:pt x="209" y="37"/>
                  <a:pt x="209" y="37"/>
                </a:cubicBezTo>
                <a:cubicBezTo>
                  <a:pt x="219" y="37"/>
                  <a:pt x="227" y="44"/>
                  <a:pt x="227" y="53"/>
                </a:cubicBezTo>
                <a:lnTo>
                  <a:pt x="227" y="3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p:cNvGrpSpPr/>
          <p:nvPr/>
        </p:nvGrpSpPr>
        <p:grpSpPr>
          <a:xfrm>
            <a:off x="5464265" y="3899452"/>
            <a:ext cx="422959" cy="426940"/>
            <a:chOff x="2654300" y="2195513"/>
            <a:chExt cx="842963" cy="850901"/>
          </a:xfrm>
          <a:solidFill>
            <a:schemeClr val="bg1"/>
          </a:solidFill>
        </p:grpSpPr>
        <p:sp>
          <p:nvSpPr>
            <p:cNvPr id="14" name="Freeform 6"/>
            <p:cNvSpPr>
              <a:spLocks/>
            </p:cNvSpPr>
            <p:nvPr/>
          </p:nvSpPr>
          <p:spPr bwMode="auto">
            <a:xfrm>
              <a:off x="2654300" y="2698751"/>
              <a:ext cx="404812"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37" y="32"/>
                    <a:pt x="2" y="89"/>
                    <a:pt x="0" y="155"/>
                  </a:cubicBezTo>
                  <a:cubicBezTo>
                    <a:pt x="179" y="155"/>
                    <a:pt x="179" y="155"/>
                    <a:pt x="179" y="155"/>
                  </a:cubicBez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p:cNvSpPr>
            <p:nvPr/>
          </p:nvSpPr>
          <p:spPr bwMode="auto">
            <a:xfrm>
              <a:off x="3094038" y="2698751"/>
              <a:ext cx="403225"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0" y="155"/>
                    <a:pt x="0" y="155"/>
                    <a:pt x="0" y="155"/>
                  </a:cubicBezTo>
                  <a:cubicBezTo>
                    <a:pt x="179" y="155"/>
                    <a:pt x="179" y="155"/>
                    <a:pt x="179" y="155"/>
                  </a:cubicBezTo>
                  <a:cubicBezTo>
                    <a:pt x="178" y="89"/>
                    <a:pt x="142" y="32"/>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8"/>
            <p:cNvSpPr>
              <a:spLocks noChangeArrowheads="1"/>
            </p:cNvSpPr>
            <p:nvPr/>
          </p:nvSpPr>
          <p:spPr bwMode="auto">
            <a:xfrm>
              <a:off x="2809875" y="2195513"/>
              <a:ext cx="531812" cy="530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9"/>
            <p:cNvSpPr>
              <a:spLocks/>
            </p:cNvSpPr>
            <p:nvPr/>
          </p:nvSpPr>
          <p:spPr bwMode="auto">
            <a:xfrm>
              <a:off x="2997200" y="2755901"/>
              <a:ext cx="158750" cy="209550"/>
            </a:xfrm>
            <a:custGeom>
              <a:avLst/>
              <a:gdLst>
                <a:gd name="T0" fmla="*/ 0 w 100"/>
                <a:gd name="T1" fmla="*/ 0 h 132"/>
                <a:gd name="T2" fmla="*/ 50 w 100"/>
                <a:gd name="T3" fmla="*/ 132 h 132"/>
                <a:gd name="T4" fmla="*/ 100 w 100"/>
                <a:gd name="T5" fmla="*/ 0 h 132"/>
                <a:gd name="T6" fmla="*/ 0 w 100"/>
                <a:gd name="T7" fmla="*/ 0 h 132"/>
              </a:gdLst>
              <a:ahLst/>
              <a:cxnLst>
                <a:cxn ang="0">
                  <a:pos x="T0" y="T1"/>
                </a:cxn>
                <a:cxn ang="0">
                  <a:pos x="T2" y="T3"/>
                </a:cxn>
                <a:cxn ang="0">
                  <a:pos x="T4" y="T5"/>
                </a:cxn>
                <a:cxn ang="0">
                  <a:pos x="T6" y="T7"/>
                </a:cxn>
              </a:cxnLst>
              <a:rect l="0" t="0" r="r" b="b"/>
              <a:pathLst>
                <a:path w="100" h="132">
                  <a:moveTo>
                    <a:pt x="0" y="0"/>
                  </a:moveTo>
                  <a:lnTo>
                    <a:pt x="50" y="132"/>
                  </a:lnTo>
                  <a:lnTo>
                    <a:pt x="10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p:cNvGrpSpPr/>
          <p:nvPr/>
        </p:nvGrpSpPr>
        <p:grpSpPr>
          <a:xfrm>
            <a:off x="6331150" y="3120214"/>
            <a:ext cx="426940" cy="374368"/>
            <a:chOff x="1123950" y="3781426"/>
            <a:chExt cx="850900" cy="746125"/>
          </a:xfrm>
          <a:solidFill>
            <a:schemeClr val="bg1"/>
          </a:solidFill>
        </p:grpSpPr>
        <p:sp>
          <p:nvSpPr>
            <p:cNvPr id="19" name="Freeform 10"/>
            <p:cNvSpPr>
              <a:spLocks/>
            </p:cNvSpPr>
            <p:nvPr/>
          </p:nvSpPr>
          <p:spPr bwMode="auto">
            <a:xfrm>
              <a:off x="1123950" y="3897313"/>
              <a:ext cx="850900" cy="630238"/>
            </a:xfrm>
            <a:custGeom>
              <a:avLst/>
              <a:gdLst>
                <a:gd name="T0" fmla="*/ 377 w 377"/>
                <a:gd name="T1" fmla="*/ 258 h 280"/>
                <a:gd name="T2" fmla="*/ 356 w 377"/>
                <a:gd name="T3" fmla="*/ 280 h 280"/>
                <a:gd name="T4" fmla="*/ 22 w 377"/>
                <a:gd name="T5" fmla="*/ 280 h 280"/>
                <a:gd name="T6" fmla="*/ 0 w 377"/>
                <a:gd name="T7" fmla="*/ 258 h 280"/>
                <a:gd name="T8" fmla="*/ 0 w 377"/>
                <a:gd name="T9" fmla="*/ 22 h 280"/>
                <a:gd name="T10" fmla="*/ 22 w 377"/>
                <a:gd name="T11" fmla="*/ 0 h 280"/>
                <a:gd name="T12" fmla="*/ 356 w 377"/>
                <a:gd name="T13" fmla="*/ 0 h 280"/>
                <a:gd name="T14" fmla="*/ 377 w 377"/>
                <a:gd name="T15" fmla="*/ 22 h 280"/>
                <a:gd name="T16" fmla="*/ 377 w 377"/>
                <a:gd name="T17" fmla="*/ 25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280">
                  <a:moveTo>
                    <a:pt x="377" y="258"/>
                  </a:moveTo>
                  <a:cubicBezTo>
                    <a:pt x="377" y="270"/>
                    <a:pt x="368" y="280"/>
                    <a:pt x="356" y="280"/>
                  </a:cubicBezTo>
                  <a:cubicBezTo>
                    <a:pt x="22" y="280"/>
                    <a:pt x="22" y="280"/>
                    <a:pt x="22" y="280"/>
                  </a:cubicBezTo>
                  <a:cubicBezTo>
                    <a:pt x="10" y="280"/>
                    <a:pt x="0" y="270"/>
                    <a:pt x="0" y="258"/>
                  </a:cubicBezTo>
                  <a:cubicBezTo>
                    <a:pt x="0" y="22"/>
                    <a:pt x="0" y="22"/>
                    <a:pt x="0" y="22"/>
                  </a:cubicBezTo>
                  <a:cubicBezTo>
                    <a:pt x="0" y="10"/>
                    <a:pt x="10" y="0"/>
                    <a:pt x="22" y="0"/>
                  </a:cubicBezTo>
                  <a:cubicBezTo>
                    <a:pt x="356" y="0"/>
                    <a:pt x="356" y="0"/>
                    <a:pt x="356" y="0"/>
                  </a:cubicBezTo>
                  <a:cubicBezTo>
                    <a:pt x="368" y="0"/>
                    <a:pt x="377" y="10"/>
                    <a:pt x="377" y="22"/>
                  </a:cubicBezTo>
                  <a:lnTo>
                    <a:pt x="377"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p:cNvSpPr>
              <a:spLocks/>
            </p:cNvSpPr>
            <p:nvPr/>
          </p:nvSpPr>
          <p:spPr bwMode="auto">
            <a:xfrm>
              <a:off x="1341438" y="3781426"/>
              <a:ext cx="415925" cy="95250"/>
            </a:xfrm>
            <a:custGeom>
              <a:avLst/>
              <a:gdLst>
                <a:gd name="T0" fmla="*/ 13 w 185"/>
                <a:gd name="T1" fmla="*/ 43 h 43"/>
                <a:gd name="T2" fmla="*/ 13 w 185"/>
                <a:gd name="T3" fmla="*/ 34 h 43"/>
                <a:gd name="T4" fmla="*/ 32 w 185"/>
                <a:gd name="T5" fmla="*/ 16 h 43"/>
                <a:gd name="T6" fmla="*/ 150 w 185"/>
                <a:gd name="T7" fmla="*/ 16 h 43"/>
                <a:gd name="T8" fmla="*/ 168 w 185"/>
                <a:gd name="T9" fmla="*/ 34 h 43"/>
                <a:gd name="T10" fmla="*/ 168 w 185"/>
                <a:gd name="T11" fmla="*/ 43 h 43"/>
                <a:gd name="T12" fmla="*/ 185 w 185"/>
                <a:gd name="T13" fmla="*/ 43 h 43"/>
                <a:gd name="T14" fmla="*/ 185 w 185"/>
                <a:gd name="T15" fmla="*/ 22 h 43"/>
                <a:gd name="T16" fmla="*/ 163 w 185"/>
                <a:gd name="T17" fmla="*/ 0 h 43"/>
                <a:gd name="T18" fmla="*/ 22 w 185"/>
                <a:gd name="T19" fmla="*/ 0 h 43"/>
                <a:gd name="T20" fmla="*/ 0 w 185"/>
                <a:gd name="T21" fmla="*/ 22 h 43"/>
                <a:gd name="T22" fmla="*/ 0 w 185"/>
                <a:gd name="T23" fmla="*/ 43 h 43"/>
                <a:gd name="T24" fmla="*/ 13 w 185"/>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43">
                  <a:moveTo>
                    <a:pt x="13" y="43"/>
                  </a:moveTo>
                  <a:cubicBezTo>
                    <a:pt x="13" y="34"/>
                    <a:pt x="13" y="34"/>
                    <a:pt x="13" y="34"/>
                  </a:cubicBezTo>
                  <a:cubicBezTo>
                    <a:pt x="13" y="24"/>
                    <a:pt x="22" y="16"/>
                    <a:pt x="32" y="16"/>
                  </a:cubicBezTo>
                  <a:cubicBezTo>
                    <a:pt x="150" y="16"/>
                    <a:pt x="150" y="16"/>
                    <a:pt x="150" y="16"/>
                  </a:cubicBezTo>
                  <a:cubicBezTo>
                    <a:pt x="160" y="16"/>
                    <a:pt x="168" y="24"/>
                    <a:pt x="168" y="34"/>
                  </a:cubicBezTo>
                  <a:cubicBezTo>
                    <a:pt x="168" y="43"/>
                    <a:pt x="168" y="43"/>
                    <a:pt x="168" y="43"/>
                  </a:cubicBezTo>
                  <a:cubicBezTo>
                    <a:pt x="185" y="43"/>
                    <a:pt x="185" y="43"/>
                    <a:pt x="185" y="43"/>
                  </a:cubicBezTo>
                  <a:cubicBezTo>
                    <a:pt x="185" y="22"/>
                    <a:pt x="185" y="22"/>
                    <a:pt x="185" y="22"/>
                  </a:cubicBezTo>
                  <a:cubicBezTo>
                    <a:pt x="185" y="10"/>
                    <a:pt x="175" y="0"/>
                    <a:pt x="163" y="0"/>
                  </a:cubicBezTo>
                  <a:cubicBezTo>
                    <a:pt x="22" y="0"/>
                    <a:pt x="22" y="0"/>
                    <a:pt x="22" y="0"/>
                  </a:cubicBezTo>
                  <a:cubicBezTo>
                    <a:pt x="10" y="0"/>
                    <a:pt x="0" y="10"/>
                    <a:pt x="0" y="22"/>
                  </a:cubicBezTo>
                  <a:cubicBezTo>
                    <a:pt x="0" y="43"/>
                    <a:pt x="0" y="43"/>
                    <a:pt x="0" y="43"/>
                  </a:cubicBezTo>
                  <a:lnTo>
                    <a:pt x="13"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p:cNvGrpSpPr>
            <a:grpSpLocks noChangeAspect="1"/>
          </p:cNvGrpSpPr>
          <p:nvPr/>
        </p:nvGrpSpPr>
        <p:grpSpPr>
          <a:xfrm>
            <a:off x="6379496" y="4878819"/>
            <a:ext cx="312877" cy="538253"/>
            <a:chOff x="2792413" y="5253038"/>
            <a:chExt cx="561975" cy="966788"/>
          </a:xfrm>
          <a:solidFill>
            <a:schemeClr val="bg1"/>
          </a:solidFill>
        </p:grpSpPr>
        <p:sp>
          <p:nvSpPr>
            <p:cNvPr id="22" name="Freeform 12"/>
            <p:cNvSpPr>
              <a:spLocks noEditPoints="1"/>
            </p:cNvSpPr>
            <p:nvPr/>
          </p:nvSpPr>
          <p:spPr bwMode="auto">
            <a:xfrm>
              <a:off x="2792413" y="5253038"/>
              <a:ext cx="561975" cy="704850"/>
            </a:xfrm>
            <a:custGeom>
              <a:avLst/>
              <a:gdLst>
                <a:gd name="T0" fmla="*/ 124 w 249"/>
                <a:gd name="T1" fmla="*/ 0 h 313"/>
                <a:gd name="T2" fmla="*/ 0 w 249"/>
                <a:gd name="T3" fmla="*/ 125 h 313"/>
                <a:gd name="T4" fmla="*/ 5 w 249"/>
                <a:gd name="T5" fmla="*/ 163 h 313"/>
                <a:gd name="T6" fmla="*/ 61 w 249"/>
                <a:gd name="T7" fmla="*/ 313 h 313"/>
                <a:gd name="T8" fmla="*/ 187 w 249"/>
                <a:gd name="T9" fmla="*/ 313 h 313"/>
                <a:gd name="T10" fmla="*/ 243 w 249"/>
                <a:gd name="T11" fmla="*/ 163 h 313"/>
                <a:gd name="T12" fmla="*/ 249 w 249"/>
                <a:gd name="T13" fmla="*/ 125 h 313"/>
                <a:gd name="T14" fmla="*/ 124 w 249"/>
                <a:gd name="T15" fmla="*/ 0 h 313"/>
                <a:gd name="T16" fmla="*/ 230 w 249"/>
                <a:gd name="T17" fmla="*/ 162 h 313"/>
                <a:gd name="T18" fmla="*/ 180 w 249"/>
                <a:gd name="T19" fmla="*/ 296 h 313"/>
                <a:gd name="T20" fmla="*/ 68 w 249"/>
                <a:gd name="T21" fmla="*/ 296 h 313"/>
                <a:gd name="T22" fmla="*/ 18 w 249"/>
                <a:gd name="T23" fmla="*/ 162 h 313"/>
                <a:gd name="T24" fmla="*/ 13 w 249"/>
                <a:gd name="T25" fmla="*/ 128 h 313"/>
                <a:gd name="T26" fmla="*/ 124 w 249"/>
                <a:gd name="T27" fmla="*/ 17 h 313"/>
                <a:gd name="T28" fmla="*/ 235 w 249"/>
                <a:gd name="T29" fmla="*/ 128 h 313"/>
                <a:gd name="T30" fmla="*/ 230 w 249"/>
                <a:gd name="T31" fmla="*/ 162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9" h="313">
                  <a:moveTo>
                    <a:pt x="124" y="0"/>
                  </a:moveTo>
                  <a:cubicBezTo>
                    <a:pt x="55" y="0"/>
                    <a:pt x="0" y="56"/>
                    <a:pt x="0" y="125"/>
                  </a:cubicBezTo>
                  <a:cubicBezTo>
                    <a:pt x="0" y="138"/>
                    <a:pt x="2" y="151"/>
                    <a:pt x="5" y="163"/>
                  </a:cubicBezTo>
                  <a:cubicBezTo>
                    <a:pt x="61" y="313"/>
                    <a:pt x="61" y="313"/>
                    <a:pt x="61" y="313"/>
                  </a:cubicBezTo>
                  <a:cubicBezTo>
                    <a:pt x="187" y="313"/>
                    <a:pt x="187" y="313"/>
                    <a:pt x="187" y="313"/>
                  </a:cubicBezTo>
                  <a:cubicBezTo>
                    <a:pt x="243" y="163"/>
                    <a:pt x="243" y="163"/>
                    <a:pt x="243" y="163"/>
                  </a:cubicBezTo>
                  <a:cubicBezTo>
                    <a:pt x="247" y="151"/>
                    <a:pt x="249" y="138"/>
                    <a:pt x="249" y="125"/>
                  </a:cubicBezTo>
                  <a:cubicBezTo>
                    <a:pt x="249" y="56"/>
                    <a:pt x="193" y="0"/>
                    <a:pt x="124" y="0"/>
                  </a:cubicBezTo>
                  <a:close/>
                  <a:moveTo>
                    <a:pt x="230" y="162"/>
                  </a:moveTo>
                  <a:cubicBezTo>
                    <a:pt x="180" y="296"/>
                    <a:pt x="180" y="296"/>
                    <a:pt x="180" y="296"/>
                  </a:cubicBezTo>
                  <a:cubicBezTo>
                    <a:pt x="68" y="296"/>
                    <a:pt x="68" y="296"/>
                    <a:pt x="68" y="296"/>
                  </a:cubicBezTo>
                  <a:cubicBezTo>
                    <a:pt x="18" y="162"/>
                    <a:pt x="18" y="162"/>
                    <a:pt x="18" y="162"/>
                  </a:cubicBezTo>
                  <a:cubicBezTo>
                    <a:pt x="15" y="152"/>
                    <a:pt x="13" y="140"/>
                    <a:pt x="13" y="128"/>
                  </a:cubicBezTo>
                  <a:cubicBezTo>
                    <a:pt x="13" y="67"/>
                    <a:pt x="63" y="17"/>
                    <a:pt x="124" y="17"/>
                  </a:cubicBezTo>
                  <a:cubicBezTo>
                    <a:pt x="185" y="17"/>
                    <a:pt x="235" y="67"/>
                    <a:pt x="235" y="128"/>
                  </a:cubicBezTo>
                  <a:cubicBezTo>
                    <a:pt x="235" y="140"/>
                    <a:pt x="233" y="152"/>
                    <a:pt x="230"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3"/>
            <p:cNvSpPr>
              <a:spLocks/>
            </p:cNvSpPr>
            <p:nvPr/>
          </p:nvSpPr>
          <p:spPr bwMode="auto">
            <a:xfrm>
              <a:off x="3003550" y="6189663"/>
              <a:ext cx="136525" cy="30163"/>
            </a:xfrm>
            <a:custGeom>
              <a:avLst/>
              <a:gdLst>
                <a:gd name="T0" fmla="*/ 60 w 60"/>
                <a:gd name="T1" fmla="*/ 8 h 14"/>
                <a:gd name="T2" fmla="*/ 57 w 60"/>
                <a:gd name="T3" fmla="*/ 14 h 14"/>
                <a:gd name="T4" fmla="*/ 3 w 60"/>
                <a:gd name="T5" fmla="*/ 14 h 14"/>
                <a:gd name="T6" fmla="*/ 0 w 60"/>
                <a:gd name="T7" fmla="*/ 8 h 14"/>
                <a:gd name="T8" fmla="*/ 0 w 60"/>
                <a:gd name="T9" fmla="*/ 6 h 14"/>
                <a:gd name="T10" fmla="*/ 3 w 60"/>
                <a:gd name="T11" fmla="*/ 0 h 14"/>
                <a:gd name="T12" fmla="*/ 57 w 60"/>
                <a:gd name="T13" fmla="*/ 0 h 14"/>
                <a:gd name="T14" fmla="*/ 60 w 60"/>
                <a:gd name="T15" fmla="*/ 6 h 14"/>
                <a:gd name="T16" fmla="*/ 60 w 60"/>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4">
                  <a:moveTo>
                    <a:pt x="60" y="8"/>
                  </a:moveTo>
                  <a:cubicBezTo>
                    <a:pt x="60" y="11"/>
                    <a:pt x="59" y="14"/>
                    <a:pt x="57" y="14"/>
                  </a:cubicBezTo>
                  <a:cubicBezTo>
                    <a:pt x="3" y="14"/>
                    <a:pt x="3" y="14"/>
                    <a:pt x="3" y="14"/>
                  </a:cubicBezTo>
                  <a:cubicBezTo>
                    <a:pt x="1" y="14"/>
                    <a:pt x="0" y="11"/>
                    <a:pt x="0" y="8"/>
                  </a:cubicBezTo>
                  <a:cubicBezTo>
                    <a:pt x="0" y="6"/>
                    <a:pt x="0" y="6"/>
                    <a:pt x="0" y="6"/>
                  </a:cubicBezTo>
                  <a:cubicBezTo>
                    <a:pt x="0" y="2"/>
                    <a:pt x="1" y="0"/>
                    <a:pt x="3" y="0"/>
                  </a:cubicBezTo>
                  <a:cubicBezTo>
                    <a:pt x="57" y="0"/>
                    <a:pt x="57" y="0"/>
                    <a:pt x="57" y="0"/>
                  </a:cubicBezTo>
                  <a:cubicBezTo>
                    <a:pt x="59" y="0"/>
                    <a:pt x="60" y="2"/>
                    <a:pt x="60" y="6"/>
                  </a:cubicBezTo>
                  <a:lnTo>
                    <a:pt x="6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4"/>
            <p:cNvSpPr>
              <a:spLocks/>
            </p:cNvSpPr>
            <p:nvPr/>
          </p:nvSpPr>
          <p:spPr bwMode="auto">
            <a:xfrm>
              <a:off x="2974975" y="6143626"/>
              <a:ext cx="193675" cy="31750"/>
            </a:xfrm>
            <a:custGeom>
              <a:avLst/>
              <a:gdLst>
                <a:gd name="T0" fmla="*/ 86 w 86"/>
                <a:gd name="T1" fmla="*/ 8 h 14"/>
                <a:gd name="T2" fmla="*/ 82 w 86"/>
                <a:gd name="T3" fmla="*/ 14 h 14"/>
                <a:gd name="T4" fmla="*/ 4 w 86"/>
                <a:gd name="T5" fmla="*/ 14 h 14"/>
                <a:gd name="T6" fmla="*/ 0 w 86"/>
                <a:gd name="T7" fmla="*/ 8 h 14"/>
                <a:gd name="T8" fmla="*/ 0 w 86"/>
                <a:gd name="T9" fmla="*/ 6 h 14"/>
                <a:gd name="T10" fmla="*/ 4 w 86"/>
                <a:gd name="T11" fmla="*/ 0 h 14"/>
                <a:gd name="T12" fmla="*/ 82 w 86"/>
                <a:gd name="T13" fmla="*/ 0 h 14"/>
                <a:gd name="T14" fmla="*/ 86 w 86"/>
                <a:gd name="T15" fmla="*/ 6 h 14"/>
                <a:gd name="T16" fmla="*/ 86 w 86"/>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4">
                  <a:moveTo>
                    <a:pt x="86" y="8"/>
                  </a:moveTo>
                  <a:cubicBezTo>
                    <a:pt x="86" y="11"/>
                    <a:pt x="84" y="14"/>
                    <a:pt x="82" y="14"/>
                  </a:cubicBezTo>
                  <a:cubicBezTo>
                    <a:pt x="4" y="14"/>
                    <a:pt x="4" y="14"/>
                    <a:pt x="4" y="14"/>
                  </a:cubicBezTo>
                  <a:cubicBezTo>
                    <a:pt x="2" y="14"/>
                    <a:pt x="0" y="11"/>
                    <a:pt x="0" y="8"/>
                  </a:cubicBezTo>
                  <a:cubicBezTo>
                    <a:pt x="0" y="6"/>
                    <a:pt x="0" y="6"/>
                    <a:pt x="0" y="6"/>
                  </a:cubicBezTo>
                  <a:cubicBezTo>
                    <a:pt x="0" y="3"/>
                    <a:pt x="2" y="0"/>
                    <a:pt x="4" y="0"/>
                  </a:cubicBezTo>
                  <a:cubicBezTo>
                    <a:pt x="82" y="0"/>
                    <a:pt x="82" y="0"/>
                    <a:pt x="82" y="0"/>
                  </a:cubicBezTo>
                  <a:cubicBezTo>
                    <a:pt x="84" y="0"/>
                    <a:pt x="86" y="3"/>
                    <a:pt x="86" y="6"/>
                  </a:cubicBezTo>
                  <a:lnTo>
                    <a:pt x="8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
            <p:cNvSpPr>
              <a:spLocks/>
            </p:cNvSpPr>
            <p:nvPr/>
          </p:nvSpPr>
          <p:spPr bwMode="auto">
            <a:xfrm>
              <a:off x="2933700" y="609917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p:cNvSpPr>
              <a:spLocks/>
            </p:cNvSpPr>
            <p:nvPr/>
          </p:nvSpPr>
          <p:spPr bwMode="auto">
            <a:xfrm>
              <a:off x="2933700" y="6053138"/>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2"/>
                    <a:pt x="120" y="14"/>
                    <a:pt x="117" y="14"/>
                  </a:cubicBezTo>
                  <a:cubicBezTo>
                    <a:pt x="6" y="14"/>
                    <a:pt x="6" y="14"/>
                    <a:pt x="6" y="14"/>
                  </a:cubicBezTo>
                  <a:cubicBezTo>
                    <a:pt x="3" y="14"/>
                    <a:pt x="0" y="12"/>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p:cNvSpPr>
              <a:spLocks/>
            </p:cNvSpPr>
            <p:nvPr/>
          </p:nvSpPr>
          <p:spPr bwMode="auto">
            <a:xfrm>
              <a:off x="2933700" y="6011863"/>
              <a:ext cx="276225" cy="28575"/>
            </a:xfrm>
            <a:custGeom>
              <a:avLst/>
              <a:gdLst>
                <a:gd name="T0" fmla="*/ 122 w 122"/>
                <a:gd name="T1" fmla="*/ 8 h 13"/>
                <a:gd name="T2" fmla="*/ 117 w 122"/>
                <a:gd name="T3" fmla="*/ 13 h 13"/>
                <a:gd name="T4" fmla="*/ 6 w 122"/>
                <a:gd name="T5" fmla="*/ 13 h 13"/>
                <a:gd name="T6" fmla="*/ 0 w 122"/>
                <a:gd name="T7" fmla="*/ 8 h 13"/>
                <a:gd name="T8" fmla="*/ 0 w 122"/>
                <a:gd name="T9" fmla="*/ 6 h 13"/>
                <a:gd name="T10" fmla="*/ 6 w 122"/>
                <a:gd name="T11" fmla="*/ 0 h 13"/>
                <a:gd name="T12" fmla="*/ 117 w 122"/>
                <a:gd name="T13" fmla="*/ 0 h 13"/>
                <a:gd name="T14" fmla="*/ 122 w 122"/>
                <a:gd name="T15" fmla="*/ 6 h 13"/>
                <a:gd name="T16" fmla="*/ 122 w 122"/>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3">
                  <a:moveTo>
                    <a:pt x="122" y="8"/>
                  </a:moveTo>
                  <a:cubicBezTo>
                    <a:pt x="122" y="11"/>
                    <a:pt x="120" y="13"/>
                    <a:pt x="117" y="13"/>
                  </a:cubicBezTo>
                  <a:cubicBezTo>
                    <a:pt x="6" y="13"/>
                    <a:pt x="6" y="13"/>
                    <a:pt x="6" y="13"/>
                  </a:cubicBezTo>
                  <a:cubicBezTo>
                    <a:pt x="3" y="13"/>
                    <a:pt x="0" y="11"/>
                    <a:pt x="0" y="8"/>
                  </a:cubicBezTo>
                  <a:cubicBezTo>
                    <a:pt x="0" y="6"/>
                    <a:pt x="0" y="6"/>
                    <a:pt x="0" y="6"/>
                  </a:cubicBezTo>
                  <a:cubicBezTo>
                    <a:pt x="0" y="2"/>
                    <a:pt x="3" y="0"/>
                    <a:pt x="6" y="0"/>
                  </a:cubicBezTo>
                  <a:cubicBezTo>
                    <a:pt x="117" y="0"/>
                    <a:pt x="117" y="0"/>
                    <a:pt x="117" y="0"/>
                  </a:cubicBezTo>
                  <a:cubicBezTo>
                    <a:pt x="120" y="0"/>
                    <a:pt x="122" y="2"/>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8"/>
            <p:cNvSpPr>
              <a:spLocks/>
            </p:cNvSpPr>
            <p:nvPr/>
          </p:nvSpPr>
          <p:spPr bwMode="auto">
            <a:xfrm>
              <a:off x="2933700" y="596582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p:cNvGrpSpPr/>
          <p:nvPr/>
        </p:nvGrpSpPr>
        <p:grpSpPr>
          <a:xfrm>
            <a:off x="-42652" y="304800"/>
            <a:ext cx="1634541" cy="1061520"/>
            <a:chOff x="-42652" y="304800"/>
            <a:chExt cx="1634541" cy="1061520"/>
          </a:xfrm>
        </p:grpSpPr>
        <p:sp>
          <p:nvSpPr>
            <p:cNvPr id="42"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3" name="椭圆 42"/>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02</a:t>
              </a:r>
              <a:endParaRPr lang="zh-CN" altLang="en-US" sz="2400" dirty="0">
                <a:solidFill>
                  <a:schemeClr val="bg1"/>
                </a:solidFill>
              </a:endParaRPr>
            </a:p>
          </p:txBody>
        </p:sp>
      </p:grpSp>
      <p:grpSp>
        <p:nvGrpSpPr>
          <p:cNvPr id="45" name="组合 44"/>
          <p:cNvGrpSpPr/>
          <p:nvPr/>
        </p:nvGrpSpPr>
        <p:grpSpPr>
          <a:xfrm>
            <a:off x="1686622" y="341972"/>
            <a:ext cx="5572519" cy="757315"/>
            <a:chOff x="1686622" y="341972"/>
            <a:chExt cx="5572519" cy="757315"/>
          </a:xfrm>
        </p:grpSpPr>
        <p:sp>
          <p:nvSpPr>
            <p:cNvPr id="46" name="文本框 45"/>
            <p:cNvSpPr txBox="1"/>
            <p:nvPr/>
          </p:nvSpPr>
          <p:spPr>
            <a:xfrm>
              <a:off x="1686622" y="341972"/>
              <a:ext cx="3467616"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srgbClr val="EF6C74"/>
                  </a:solidFill>
                </a:rPr>
                <a:t>Data Exploration</a:t>
              </a:r>
            </a:p>
          </p:txBody>
        </p:sp>
        <p:sp>
          <p:nvSpPr>
            <p:cNvPr id="47" name="文本框 46"/>
            <p:cNvSpPr txBox="1"/>
            <p:nvPr/>
          </p:nvSpPr>
          <p:spPr>
            <a:xfrm>
              <a:off x="1686622" y="844858"/>
              <a:ext cx="5572519" cy="254429"/>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000" dirty="0">
                  <a:solidFill>
                    <a:prstClr val="white">
                      <a:lumMod val="65000"/>
                    </a:prstClr>
                  </a:solidFill>
                  <a:latin typeface="微软雅黑"/>
                </a:rPr>
                <a:t>Summary statistics | manipulation | binary classification | visualization </a:t>
              </a:r>
            </a:p>
          </p:txBody>
        </p:sp>
      </p:grpSp>
      <p:sp>
        <p:nvSpPr>
          <p:cNvPr id="51" name="矩形 55">
            <a:extLst>
              <a:ext uri="{FF2B5EF4-FFF2-40B4-BE49-F238E27FC236}">
                <a16:creationId xmlns:a16="http://schemas.microsoft.com/office/drawing/2014/main" id="{A879C679-4D20-4766-81A9-F69D6C56B6C2}"/>
              </a:ext>
            </a:extLst>
          </p:cNvPr>
          <p:cNvSpPr/>
          <p:nvPr/>
        </p:nvSpPr>
        <p:spPr>
          <a:xfrm>
            <a:off x="2011681" y="1256295"/>
            <a:ext cx="8418786" cy="394210"/>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rPr>
              <a:t>How Many Type of Drugs Users Had Used? </a:t>
            </a:r>
            <a:endParaRPr lang="zh-CN" altLang="en-US" b="1" dirty="0">
              <a:solidFill>
                <a:schemeClr val="tx1">
                  <a:lumMod val="75000"/>
                  <a:lumOff val="25000"/>
                </a:schemeClr>
              </a:solidFill>
            </a:endParaRPr>
          </a:p>
        </p:txBody>
      </p:sp>
      <p:pic>
        <p:nvPicPr>
          <p:cNvPr id="9218" name="Picture 2" descr="https://lh5.googleusercontent.com/LuRH3fTTlpGm3SXyiDCgZH6998P1PeaY8QGdn_0pYmKX1bn2yCc9JvA3HfaILABW23FAR24uM_R7Ov3X1_oHygjfUEhNrT0-aRU6phvvR201Z-89XHmtMpzXRlo5AMIuqSFXSnsSjjI">
            <a:extLst>
              <a:ext uri="{FF2B5EF4-FFF2-40B4-BE49-F238E27FC236}">
                <a16:creationId xmlns:a16="http://schemas.microsoft.com/office/drawing/2014/main" id="{D9B092DC-BE80-47C3-A462-A3E3F16EC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130" y="1816545"/>
            <a:ext cx="9595740" cy="4537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909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noEditPoints="1"/>
          </p:cNvSpPr>
          <p:nvPr/>
        </p:nvSpPr>
        <p:spPr bwMode="auto">
          <a:xfrm>
            <a:off x="5544978" y="2201724"/>
            <a:ext cx="268432" cy="443667"/>
          </a:xfrm>
          <a:custGeom>
            <a:avLst/>
            <a:gdLst>
              <a:gd name="T0" fmla="*/ 220 w 237"/>
              <a:gd name="T1" fmla="*/ 0 h 393"/>
              <a:gd name="T2" fmla="*/ 16 w 237"/>
              <a:gd name="T3" fmla="*/ 0 h 393"/>
              <a:gd name="T4" fmla="*/ 0 w 237"/>
              <a:gd name="T5" fmla="*/ 17 h 393"/>
              <a:gd name="T6" fmla="*/ 0 w 237"/>
              <a:gd name="T7" fmla="*/ 377 h 393"/>
              <a:gd name="T8" fmla="*/ 16 w 237"/>
              <a:gd name="T9" fmla="*/ 393 h 393"/>
              <a:gd name="T10" fmla="*/ 220 w 237"/>
              <a:gd name="T11" fmla="*/ 393 h 393"/>
              <a:gd name="T12" fmla="*/ 237 w 237"/>
              <a:gd name="T13" fmla="*/ 377 h 393"/>
              <a:gd name="T14" fmla="*/ 237 w 237"/>
              <a:gd name="T15" fmla="*/ 17 h 393"/>
              <a:gd name="T16" fmla="*/ 220 w 237"/>
              <a:gd name="T17" fmla="*/ 0 h 393"/>
              <a:gd name="T18" fmla="*/ 99 w 237"/>
              <a:gd name="T19" fmla="*/ 11 h 393"/>
              <a:gd name="T20" fmla="*/ 138 w 237"/>
              <a:gd name="T21" fmla="*/ 11 h 393"/>
              <a:gd name="T22" fmla="*/ 143 w 237"/>
              <a:gd name="T23" fmla="*/ 16 h 393"/>
              <a:gd name="T24" fmla="*/ 138 w 237"/>
              <a:gd name="T25" fmla="*/ 21 h 393"/>
              <a:gd name="T26" fmla="*/ 99 w 237"/>
              <a:gd name="T27" fmla="*/ 21 h 393"/>
              <a:gd name="T28" fmla="*/ 94 w 237"/>
              <a:gd name="T29" fmla="*/ 16 h 393"/>
              <a:gd name="T30" fmla="*/ 99 w 237"/>
              <a:gd name="T31" fmla="*/ 11 h 393"/>
              <a:gd name="T32" fmla="*/ 118 w 237"/>
              <a:gd name="T33" fmla="*/ 383 h 393"/>
              <a:gd name="T34" fmla="*/ 96 w 237"/>
              <a:gd name="T35" fmla="*/ 360 h 393"/>
              <a:gd name="T36" fmla="*/ 118 w 237"/>
              <a:gd name="T37" fmla="*/ 338 h 393"/>
              <a:gd name="T38" fmla="*/ 141 w 237"/>
              <a:gd name="T39" fmla="*/ 360 h 393"/>
              <a:gd name="T40" fmla="*/ 118 w 237"/>
              <a:gd name="T41" fmla="*/ 383 h 393"/>
              <a:gd name="T42" fmla="*/ 227 w 237"/>
              <a:gd name="T43" fmla="*/ 311 h 393"/>
              <a:gd name="T44" fmla="*/ 209 w 237"/>
              <a:gd name="T45" fmla="*/ 327 h 393"/>
              <a:gd name="T46" fmla="*/ 27 w 237"/>
              <a:gd name="T47" fmla="*/ 327 h 393"/>
              <a:gd name="T48" fmla="*/ 10 w 237"/>
              <a:gd name="T49" fmla="*/ 311 h 393"/>
              <a:gd name="T50" fmla="*/ 10 w 237"/>
              <a:gd name="T51" fmla="*/ 53 h 393"/>
              <a:gd name="T52" fmla="*/ 27 w 237"/>
              <a:gd name="T53" fmla="*/ 37 h 393"/>
              <a:gd name="T54" fmla="*/ 209 w 237"/>
              <a:gd name="T55" fmla="*/ 37 h 393"/>
              <a:gd name="T56" fmla="*/ 227 w 237"/>
              <a:gd name="T57" fmla="*/ 53 h 393"/>
              <a:gd name="T58" fmla="*/ 227 w 237"/>
              <a:gd name="T59" fmla="*/ 31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93">
                <a:moveTo>
                  <a:pt x="220" y="0"/>
                </a:moveTo>
                <a:cubicBezTo>
                  <a:pt x="16" y="0"/>
                  <a:pt x="16" y="0"/>
                  <a:pt x="16" y="0"/>
                </a:cubicBezTo>
                <a:cubicBezTo>
                  <a:pt x="7" y="0"/>
                  <a:pt x="0" y="8"/>
                  <a:pt x="0" y="17"/>
                </a:cubicBezTo>
                <a:cubicBezTo>
                  <a:pt x="0" y="377"/>
                  <a:pt x="0" y="377"/>
                  <a:pt x="0" y="377"/>
                </a:cubicBezTo>
                <a:cubicBezTo>
                  <a:pt x="0" y="386"/>
                  <a:pt x="7" y="393"/>
                  <a:pt x="16" y="393"/>
                </a:cubicBezTo>
                <a:cubicBezTo>
                  <a:pt x="220" y="393"/>
                  <a:pt x="220" y="393"/>
                  <a:pt x="220" y="393"/>
                </a:cubicBezTo>
                <a:cubicBezTo>
                  <a:pt x="229" y="393"/>
                  <a:pt x="237" y="386"/>
                  <a:pt x="237" y="377"/>
                </a:cubicBezTo>
                <a:cubicBezTo>
                  <a:pt x="237" y="17"/>
                  <a:pt x="237" y="17"/>
                  <a:pt x="237" y="17"/>
                </a:cubicBezTo>
                <a:cubicBezTo>
                  <a:pt x="237" y="8"/>
                  <a:pt x="229" y="0"/>
                  <a:pt x="220" y="0"/>
                </a:cubicBezTo>
                <a:close/>
                <a:moveTo>
                  <a:pt x="99" y="11"/>
                </a:moveTo>
                <a:cubicBezTo>
                  <a:pt x="138" y="11"/>
                  <a:pt x="138" y="11"/>
                  <a:pt x="138" y="11"/>
                </a:cubicBezTo>
                <a:cubicBezTo>
                  <a:pt x="140" y="11"/>
                  <a:pt x="143" y="13"/>
                  <a:pt x="143" y="16"/>
                </a:cubicBezTo>
                <a:cubicBezTo>
                  <a:pt x="143" y="19"/>
                  <a:pt x="140" y="21"/>
                  <a:pt x="138" y="21"/>
                </a:cubicBezTo>
                <a:cubicBezTo>
                  <a:pt x="99" y="21"/>
                  <a:pt x="99" y="21"/>
                  <a:pt x="99" y="21"/>
                </a:cubicBezTo>
                <a:cubicBezTo>
                  <a:pt x="96" y="21"/>
                  <a:pt x="94" y="19"/>
                  <a:pt x="94" y="16"/>
                </a:cubicBezTo>
                <a:cubicBezTo>
                  <a:pt x="94" y="13"/>
                  <a:pt x="96" y="11"/>
                  <a:pt x="99" y="11"/>
                </a:cubicBezTo>
                <a:close/>
                <a:moveTo>
                  <a:pt x="118" y="383"/>
                </a:moveTo>
                <a:cubicBezTo>
                  <a:pt x="106" y="383"/>
                  <a:pt x="96" y="373"/>
                  <a:pt x="96" y="360"/>
                </a:cubicBezTo>
                <a:cubicBezTo>
                  <a:pt x="96" y="348"/>
                  <a:pt x="106" y="338"/>
                  <a:pt x="118" y="338"/>
                </a:cubicBezTo>
                <a:cubicBezTo>
                  <a:pt x="131" y="338"/>
                  <a:pt x="141" y="348"/>
                  <a:pt x="141" y="360"/>
                </a:cubicBezTo>
                <a:cubicBezTo>
                  <a:pt x="141" y="373"/>
                  <a:pt x="131" y="383"/>
                  <a:pt x="118" y="383"/>
                </a:cubicBezTo>
                <a:close/>
                <a:moveTo>
                  <a:pt x="227" y="311"/>
                </a:moveTo>
                <a:cubicBezTo>
                  <a:pt x="227" y="320"/>
                  <a:pt x="219" y="327"/>
                  <a:pt x="209" y="327"/>
                </a:cubicBezTo>
                <a:cubicBezTo>
                  <a:pt x="27" y="327"/>
                  <a:pt x="27" y="327"/>
                  <a:pt x="27" y="327"/>
                </a:cubicBezTo>
                <a:cubicBezTo>
                  <a:pt x="17" y="327"/>
                  <a:pt x="10" y="320"/>
                  <a:pt x="10" y="311"/>
                </a:cubicBezTo>
                <a:cubicBezTo>
                  <a:pt x="10" y="53"/>
                  <a:pt x="10" y="53"/>
                  <a:pt x="10" y="53"/>
                </a:cubicBezTo>
                <a:cubicBezTo>
                  <a:pt x="10" y="44"/>
                  <a:pt x="17" y="37"/>
                  <a:pt x="27" y="37"/>
                </a:cubicBezTo>
                <a:cubicBezTo>
                  <a:pt x="209" y="37"/>
                  <a:pt x="209" y="37"/>
                  <a:pt x="209" y="37"/>
                </a:cubicBezTo>
                <a:cubicBezTo>
                  <a:pt x="219" y="37"/>
                  <a:pt x="227" y="44"/>
                  <a:pt x="227" y="53"/>
                </a:cubicBezTo>
                <a:lnTo>
                  <a:pt x="227" y="3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p:cNvGrpSpPr/>
          <p:nvPr/>
        </p:nvGrpSpPr>
        <p:grpSpPr>
          <a:xfrm>
            <a:off x="5464265" y="3899452"/>
            <a:ext cx="422959" cy="426940"/>
            <a:chOff x="2654300" y="2195513"/>
            <a:chExt cx="842963" cy="850901"/>
          </a:xfrm>
          <a:solidFill>
            <a:schemeClr val="bg1"/>
          </a:solidFill>
        </p:grpSpPr>
        <p:sp>
          <p:nvSpPr>
            <p:cNvPr id="14" name="Freeform 6"/>
            <p:cNvSpPr>
              <a:spLocks/>
            </p:cNvSpPr>
            <p:nvPr/>
          </p:nvSpPr>
          <p:spPr bwMode="auto">
            <a:xfrm>
              <a:off x="2654300" y="2698751"/>
              <a:ext cx="404812"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37" y="32"/>
                    <a:pt x="2" y="89"/>
                    <a:pt x="0" y="155"/>
                  </a:cubicBezTo>
                  <a:cubicBezTo>
                    <a:pt x="179" y="155"/>
                    <a:pt x="179" y="155"/>
                    <a:pt x="179" y="155"/>
                  </a:cubicBez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p:cNvSpPr>
            <p:nvPr/>
          </p:nvSpPr>
          <p:spPr bwMode="auto">
            <a:xfrm>
              <a:off x="3094038" y="2698751"/>
              <a:ext cx="403225"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0" y="155"/>
                    <a:pt x="0" y="155"/>
                    <a:pt x="0" y="155"/>
                  </a:cubicBezTo>
                  <a:cubicBezTo>
                    <a:pt x="179" y="155"/>
                    <a:pt x="179" y="155"/>
                    <a:pt x="179" y="155"/>
                  </a:cubicBezTo>
                  <a:cubicBezTo>
                    <a:pt x="178" y="89"/>
                    <a:pt x="142" y="32"/>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8"/>
            <p:cNvSpPr>
              <a:spLocks noChangeArrowheads="1"/>
            </p:cNvSpPr>
            <p:nvPr/>
          </p:nvSpPr>
          <p:spPr bwMode="auto">
            <a:xfrm>
              <a:off x="2809875" y="2195513"/>
              <a:ext cx="531812" cy="530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9"/>
            <p:cNvSpPr>
              <a:spLocks/>
            </p:cNvSpPr>
            <p:nvPr/>
          </p:nvSpPr>
          <p:spPr bwMode="auto">
            <a:xfrm>
              <a:off x="2997200" y="2755901"/>
              <a:ext cx="158750" cy="209550"/>
            </a:xfrm>
            <a:custGeom>
              <a:avLst/>
              <a:gdLst>
                <a:gd name="T0" fmla="*/ 0 w 100"/>
                <a:gd name="T1" fmla="*/ 0 h 132"/>
                <a:gd name="T2" fmla="*/ 50 w 100"/>
                <a:gd name="T3" fmla="*/ 132 h 132"/>
                <a:gd name="T4" fmla="*/ 100 w 100"/>
                <a:gd name="T5" fmla="*/ 0 h 132"/>
                <a:gd name="T6" fmla="*/ 0 w 100"/>
                <a:gd name="T7" fmla="*/ 0 h 132"/>
              </a:gdLst>
              <a:ahLst/>
              <a:cxnLst>
                <a:cxn ang="0">
                  <a:pos x="T0" y="T1"/>
                </a:cxn>
                <a:cxn ang="0">
                  <a:pos x="T2" y="T3"/>
                </a:cxn>
                <a:cxn ang="0">
                  <a:pos x="T4" y="T5"/>
                </a:cxn>
                <a:cxn ang="0">
                  <a:pos x="T6" y="T7"/>
                </a:cxn>
              </a:cxnLst>
              <a:rect l="0" t="0" r="r" b="b"/>
              <a:pathLst>
                <a:path w="100" h="132">
                  <a:moveTo>
                    <a:pt x="0" y="0"/>
                  </a:moveTo>
                  <a:lnTo>
                    <a:pt x="50" y="132"/>
                  </a:lnTo>
                  <a:lnTo>
                    <a:pt x="10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p:cNvGrpSpPr/>
          <p:nvPr/>
        </p:nvGrpSpPr>
        <p:grpSpPr>
          <a:xfrm>
            <a:off x="6331150" y="3120214"/>
            <a:ext cx="426940" cy="374368"/>
            <a:chOff x="1123950" y="3781426"/>
            <a:chExt cx="850900" cy="746125"/>
          </a:xfrm>
          <a:solidFill>
            <a:schemeClr val="bg1"/>
          </a:solidFill>
        </p:grpSpPr>
        <p:sp>
          <p:nvSpPr>
            <p:cNvPr id="19" name="Freeform 10"/>
            <p:cNvSpPr>
              <a:spLocks/>
            </p:cNvSpPr>
            <p:nvPr/>
          </p:nvSpPr>
          <p:spPr bwMode="auto">
            <a:xfrm>
              <a:off x="1123950" y="3897313"/>
              <a:ext cx="850900" cy="630238"/>
            </a:xfrm>
            <a:custGeom>
              <a:avLst/>
              <a:gdLst>
                <a:gd name="T0" fmla="*/ 377 w 377"/>
                <a:gd name="T1" fmla="*/ 258 h 280"/>
                <a:gd name="T2" fmla="*/ 356 w 377"/>
                <a:gd name="T3" fmla="*/ 280 h 280"/>
                <a:gd name="T4" fmla="*/ 22 w 377"/>
                <a:gd name="T5" fmla="*/ 280 h 280"/>
                <a:gd name="T6" fmla="*/ 0 w 377"/>
                <a:gd name="T7" fmla="*/ 258 h 280"/>
                <a:gd name="T8" fmla="*/ 0 w 377"/>
                <a:gd name="T9" fmla="*/ 22 h 280"/>
                <a:gd name="T10" fmla="*/ 22 w 377"/>
                <a:gd name="T11" fmla="*/ 0 h 280"/>
                <a:gd name="T12" fmla="*/ 356 w 377"/>
                <a:gd name="T13" fmla="*/ 0 h 280"/>
                <a:gd name="T14" fmla="*/ 377 w 377"/>
                <a:gd name="T15" fmla="*/ 22 h 280"/>
                <a:gd name="T16" fmla="*/ 377 w 377"/>
                <a:gd name="T17" fmla="*/ 25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280">
                  <a:moveTo>
                    <a:pt x="377" y="258"/>
                  </a:moveTo>
                  <a:cubicBezTo>
                    <a:pt x="377" y="270"/>
                    <a:pt x="368" y="280"/>
                    <a:pt x="356" y="280"/>
                  </a:cubicBezTo>
                  <a:cubicBezTo>
                    <a:pt x="22" y="280"/>
                    <a:pt x="22" y="280"/>
                    <a:pt x="22" y="280"/>
                  </a:cubicBezTo>
                  <a:cubicBezTo>
                    <a:pt x="10" y="280"/>
                    <a:pt x="0" y="270"/>
                    <a:pt x="0" y="258"/>
                  </a:cubicBezTo>
                  <a:cubicBezTo>
                    <a:pt x="0" y="22"/>
                    <a:pt x="0" y="22"/>
                    <a:pt x="0" y="22"/>
                  </a:cubicBezTo>
                  <a:cubicBezTo>
                    <a:pt x="0" y="10"/>
                    <a:pt x="10" y="0"/>
                    <a:pt x="22" y="0"/>
                  </a:cubicBezTo>
                  <a:cubicBezTo>
                    <a:pt x="356" y="0"/>
                    <a:pt x="356" y="0"/>
                    <a:pt x="356" y="0"/>
                  </a:cubicBezTo>
                  <a:cubicBezTo>
                    <a:pt x="368" y="0"/>
                    <a:pt x="377" y="10"/>
                    <a:pt x="377" y="22"/>
                  </a:cubicBezTo>
                  <a:lnTo>
                    <a:pt x="377"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p:cNvSpPr>
              <a:spLocks/>
            </p:cNvSpPr>
            <p:nvPr/>
          </p:nvSpPr>
          <p:spPr bwMode="auto">
            <a:xfrm>
              <a:off x="1341438" y="3781426"/>
              <a:ext cx="415925" cy="95250"/>
            </a:xfrm>
            <a:custGeom>
              <a:avLst/>
              <a:gdLst>
                <a:gd name="T0" fmla="*/ 13 w 185"/>
                <a:gd name="T1" fmla="*/ 43 h 43"/>
                <a:gd name="T2" fmla="*/ 13 w 185"/>
                <a:gd name="T3" fmla="*/ 34 h 43"/>
                <a:gd name="T4" fmla="*/ 32 w 185"/>
                <a:gd name="T5" fmla="*/ 16 h 43"/>
                <a:gd name="T6" fmla="*/ 150 w 185"/>
                <a:gd name="T7" fmla="*/ 16 h 43"/>
                <a:gd name="T8" fmla="*/ 168 w 185"/>
                <a:gd name="T9" fmla="*/ 34 h 43"/>
                <a:gd name="T10" fmla="*/ 168 w 185"/>
                <a:gd name="T11" fmla="*/ 43 h 43"/>
                <a:gd name="T12" fmla="*/ 185 w 185"/>
                <a:gd name="T13" fmla="*/ 43 h 43"/>
                <a:gd name="T14" fmla="*/ 185 w 185"/>
                <a:gd name="T15" fmla="*/ 22 h 43"/>
                <a:gd name="T16" fmla="*/ 163 w 185"/>
                <a:gd name="T17" fmla="*/ 0 h 43"/>
                <a:gd name="T18" fmla="*/ 22 w 185"/>
                <a:gd name="T19" fmla="*/ 0 h 43"/>
                <a:gd name="T20" fmla="*/ 0 w 185"/>
                <a:gd name="T21" fmla="*/ 22 h 43"/>
                <a:gd name="T22" fmla="*/ 0 w 185"/>
                <a:gd name="T23" fmla="*/ 43 h 43"/>
                <a:gd name="T24" fmla="*/ 13 w 185"/>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43">
                  <a:moveTo>
                    <a:pt x="13" y="43"/>
                  </a:moveTo>
                  <a:cubicBezTo>
                    <a:pt x="13" y="34"/>
                    <a:pt x="13" y="34"/>
                    <a:pt x="13" y="34"/>
                  </a:cubicBezTo>
                  <a:cubicBezTo>
                    <a:pt x="13" y="24"/>
                    <a:pt x="22" y="16"/>
                    <a:pt x="32" y="16"/>
                  </a:cubicBezTo>
                  <a:cubicBezTo>
                    <a:pt x="150" y="16"/>
                    <a:pt x="150" y="16"/>
                    <a:pt x="150" y="16"/>
                  </a:cubicBezTo>
                  <a:cubicBezTo>
                    <a:pt x="160" y="16"/>
                    <a:pt x="168" y="24"/>
                    <a:pt x="168" y="34"/>
                  </a:cubicBezTo>
                  <a:cubicBezTo>
                    <a:pt x="168" y="43"/>
                    <a:pt x="168" y="43"/>
                    <a:pt x="168" y="43"/>
                  </a:cubicBezTo>
                  <a:cubicBezTo>
                    <a:pt x="185" y="43"/>
                    <a:pt x="185" y="43"/>
                    <a:pt x="185" y="43"/>
                  </a:cubicBezTo>
                  <a:cubicBezTo>
                    <a:pt x="185" y="22"/>
                    <a:pt x="185" y="22"/>
                    <a:pt x="185" y="22"/>
                  </a:cubicBezTo>
                  <a:cubicBezTo>
                    <a:pt x="185" y="10"/>
                    <a:pt x="175" y="0"/>
                    <a:pt x="163" y="0"/>
                  </a:cubicBezTo>
                  <a:cubicBezTo>
                    <a:pt x="22" y="0"/>
                    <a:pt x="22" y="0"/>
                    <a:pt x="22" y="0"/>
                  </a:cubicBezTo>
                  <a:cubicBezTo>
                    <a:pt x="10" y="0"/>
                    <a:pt x="0" y="10"/>
                    <a:pt x="0" y="22"/>
                  </a:cubicBezTo>
                  <a:cubicBezTo>
                    <a:pt x="0" y="43"/>
                    <a:pt x="0" y="43"/>
                    <a:pt x="0" y="43"/>
                  </a:cubicBezTo>
                  <a:lnTo>
                    <a:pt x="13"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p:cNvGrpSpPr>
            <a:grpSpLocks noChangeAspect="1"/>
          </p:cNvGrpSpPr>
          <p:nvPr/>
        </p:nvGrpSpPr>
        <p:grpSpPr>
          <a:xfrm>
            <a:off x="6379496" y="4878819"/>
            <a:ext cx="312877" cy="538253"/>
            <a:chOff x="2792413" y="5253038"/>
            <a:chExt cx="561975" cy="966788"/>
          </a:xfrm>
          <a:solidFill>
            <a:schemeClr val="bg1"/>
          </a:solidFill>
        </p:grpSpPr>
        <p:sp>
          <p:nvSpPr>
            <p:cNvPr id="22" name="Freeform 12"/>
            <p:cNvSpPr>
              <a:spLocks noEditPoints="1"/>
            </p:cNvSpPr>
            <p:nvPr/>
          </p:nvSpPr>
          <p:spPr bwMode="auto">
            <a:xfrm>
              <a:off x="2792413" y="5253038"/>
              <a:ext cx="561975" cy="704850"/>
            </a:xfrm>
            <a:custGeom>
              <a:avLst/>
              <a:gdLst>
                <a:gd name="T0" fmla="*/ 124 w 249"/>
                <a:gd name="T1" fmla="*/ 0 h 313"/>
                <a:gd name="T2" fmla="*/ 0 w 249"/>
                <a:gd name="T3" fmla="*/ 125 h 313"/>
                <a:gd name="T4" fmla="*/ 5 w 249"/>
                <a:gd name="T5" fmla="*/ 163 h 313"/>
                <a:gd name="T6" fmla="*/ 61 w 249"/>
                <a:gd name="T7" fmla="*/ 313 h 313"/>
                <a:gd name="T8" fmla="*/ 187 w 249"/>
                <a:gd name="T9" fmla="*/ 313 h 313"/>
                <a:gd name="T10" fmla="*/ 243 w 249"/>
                <a:gd name="T11" fmla="*/ 163 h 313"/>
                <a:gd name="T12" fmla="*/ 249 w 249"/>
                <a:gd name="T13" fmla="*/ 125 h 313"/>
                <a:gd name="T14" fmla="*/ 124 w 249"/>
                <a:gd name="T15" fmla="*/ 0 h 313"/>
                <a:gd name="T16" fmla="*/ 230 w 249"/>
                <a:gd name="T17" fmla="*/ 162 h 313"/>
                <a:gd name="T18" fmla="*/ 180 w 249"/>
                <a:gd name="T19" fmla="*/ 296 h 313"/>
                <a:gd name="T20" fmla="*/ 68 w 249"/>
                <a:gd name="T21" fmla="*/ 296 h 313"/>
                <a:gd name="T22" fmla="*/ 18 w 249"/>
                <a:gd name="T23" fmla="*/ 162 h 313"/>
                <a:gd name="T24" fmla="*/ 13 w 249"/>
                <a:gd name="T25" fmla="*/ 128 h 313"/>
                <a:gd name="T26" fmla="*/ 124 w 249"/>
                <a:gd name="T27" fmla="*/ 17 h 313"/>
                <a:gd name="T28" fmla="*/ 235 w 249"/>
                <a:gd name="T29" fmla="*/ 128 h 313"/>
                <a:gd name="T30" fmla="*/ 230 w 249"/>
                <a:gd name="T31" fmla="*/ 162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9" h="313">
                  <a:moveTo>
                    <a:pt x="124" y="0"/>
                  </a:moveTo>
                  <a:cubicBezTo>
                    <a:pt x="55" y="0"/>
                    <a:pt x="0" y="56"/>
                    <a:pt x="0" y="125"/>
                  </a:cubicBezTo>
                  <a:cubicBezTo>
                    <a:pt x="0" y="138"/>
                    <a:pt x="2" y="151"/>
                    <a:pt x="5" y="163"/>
                  </a:cubicBezTo>
                  <a:cubicBezTo>
                    <a:pt x="61" y="313"/>
                    <a:pt x="61" y="313"/>
                    <a:pt x="61" y="313"/>
                  </a:cubicBezTo>
                  <a:cubicBezTo>
                    <a:pt x="187" y="313"/>
                    <a:pt x="187" y="313"/>
                    <a:pt x="187" y="313"/>
                  </a:cubicBezTo>
                  <a:cubicBezTo>
                    <a:pt x="243" y="163"/>
                    <a:pt x="243" y="163"/>
                    <a:pt x="243" y="163"/>
                  </a:cubicBezTo>
                  <a:cubicBezTo>
                    <a:pt x="247" y="151"/>
                    <a:pt x="249" y="138"/>
                    <a:pt x="249" y="125"/>
                  </a:cubicBezTo>
                  <a:cubicBezTo>
                    <a:pt x="249" y="56"/>
                    <a:pt x="193" y="0"/>
                    <a:pt x="124" y="0"/>
                  </a:cubicBezTo>
                  <a:close/>
                  <a:moveTo>
                    <a:pt x="230" y="162"/>
                  </a:moveTo>
                  <a:cubicBezTo>
                    <a:pt x="180" y="296"/>
                    <a:pt x="180" y="296"/>
                    <a:pt x="180" y="296"/>
                  </a:cubicBezTo>
                  <a:cubicBezTo>
                    <a:pt x="68" y="296"/>
                    <a:pt x="68" y="296"/>
                    <a:pt x="68" y="296"/>
                  </a:cubicBezTo>
                  <a:cubicBezTo>
                    <a:pt x="18" y="162"/>
                    <a:pt x="18" y="162"/>
                    <a:pt x="18" y="162"/>
                  </a:cubicBezTo>
                  <a:cubicBezTo>
                    <a:pt x="15" y="152"/>
                    <a:pt x="13" y="140"/>
                    <a:pt x="13" y="128"/>
                  </a:cubicBezTo>
                  <a:cubicBezTo>
                    <a:pt x="13" y="67"/>
                    <a:pt x="63" y="17"/>
                    <a:pt x="124" y="17"/>
                  </a:cubicBezTo>
                  <a:cubicBezTo>
                    <a:pt x="185" y="17"/>
                    <a:pt x="235" y="67"/>
                    <a:pt x="235" y="128"/>
                  </a:cubicBezTo>
                  <a:cubicBezTo>
                    <a:pt x="235" y="140"/>
                    <a:pt x="233" y="152"/>
                    <a:pt x="230"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3"/>
            <p:cNvSpPr>
              <a:spLocks/>
            </p:cNvSpPr>
            <p:nvPr/>
          </p:nvSpPr>
          <p:spPr bwMode="auto">
            <a:xfrm>
              <a:off x="3003550" y="6189663"/>
              <a:ext cx="136525" cy="30163"/>
            </a:xfrm>
            <a:custGeom>
              <a:avLst/>
              <a:gdLst>
                <a:gd name="T0" fmla="*/ 60 w 60"/>
                <a:gd name="T1" fmla="*/ 8 h 14"/>
                <a:gd name="T2" fmla="*/ 57 w 60"/>
                <a:gd name="T3" fmla="*/ 14 h 14"/>
                <a:gd name="T4" fmla="*/ 3 w 60"/>
                <a:gd name="T5" fmla="*/ 14 h 14"/>
                <a:gd name="T6" fmla="*/ 0 w 60"/>
                <a:gd name="T7" fmla="*/ 8 h 14"/>
                <a:gd name="T8" fmla="*/ 0 w 60"/>
                <a:gd name="T9" fmla="*/ 6 h 14"/>
                <a:gd name="T10" fmla="*/ 3 w 60"/>
                <a:gd name="T11" fmla="*/ 0 h 14"/>
                <a:gd name="T12" fmla="*/ 57 w 60"/>
                <a:gd name="T13" fmla="*/ 0 h 14"/>
                <a:gd name="T14" fmla="*/ 60 w 60"/>
                <a:gd name="T15" fmla="*/ 6 h 14"/>
                <a:gd name="T16" fmla="*/ 60 w 60"/>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4">
                  <a:moveTo>
                    <a:pt x="60" y="8"/>
                  </a:moveTo>
                  <a:cubicBezTo>
                    <a:pt x="60" y="11"/>
                    <a:pt x="59" y="14"/>
                    <a:pt x="57" y="14"/>
                  </a:cubicBezTo>
                  <a:cubicBezTo>
                    <a:pt x="3" y="14"/>
                    <a:pt x="3" y="14"/>
                    <a:pt x="3" y="14"/>
                  </a:cubicBezTo>
                  <a:cubicBezTo>
                    <a:pt x="1" y="14"/>
                    <a:pt x="0" y="11"/>
                    <a:pt x="0" y="8"/>
                  </a:cubicBezTo>
                  <a:cubicBezTo>
                    <a:pt x="0" y="6"/>
                    <a:pt x="0" y="6"/>
                    <a:pt x="0" y="6"/>
                  </a:cubicBezTo>
                  <a:cubicBezTo>
                    <a:pt x="0" y="2"/>
                    <a:pt x="1" y="0"/>
                    <a:pt x="3" y="0"/>
                  </a:cubicBezTo>
                  <a:cubicBezTo>
                    <a:pt x="57" y="0"/>
                    <a:pt x="57" y="0"/>
                    <a:pt x="57" y="0"/>
                  </a:cubicBezTo>
                  <a:cubicBezTo>
                    <a:pt x="59" y="0"/>
                    <a:pt x="60" y="2"/>
                    <a:pt x="60" y="6"/>
                  </a:cubicBezTo>
                  <a:lnTo>
                    <a:pt x="6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4"/>
            <p:cNvSpPr>
              <a:spLocks/>
            </p:cNvSpPr>
            <p:nvPr/>
          </p:nvSpPr>
          <p:spPr bwMode="auto">
            <a:xfrm>
              <a:off x="2974975" y="6143626"/>
              <a:ext cx="193675" cy="31750"/>
            </a:xfrm>
            <a:custGeom>
              <a:avLst/>
              <a:gdLst>
                <a:gd name="T0" fmla="*/ 86 w 86"/>
                <a:gd name="T1" fmla="*/ 8 h 14"/>
                <a:gd name="T2" fmla="*/ 82 w 86"/>
                <a:gd name="T3" fmla="*/ 14 h 14"/>
                <a:gd name="T4" fmla="*/ 4 w 86"/>
                <a:gd name="T5" fmla="*/ 14 h 14"/>
                <a:gd name="T6" fmla="*/ 0 w 86"/>
                <a:gd name="T7" fmla="*/ 8 h 14"/>
                <a:gd name="T8" fmla="*/ 0 w 86"/>
                <a:gd name="T9" fmla="*/ 6 h 14"/>
                <a:gd name="T10" fmla="*/ 4 w 86"/>
                <a:gd name="T11" fmla="*/ 0 h 14"/>
                <a:gd name="T12" fmla="*/ 82 w 86"/>
                <a:gd name="T13" fmla="*/ 0 h 14"/>
                <a:gd name="T14" fmla="*/ 86 w 86"/>
                <a:gd name="T15" fmla="*/ 6 h 14"/>
                <a:gd name="T16" fmla="*/ 86 w 86"/>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4">
                  <a:moveTo>
                    <a:pt x="86" y="8"/>
                  </a:moveTo>
                  <a:cubicBezTo>
                    <a:pt x="86" y="11"/>
                    <a:pt x="84" y="14"/>
                    <a:pt x="82" y="14"/>
                  </a:cubicBezTo>
                  <a:cubicBezTo>
                    <a:pt x="4" y="14"/>
                    <a:pt x="4" y="14"/>
                    <a:pt x="4" y="14"/>
                  </a:cubicBezTo>
                  <a:cubicBezTo>
                    <a:pt x="2" y="14"/>
                    <a:pt x="0" y="11"/>
                    <a:pt x="0" y="8"/>
                  </a:cubicBezTo>
                  <a:cubicBezTo>
                    <a:pt x="0" y="6"/>
                    <a:pt x="0" y="6"/>
                    <a:pt x="0" y="6"/>
                  </a:cubicBezTo>
                  <a:cubicBezTo>
                    <a:pt x="0" y="3"/>
                    <a:pt x="2" y="0"/>
                    <a:pt x="4" y="0"/>
                  </a:cubicBezTo>
                  <a:cubicBezTo>
                    <a:pt x="82" y="0"/>
                    <a:pt x="82" y="0"/>
                    <a:pt x="82" y="0"/>
                  </a:cubicBezTo>
                  <a:cubicBezTo>
                    <a:pt x="84" y="0"/>
                    <a:pt x="86" y="3"/>
                    <a:pt x="86" y="6"/>
                  </a:cubicBezTo>
                  <a:lnTo>
                    <a:pt x="8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
            <p:cNvSpPr>
              <a:spLocks/>
            </p:cNvSpPr>
            <p:nvPr/>
          </p:nvSpPr>
          <p:spPr bwMode="auto">
            <a:xfrm>
              <a:off x="2933700" y="609917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p:cNvSpPr>
              <a:spLocks/>
            </p:cNvSpPr>
            <p:nvPr/>
          </p:nvSpPr>
          <p:spPr bwMode="auto">
            <a:xfrm>
              <a:off x="2933700" y="6053138"/>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2"/>
                    <a:pt x="120" y="14"/>
                    <a:pt x="117" y="14"/>
                  </a:cubicBezTo>
                  <a:cubicBezTo>
                    <a:pt x="6" y="14"/>
                    <a:pt x="6" y="14"/>
                    <a:pt x="6" y="14"/>
                  </a:cubicBezTo>
                  <a:cubicBezTo>
                    <a:pt x="3" y="14"/>
                    <a:pt x="0" y="12"/>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p:cNvSpPr>
              <a:spLocks/>
            </p:cNvSpPr>
            <p:nvPr/>
          </p:nvSpPr>
          <p:spPr bwMode="auto">
            <a:xfrm>
              <a:off x="2933700" y="6011863"/>
              <a:ext cx="276225" cy="28575"/>
            </a:xfrm>
            <a:custGeom>
              <a:avLst/>
              <a:gdLst>
                <a:gd name="T0" fmla="*/ 122 w 122"/>
                <a:gd name="T1" fmla="*/ 8 h 13"/>
                <a:gd name="T2" fmla="*/ 117 w 122"/>
                <a:gd name="T3" fmla="*/ 13 h 13"/>
                <a:gd name="T4" fmla="*/ 6 w 122"/>
                <a:gd name="T5" fmla="*/ 13 h 13"/>
                <a:gd name="T6" fmla="*/ 0 w 122"/>
                <a:gd name="T7" fmla="*/ 8 h 13"/>
                <a:gd name="T8" fmla="*/ 0 w 122"/>
                <a:gd name="T9" fmla="*/ 6 h 13"/>
                <a:gd name="T10" fmla="*/ 6 w 122"/>
                <a:gd name="T11" fmla="*/ 0 h 13"/>
                <a:gd name="T12" fmla="*/ 117 w 122"/>
                <a:gd name="T13" fmla="*/ 0 h 13"/>
                <a:gd name="T14" fmla="*/ 122 w 122"/>
                <a:gd name="T15" fmla="*/ 6 h 13"/>
                <a:gd name="T16" fmla="*/ 122 w 122"/>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3">
                  <a:moveTo>
                    <a:pt x="122" y="8"/>
                  </a:moveTo>
                  <a:cubicBezTo>
                    <a:pt x="122" y="11"/>
                    <a:pt x="120" y="13"/>
                    <a:pt x="117" y="13"/>
                  </a:cubicBezTo>
                  <a:cubicBezTo>
                    <a:pt x="6" y="13"/>
                    <a:pt x="6" y="13"/>
                    <a:pt x="6" y="13"/>
                  </a:cubicBezTo>
                  <a:cubicBezTo>
                    <a:pt x="3" y="13"/>
                    <a:pt x="0" y="11"/>
                    <a:pt x="0" y="8"/>
                  </a:cubicBezTo>
                  <a:cubicBezTo>
                    <a:pt x="0" y="6"/>
                    <a:pt x="0" y="6"/>
                    <a:pt x="0" y="6"/>
                  </a:cubicBezTo>
                  <a:cubicBezTo>
                    <a:pt x="0" y="2"/>
                    <a:pt x="3" y="0"/>
                    <a:pt x="6" y="0"/>
                  </a:cubicBezTo>
                  <a:cubicBezTo>
                    <a:pt x="117" y="0"/>
                    <a:pt x="117" y="0"/>
                    <a:pt x="117" y="0"/>
                  </a:cubicBezTo>
                  <a:cubicBezTo>
                    <a:pt x="120" y="0"/>
                    <a:pt x="122" y="2"/>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8"/>
            <p:cNvSpPr>
              <a:spLocks/>
            </p:cNvSpPr>
            <p:nvPr/>
          </p:nvSpPr>
          <p:spPr bwMode="auto">
            <a:xfrm>
              <a:off x="2933700" y="596582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p:cNvGrpSpPr/>
          <p:nvPr/>
        </p:nvGrpSpPr>
        <p:grpSpPr>
          <a:xfrm>
            <a:off x="-42652" y="304800"/>
            <a:ext cx="1634541" cy="1061520"/>
            <a:chOff x="-42652" y="304800"/>
            <a:chExt cx="1634541" cy="1061520"/>
          </a:xfrm>
        </p:grpSpPr>
        <p:sp>
          <p:nvSpPr>
            <p:cNvPr id="42"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3" name="椭圆 42"/>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02</a:t>
              </a:r>
              <a:endParaRPr lang="zh-CN" altLang="en-US" sz="2400" dirty="0">
                <a:solidFill>
                  <a:schemeClr val="bg1"/>
                </a:solidFill>
              </a:endParaRPr>
            </a:p>
          </p:txBody>
        </p:sp>
      </p:grpSp>
      <p:grpSp>
        <p:nvGrpSpPr>
          <p:cNvPr id="45" name="组合 44"/>
          <p:cNvGrpSpPr/>
          <p:nvPr/>
        </p:nvGrpSpPr>
        <p:grpSpPr>
          <a:xfrm>
            <a:off x="1686622" y="341972"/>
            <a:ext cx="5572519" cy="757315"/>
            <a:chOff x="1686622" y="341972"/>
            <a:chExt cx="5572519" cy="757315"/>
          </a:xfrm>
        </p:grpSpPr>
        <p:sp>
          <p:nvSpPr>
            <p:cNvPr id="46" name="文本框 45"/>
            <p:cNvSpPr txBox="1"/>
            <p:nvPr/>
          </p:nvSpPr>
          <p:spPr>
            <a:xfrm>
              <a:off x="1686622" y="341972"/>
              <a:ext cx="3467616"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srgbClr val="EF6C74"/>
                  </a:solidFill>
                </a:rPr>
                <a:t>Data Exploration</a:t>
              </a:r>
            </a:p>
          </p:txBody>
        </p:sp>
        <p:sp>
          <p:nvSpPr>
            <p:cNvPr id="47" name="文本框 46"/>
            <p:cNvSpPr txBox="1"/>
            <p:nvPr/>
          </p:nvSpPr>
          <p:spPr>
            <a:xfrm>
              <a:off x="1686622" y="844858"/>
              <a:ext cx="5572519" cy="254429"/>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000" dirty="0">
                  <a:solidFill>
                    <a:prstClr val="white">
                      <a:lumMod val="65000"/>
                    </a:prstClr>
                  </a:solidFill>
                  <a:latin typeface="微软雅黑"/>
                </a:rPr>
                <a:t>Summary statistics | manipulation | binary classification | visualization </a:t>
              </a:r>
            </a:p>
          </p:txBody>
        </p:sp>
      </p:grpSp>
      <p:pic>
        <p:nvPicPr>
          <p:cNvPr id="3" name="Picture 2">
            <a:extLst>
              <a:ext uri="{FF2B5EF4-FFF2-40B4-BE49-F238E27FC236}">
                <a16:creationId xmlns:a16="http://schemas.microsoft.com/office/drawing/2014/main" id="{A1130B19-8D93-4BC9-8B96-59B120EE5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034" y="1540801"/>
            <a:ext cx="7803931" cy="4360446"/>
          </a:xfrm>
          <a:prstGeom prst="rect">
            <a:avLst/>
          </a:prstGeom>
        </p:spPr>
      </p:pic>
    </p:spTree>
    <p:extLst>
      <p:ext uri="{BB962C8B-B14F-4D97-AF65-F5344CB8AC3E}">
        <p14:creationId xmlns:p14="http://schemas.microsoft.com/office/powerpoint/2010/main" val="4279678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noEditPoints="1"/>
          </p:cNvSpPr>
          <p:nvPr/>
        </p:nvSpPr>
        <p:spPr bwMode="auto">
          <a:xfrm>
            <a:off x="5544978" y="2201724"/>
            <a:ext cx="268432" cy="443667"/>
          </a:xfrm>
          <a:custGeom>
            <a:avLst/>
            <a:gdLst>
              <a:gd name="T0" fmla="*/ 220 w 237"/>
              <a:gd name="T1" fmla="*/ 0 h 393"/>
              <a:gd name="T2" fmla="*/ 16 w 237"/>
              <a:gd name="T3" fmla="*/ 0 h 393"/>
              <a:gd name="T4" fmla="*/ 0 w 237"/>
              <a:gd name="T5" fmla="*/ 17 h 393"/>
              <a:gd name="T6" fmla="*/ 0 w 237"/>
              <a:gd name="T7" fmla="*/ 377 h 393"/>
              <a:gd name="T8" fmla="*/ 16 w 237"/>
              <a:gd name="T9" fmla="*/ 393 h 393"/>
              <a:gd name="T10" fmla="*/ 220 w 237"/>
              <a:gd name="T11" fmla="*/ 393 h 393"/>
              <a:gd name="T12" fmla="*/ 237 w 237"/>
              <a:gd name="T13" fmla="*/ 377 h 393"/>
              <a:gd name="T14" fmla="*/ 237 w 237"/>
              <a:gd name="T15" fmla="*/ 17 h 393"/>
              <a:gd name="T16" fmla="*/ 220 w 237"/>
              <a:gd name="T17" fmla="*/ 0 h 393"/>
              <a:gd name="T18" fmla="*/ 99 w 237"/>
              <a:gd name="T19" fmla="*/ 11 h 393"/>
              <a:gd name="T20" fmla="*/ 138 w 237"/>
              <a:gd name="T21" fmla="*/ 11 h 393"/>
              <a:gd name="T22" fmla="*/ 143 w 237"/>
              <a:gd name="T23" fmla="*/ 16 h 393"/>
              <a:gd name="T24" fmla="*/ 138 w 237"/>
              <a:gd name="T25" fmla="*/ 21 h 393"/>
              <a:gd name="T26" fmla="*/ 99 w 237"/>
              <a:gd name="T27" fmla="*/ 21 h 393"/>
              <a:gd name="T28" fmla="*/ 94 w 237"/>
              <a:gd name="T29" fmla="*/ 16 h 393"/>
              <a:gd name="T30" fmla="*/ 99 w 237"/>
              <a:gd name="T31" fmla="*/ 11 h 393"/>
              <a:gd name="T32" fmla="*/ 118 w 237"/>
              <a:gd name="T33" fmla="*/ 383 h 393"/>
              <a:gd name="T34" fmla="*/ 96 w 237"/>
              <a:gd name="T35" fmla="*/ 360 h 393"/>
              <a:gd name="T36" fmla="*/ 118 w 237"/>
              <a:gd name="T37" fmla="*/ 338 h 393"/>
              <a:gd name="T38" fmla="*/ 141 w 237"/>
              <a:gd name="T39" fmla="*/ 360 h 393"/>
              <a:gd name="T40" fmla="*/ 118 w 237"/>
              <a:gd name="T41" fmla="*/ 383 h 393"/>
              <a:gd name="T42" fmla="*/ 227 w 237"/>
              <a:gd name="T43" fmla="*/ 311 h 393"/>
              <a:gd name="T44" fmla="*/ 209 w 237"/>
              <a:gd name="T45" fmla="*/ 327 h 393"/>
              <a:gd name="T46" fmla="*/ 27 w 237"/>
              <a:gd name="T47" fmla="*/ 327 h 393"/>
              <a:gd name="T48" fmla="*/ 10 w 237"/>
              <a:gd name="T49" fmla="*/ 311 h 393"/>
              <a:gd name="T50" fmla="*/ 10 w 237"/>
              <a:gd name="T51" fmla="*/ 53 h 393"/>
              <a:gd name="T52" fmla="*/ 27 w 237"/>
              <a:gd name="T53" fmla="*/ 37 h 393"/>
              <a:gd name="T54" fmla="*/ 209 w 237"/>
              <a:gd name="T55" fmla="*/ 37 h 393"/>
              <a:gd name="T56" fmla="*/ 227 w 237"/>
              <a:gd name="T57" fmla="*/ 53 h 393"/>
              <a:gd name="T58" fmla="*/ 227 w 237"/>
              <a:gd name="T59" fmla="*/ 31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93">
                <a:moveTo>
                  <a:pt x="220" y="0"/>
                </a:moveTo>
                <a:cubicBezTo>
                  <a:pt x="16" y="0"/>
                  <a:pt x="16" y="0"/>
                  <a:pt x="16" y="0"/>
                </a:cubicBezTo>
                <a:cubicBezTo>
                  <a:pt x="7" y="0"/>
                  <a:pt x="0" y="8"/>
                  <a:pt x="0" y="17"/>
                </a:cubicBezTo>
                <a:cubicBezTo>
                  <a:pt x="0" y="377"/>
                  <a:pt x="0" y="377"/>
                  <a:pt x="0" y="377"/>
                </a:cubicBezTo>
                <a:cubicBezTo>
                  <a:pt x="0" y="386"/>
                  <a:pt x="7" y="393"/>
                  <a:pt x="16" y="393"/>
                </a:cubicBezTo>
                <a:cubicBezTo>
                  <a:pt x="220" y="393"/>
                  <a:pt x="220" y="393"/>
                  <a:pt x="220" y="393"/>
                </a:cubicBezTo>
                <a:cubicBezTo>
                  <a:pt x="229" y="393"/>
                  <a:pt x="237" y="386"/>
                  <a:pt x="237" y="377"/>
                </a:cubicBezTo>
                <a:cubicBezTo>
                  <a:pt x="237" y="17"/>
                  <a:pt x="237" y="17"/>
                  <a:pt x="237" y="17"/>
                </a:cubicBezTo>
                <a:cubicBezTo>
                  <a:pt x="237" y="8"/>
                  <a:pt x="229" y="0"/>
                  <a:pt x="220" y="0"/>
                </a:cubicBezTo>
                <a:close/>
                <a:moveTo>
                  <a:pt x="99" y="11"/>
                </a:moveTo>
                <a:cubicBezTo>
                  <a:pt x="138" y="11"/>
                  <a:pt x="138" y="11"/>
                  <a:pt x="138" y="11"/>
                </a:cubicBezTo>
                <a:cubicBezTo>
                  <a:pt x="140" y="11"/>
                  <a:pt x="143" y="13"/>
                  <a:pt x="143" y="16"/>
                </a:cubicBezTo>
                <a:cubicBezTo>
                  <a:pt x="143" y="19"/>
                  <a:pt x="140" y="21"/>
                  <a:pt x="138" y="21"/>
                </a:cubicBezTo>
                <a:cubicBezTo>
                  <a:pt x="99" y="21"/>
                  <a:pt x="99" y="21"/>
                  <a:pt x="99" y="21"/>
                </a:cubicBezTo>
                <a:cubicBezTo>
                  <a:pt x="96" y="21"/>
                  <a:pt x="94" y="19"/>
                  <a:pt x="94" y="16"/>
                </a:cubicBezTo>
                <a:cubicBezTo>
                  <a:pt x="94" y="13"/>
                  <a:pt x="96" y="11"/>
                  <a:pt x="99" y="11"/>
                </a:cubicBezTo>
                <a:close/>
                <a:moveTo>
                  <a:pt x="118" y="383"/>
                </a:moveTo>
                <a:cubicBezTo>
                  <a:pt x="106" y="383"/>
                  <a:pt x="96" y="373"/>
                  <a:pt x="96" y="360"/>
                </a:cubicBezTo>
                <a:cubicBezTo>
                  <a:pt x="96" y="348"/>
                  <a:pt x="106" y="338"/>
                  <a:pt x="118" y="338"/>
                </a:cubicBezTo>
                <a:cubicBezTo>
                  <a:pt x="131" y="338"/>
                  <a:pt x="141" y="348"/>
                  <a:pt x="141" y="360"/>
                </a:cubicBezTo>
                <a:cubicBezTo>
                  <a:pt x="141" y="373"/>
                  <a:pt x="131" y="383"/>
                  <a:pt x="118" y="383"/>
                </a:cubicBezTo>
                <a:close/>
                <a:moveTo>
                  <a:pt x="227" y="311"/>
                </a:moveTo>
                <a:cubicBezTo>
                  <a:pt x="227" y="320"/>
                  <a:pt x="219" y="327"/>
                  <a:pt x="209" y="327"/>
                </a:cubicBezTo>
                <a:cubicBezTo>
                  <a:pt x="27" y="327"/>
                  <a:pt x="27" y="327"/>
                  <a:pt x="27" y="327"/>
                </a:cubicBezTo>
                <a:cubicBezTo>
                  <a:pt x="17" y="327"/>
                  <a:pt x="10" y="320"/>
                  <a:pt x="10" y="311"/>
                </a:cubicBezTo>
                <a:cubicBezTo>
                  <a:pt x="10" y="53"/>
                  <a:pt x="10" y="53"/>
                  <a:pt x="10" y="53"/>
                </a:cubicBezTo>
                <a:cubicBezTo>
                  <a:pt x="10" y="44"/>
                  <a:pt x="17" y="37"/>
                  <a:pt x="27" y="37"/>
                </a:cubicBezTo>
                <a:cubicBezTo>
                  <a:pt x="209" y="37"/>
                  <a:pt x="209" y="37"/>
                  <a:pt x="209" y="37"/>
                </a:cubicBezTo>
                <a:cubicBezTo>
                  <a:pt x="219" y="37"/>
                  <a:pt x="227" y="44"/>
                  <a:pt x="227" y="53"/>
                </a:cubicBezTo>
                <a:lnTo>
                  <a:pt x="227" y="3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p:cNvGrpSpPr/>
          <p:nvPr/>
        </p:nvGrpSpPr>
        <p:grpSpPr>
          <a:xfrm>
            <a:off x="5464265" y="3899452"/>
            <a:ext cx="422959" cy="426940"/>
            <a:chOff x="2654300" y="2195513"/>
            <a:chExt cx="842963" cy="850901"/>
          </a:xfrm>
          <a:solidFill>
            <a:schemeClr val="bg1"/>
          </a:solidFill>
        </p:grpSpPr>
        <p:sp>
          <p:nvSpPr>
            <p:cNvPr id="14" name="Freeform 6"/>
            <p:cNvSpPr>
              <a:spLocks/>
            </p:cNvSpPr>
            <p:nvPr/>
          </p:nvSpPr>
          <p:spPr bwMode="auto">
            <a:xfrm>
              <a:off x="2654300" y="2698751"/>
              <a:ext cx="404812"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37" y="32"/>
                    <a:pt x="2" y="89"/>
                    <a:pt x="0" y="155"/>
                  </a:cubicBezTo>
                  <a:cubicBezTo>
                    <a:pt x="179" y="155"/>
                    <a:pt x="179" y="155"/>
                    <a:pt x="179" y="155"/>
                  </a:cubicBez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7"/>
            <p:cNvSpPr>
              <a:spLocks/>
            </p:cNvSpPr>
            <p:nvPr/>
          </p:nvSpPr>
          <p:spPr bwMode="auto">
            <a:xfrm>
              <a:off x="3094038" y="2698751"/>
              <a:ext cx="403225" cy="347663"/>
            </a:xfrm>
            <a:custGeom>
              <a:avLst/>
              <a:gdLst>
                <a:gd name="T0" fmla="*/ 90 w 179"/>
                <a:gd name="T1" fmla="*/ 0 h 155"/>
                <a:gd name="T2" fmla="*/ 0 w 179"/>
                <a:gd name="T3" fmla="*/ 155 h 155"/>
                <a:gd name="T4" fmla="*/ 179 w 179"/>
                <a:gd name="T5" fmla="*/ 155 h 155"/>
                <a:gd name="T6" fmla="*/ 90 w 179"/>
                <a:gd name="T7" fmla="*/ 0 h 155"/>
              </a:gdLst>
              <a:ahLst/>
              <a:cxnLst>
                <a:cxn ang="0">
                  <a:pos x="T0" y="T1"/>
                </a:cxn>
                <a:cxn ang="0">
                  <a:pos x="T2" y="T3"/>
                </a:cxn>
                <a:cxn ang="0">
                  <a:pos x="T4" y="T5"/>
                </a:cxn>
                <a:cxn ang="0">
                  <a:pos x="T6" y="T7"/>
                </a:cxn>
              </a:cxnLst>
              <a:rect l="0" t="0" r="r" b="b"/>
              <a:pathLst>
                <a:path w="179" h="155">
                  <a:moveTo>
                    <a:pt x="90" y="0"/>
                  </a:moveTo>
                  <a:cubicBezTo>
                    <a:pt x="0" y="155"/>
                    <a:pt x="0" y="155"/>
                    <a:pt x="0" y="155"/>
                  </a:cubicBezTo>
                  <a:cubicBezTo>
                    <a:pt x="179" y="155"/>
                    <a:pt x="179" y="155"/>
                    <a:pt x="179" y="155"/>
                  </a:cubicBezTo>
                  <a:cubicBezTo>
                    <a:pt x="178" y="89"/>
                    <a:pt x="142" y="32"/>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8"/>
            <p:cNvSpPr>
              <a:spLocks noChangeArrowheads="1"/>
            </p:cNvSpPr>
            <p:nvPr/>
          </p:nvSpPr>
          <p:spPr bwMode="auto">
            <a:xfrm>
              <a:off x="2809875" y="2195513"/>
              <a:ext cx="531812" cy="530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9"/>
            <p:cNvSpPr>
              <a:spLocks/>
            </p:cNvSpPr>
            <p:nvPr/>
          </p:nvSpPr>
          <p:spPr bwMode="auto">
            <a:xfrm>
              <a:off x="2997200" y="2755901"/>
              <a:ext cx="158750" cy="209550"/>
            </a:xfrm>
            <a:custGeom>
              <a:avLst/>
              <a:gdLst>
                <a:gd name="T0" fmla="*/ 0 w 100"/>
                <a:gd name="T1" fmla="*/ 0 h 132"/>
                <a:gd name="T2" fmla="*/ 50 w 100"/>
                <a:gd name="T3" fmla="*/ 132 h 132"/>
                <a:gd name="T4" fmla="*/ 100 w 100"/>
                <a:gd name="T5" fmla="*/ 0 h 132"/>
                <a:gd name="T6" fmla="*/ 0 w 100"/>
                <a:gd name="T7" fmla="*/ 0 h 132"/>
              </a:gdLst>
              <a:ahLst/>
              <a:cxnLst>
                <a:cxn ang="0">
                  <a:pos x="T0" y="T1"/>
                </a:cxn>
                <a:cxn ang="0">
                  <a:pos x="T2" y="T3"/>
                </a:cxn>
                <a:cxn ang="0">
                  <a:pos x="T4" y="T5"/>
                </a:cxn>
                <a:cxn ang="0">
                  <a:pos x="T6" y="T7"/>
                </a:cxn>
              </a:cxnLst>
              <a:rect l="0" t="0" r="r" b="b"/>
              <a:pathLst>
                <a:path w="100" h="132">
                  <a:moveTo>
                    <a:pt x="0" y="0"/>
                  </a:moveTo>
                  <a:lnTo>
                    <a:pt x="50" y="132"/>
                  </a:lnTo>
                  <a:lnTo>
                    <a:pt x="10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p:cNvGrpSpPr/>
          <p:nvPr/>
        </p:nvGrpSpPr>
        <p:grpSpPr>
          <a:xfrm>
            <a:off x="6331150" y="3120214"/>
            <a:ext cx="426940" cy="374368"/>
            <a:chOff x="1123950" y="3781426"/>
            <a:chExt cx="850900" cy="746125"/>
          </a:xfrm>
          <a:solidFill>
            <a:schemeClr val="bg1"/>
          </a:solidFill>
        </p:grpSpPr>
        <p:sp>
          <p:nvSpPr>
            <p:cNvPr id="19" name="Freeform 10"/>
            <p:cNvSpPr>
              <a:spLocks/>
            </p:cNvSpPr>
            <p:nvPr/>
          </p:nvSpPr>
          <p:spPr bwMode="auto">
            <a:xfrm>
              <a:off x="1123950" y="3897313"/>
              <a:ext cx="850900" cy="630238"/>
            </a:xfrm>
            <a:custGeom>
              <a:avLst/>
              <a:gdLst>
                <a:gd name="T0" fmla="*/ 377 w 377"/>
                <a:gd name="T1" fmla="*/ 258 h 280"/>
                <a:gd name="T2" fmla="*/ 356 w 377"/>
                <a:gd name="T3" fmla="*/ 280 h 280"/>
                <a:gd name="T4" fmla="*/ 22 w 377"/>
                <a:gd name="T5" fmla="*/ 280 h 280"/>
                <a:gd name="T6" fmla="*/ 0 w 377"/>
                <a:gd name="T7" fmla="*/ 258 h 280"/>
                <a:gd name="T8" fmla="*/ 0 w 377"/>
                <a:gd name="T9" fmla="*/ 22 h 280"/>
                <a:gd name="T10" fmla="*/ 22 w 377"/>
                <a:gd name="T11" fmla="*/ 0 h 280"/>
                <a:gd name="T12" fmla="*/ 356 w 377"/>
                <a:gd name="T13" fmla="*/ 0 h 280"/>
                <a:gd name="T14" fmla="*/ 377 w 377"/>
                <a:gd name="T15" fmla="*/ 22 h 280"/>
                <a:gd name="T16" fmla="*/ 377 w 377"/>
                <a:gd name="T17" fmla="*/ 25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280">
                  <a:moveTo>
                    <a:pt x="377" y="258"/>
                  </a:moveTo>
                  <a:cubicBezTo>
                    <a:pt x="377" y="270"/>
                    <a:pt x="368" y="280"/>
                    <a:pt x="356" y="280"/>
                  </a:cubicBezTo>
                  <a:cubicBezTo>
                    <a:pt x="22" y="280"/>
                    <a:pt x="22" y="280"/>
                    <a:pt x="22" y="280"/>
                  </a:cubicBezTo>
                  <a:cubicBezTo>
                    <a:pt x="10" y="280"/>
                    <a:pt x="0" y="270"/>
                    <a:pt x="0" y="258"/>
                  </a:cubicBezTo>
                  <a:cubicBezTo>
                    <a:pt x="0" y="22"/>
                    <a:pt x="0" y="22"/>
                    <a:pt x="0" y="22"/>
                  </a:cubicBezTo>
                  <a:cubicBezTo>
                    <a:pt x="0" y="10"/>
                    <a:pt x="10" y="0"/>
                    <a:pt x="22" y="0"/>
                  </a:cubicBezTo>
                  <a:cubicBezTo>
                    <a:pt x="356" y="0"/>
                    <a:pt x="356" y="0"/>
                    <a:pt x="356" y="0"/>
                  </a:cubicBezTo>
                  <a:cubicBezTo>
                    <a:pt x="368" y="0"/>
                    <a:pt x="377" y="10"/>
                    <a:pt x="377" y="22"/>
                  </a:cubicBezTo>
                  <a:lnTo>
                    <a:pt x="377"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p:cNvSpPr>
              <a:spLocks/>
            </p:cNvSpPr>
            <p:nvPr/>
          </p:nvSpPr>
          <p:spPr bwMode="auto">
            <a:xfrm>
              <a:off x="1341438" y="3781426"/>
              <a:ext cx="415925" cy="95250"/>
            </a:xfrm>
            <a:custGeom>
              <a:avLst/>
              <a:gdLst>
                <a:gd name="T0" fmla="*/ 13 w 185"/>
                <a:gd name="T1" fmla="*/ 43 h 43"/>
                <a:gd name="T2" fmla="*/ 13 w 185"/>
                <a:gd name="T3" fmla="*/ 34 h 43"/>
                <a:gd name="T4" fmla="*/ 32 w 185"/>
                <a:gd name="T5" fmla="*/ 16 h 43"/>
                <a:gd name="T6" fmla="*/ 150 w 185"/>
                <a:gd name="T7" fmla="*/ 16 h 43"/>
                <a:gd name="T8" fmla="*/ 168 w 185"/>
                <a:gd name="T9" fmla="*/ 34 h 43"/>
                <a:gd name="T10" fmla="*/ 168 w 185"/>
                <a:gd name="T11" fmla="*/ 43 h 43"/>
                <a:gd name="T12" fmla="*/ 185 w 185"/>
                <a:gd name="T13" fmla="*/ 43 h 43"/>
                <a:gd name="T14" fmla="*/ 185 w 185"/>
                <a:gd name="T15" fmla="*/ 22 h 43"/>
                <a:gd name="T16" fmla="*/ 163 w 185"/>
                <a:gd name="T17" fmla="*/ 0 h 43"/>
                <a:gd name="T18" fmla="*/ 22 w 185"/>
                <a:gd name="T19" fmla="*/ 0 h 43"/>
                <a:gd name="T20" fmla="*/ 0 w 185"/>
                <a:gd name="T21" fmla="*/ 22 h 43"/>
                <a:gd name="T22" fmla="*/ 0 w 185"/>
                <a:gd name="T23" fmla="*/ 43 h 43"/>
                <a:gd name="T24" fmla="*/ 13 w 185"/>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43">
                  <a:moveTo>
                    <a:pt x="13" y="43"/>
                  </a:moveTo>
                  <a:cubicBezTo>
                    <a:pt x="13" y="34"/>
                    <a:pt x="13" y="34"/>
                    <a:pt x="13" y="34"/>
                  </a:cubicBezTo>
                  <a:cubicBezTo>
                    <a:pt x="13" y="24"/>
                    <a:pt x="22" y="16"/>
                    <a:pt x="32" y="16"/>
                  </a:cubicBezTo>
                  <a:cubicBezTo>
                    <a:pt x="150" y="16"/>
                    <a:pt x="150" y="16"/>
                    <a:pt x="150" y="16"/>
                  </a:cubicBezTo>
                  <a:cubicBezTo>
                    <a:pt x="160" y="16"/>
                    <a:pt x="168" y="24"/>
                    <a:pt x="168" y="34"/>
                  </a:cubicBezTo>
                  <a:cubicBezTo>
                    <a:pt x="168" y="43"/>
                    <a:pt x="168" y="43"/>
                    <a:pt x="168" y="43"/>
                  </a:cubicBezTo>
                  <a:cubicBezTo>
                    <a:pt x="185" y="43"/>
                    <a:pt x="185" y="43"/>
                    <a:pt x="185" y="43"/>
                  </a:cubicBezTo>
                  <a:cubicBezTo>
                    <a:pt x="185" y="22"/>
                    <a:pt x="185" y="22"/>
                    <a:pt x="185" y="22"/>
                  </a:cubicBezTo>
                  <a:cubicBezTo>
                    <a:pt x="185" y="10"/>
                    <a:pt x="175" y="0"/>
                    <a:pt x="163" y="0"/>
                  </a:cubicBezTo>
                  <a:cubicBezTo>
                    <a:pt x="22" y="0"/>
                    <a:pt x="22" y="0"/>
                    <a:pt x="22" y="0"/>
                  </a:cubicBezTo>
                  <a:cubicBezTo>
                    <a:pt x="10" y="0"/>
                    <a:pt x="0" y="10"/>
                    <a:pt x="0" y="22"/>
                  </a:cubicBezTo>
                  <a:cubicBezTo>
                    <a:pt x="0" y="43"/>
                    <a:pt x="0" y="43"/>
                    <a:pt x="0" y="43"/>
                  </a:cubicBezTo>
                  <a:lnTo>
                    <a:pt x="13"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p:cNvGrpSpPr>
            <a:grpSpLocks noChangeAspect="1"/>
          </p:cNvGrpSpPr>
          <p:nvPr/>
        </p:nvGrpSpPr>
        <p:grpSpPr>
          <a:xfrm>
            <a:off x="6379496" y="4878819"/>
            <a:ext cx="312877" cy="538253"/>
            <a:chOff x="2792413" y="5253038"/>
            <a:chExt cx="561975" cy="966788"/>
          </a:xfrm>
          <a:solidFill>
            <a:schemeClr val="bg1"/>
          </a:solidFill>
        </p:grpSpPr>
        <p:sp>
          <p:nvSpPr>
            <p:cNvPr id="22" name="Freeform 12"/>
            <p:cNvSpPr>
              <a:spLocks noEditPoints="1"/>
            </p:cNvSpPr>
            <p:nvPr/>
          </p:nvSpPr>
          <p:spPr bwMode="auto">
            <a:xfrm>
              <a:off x="2792413" y="5253038"/>
              <a:ext cx="561975" cy="704850"/>
            </a:xfrm>
            <a:custGeom>
              <a:avLst/>
              <a:gdLst>
                <a:gd name="T0" fmla="*/ 124 w 249"/>
                <a:gd name="T1" fmla="*/ 0 h 313"/>
                <a:gd name="T2" fmla="*/ 0 w 249"/>
                <a:gd name="T3" fmla="*/ 125 h 313"/>
                <a:gd name="T4" fmla="*/ 5 w 249"/>
                <a:gd name="T5" fmla="*/ 163 h 313"/>
                <a:gd name="T6" fmla="*/ 61 w 249"/>
                <a:gd name="T7" fmla="*/ 313 h 313"/>
                <a:gd name="T8" fmla="*/ 187 w 249"/>
                <a:gd name="T9" fmla="*/ 313 h 313"/>
                <a:gd name="T10" fmla="*/ 243 w 249"/>
                <a:gd name="T11" fmla="*/ 163 h 313"/>
                <a:gd name="T12" fmla="*/ 249 w 249"/>
                <a:gd name="T13" fmla="*/ 125 h 313"/>
                <a:gd name="T14" fmla="*/ 124 w 249"/>
                <a:gd name="T15" fmla="*/ 0 h 313"/>
                <a:gd name="T16" fmla="*/ 230 w 249"/>
                <a:gd name="T17" fmla="*/ 162 h 313"/>
                <a:gd name="T18" fmla="*/ 180 w 249"/>
                <a:gd name="T19" fmla="*/ 296 h 313"/>
                <a:gd name="T20" fmla="*/ 68 w 249"/>
                <a:gd name="T21" fmla="*/ 296 h 313"/>
                <a:gd name="T22" fmla="*/ 18 w 249"/>
                <a:gd name="T23" fmla="*/ 162 h 313"/>
                <a:gd name="T24" fmla="*/ 13 w 249"/>
                <a:gd name="T25" fmla="*/ 128 h 313"/>
                <a:gd name="T26" fmla="*/ 124 w 249"/>
                <a:gd name="T27" fmla="*/ 17 h 313"/>
                <a:gd name="T28" fmla="*/ 235 w 249"/>
                <a:gd name="T29" fmla="*/ 128 h 313"/>
                <a:gd name="T30" fmla="*/ 230 w 249"/>
                <a:gd name="T31" fmla="*/ 162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9" h="313">
                  <a:moveTo>
                    <a:pt x="124" y="0"/>
                  </a:moveTo>
                  <a:cubicBezTo>
                    <a:pt x="55" y="0"/>
                    <a:pt x="0" y="56"/>
                    <a:pt x="0" y="125"/>
                  </a:cubicBezTo>
                  <a:cubicBezTo>
                    <a:pt x="0" y="138"/>
                    <a:pt x="2" y="151"/>
                    <a:pt x="5" y="163"/>
                  </a:cubicBezTo>
                  <a:cubicBezTo>
                    <a:pt x="61" y="313"/>
                    <a:pt x="61" y="313"/>
                    <a:pt x="61" y="313"/>
                  </a:cubicBezTo>
                  <a:cubicBezTo>
                    <a:pt x="187" y="313"/>
                    <a:pt x="187" y="313"/>
                    <a:pt x="187" y="313"/>
                  </a:cubicBezTo>
                  <a:cubicBezTo>
                    <a:pt x="243" y="163"/>
                    <a:pt x="243" y="163"/>
                    <a:pt x="243" y="163"/>
                  </a:cubicBezTo>
                  <a:cubicBezTo>
                    <a:pt x="247" y="151"/>
                    <a:pt x="249" y="138"/>
                    <a:pt x="249" y="125"/>
                  </a:cubicBezTo>
                  <a:cubicBezTo>
                    <a:pt x="249" y="56"/>
                    <a:pt x="193" y="0"/>
                    <a:pt x="124" y="0"/>
                  </a:cubicBezTo>
                  <a:close/>
                  <a:moveTo>
                    <a:pt x="230" y="162"/>
                  </a:moveTo>
                  <a:cubicBezTo>
                    <a:pt x="180" y="296"/>
                    <a:pt x="180" y="296"/>
                    <a:pt x="180" y="296"/>
                  </a:cubicBezTo>
                  <a:cubicBezTo>
                    <a:pt x="68" y="296"/>
                    <a:pt x="68" y="296"/>
                    <a:pt x="68" y="296"/>
                  </a:cubicBezTo>
                  <a:cubicBezTo>
                    <a:pt x="18" y="162"/>
                    <a:pt x="18" y="162"/>
                    <a:pt x="18" y="162"/>
                  </a:cubicBezTo>
                  <a:cubicBezTo>
                    <a:pt x="15" y="152"/>
                    <a:pt x="13" y="140"/>
                    <a:pt x="13" y="128"/>
                  </a:cubicBezTo>
                  <a:cubicBezTo>
                    <a:pt x="13" y="67"/>
                    <a:pt x="63" y="17"/>
                    <a:pt x="124" y="17"/>
                  </a:cubicBezTo>
                  <a:cubicBezTo>
                    <a:pt x="185" y="17"/>
                    <a:pt x="235" y="67"/>
                    <a:pt x="235" y="128"/>
                  </a:cubicBezTo>
                  <a:cubicBezTo>
                    <a:pt x="235" y="140"/>
                    <a:pt x="233" y="152"/>
                    <a:pt x="230"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3"/>
            <p:cNvSpPr>
              <a:spLocks/>
            </p:cNvSpPr>
            <p:nvPr/>
          </p:nvSpPr>
          <p:spPr bwMode="auto">
            <a:xfrm>
              <a:off x="3003550" y="6189663"/>
              <a:ext cx="136525" cy="30163"/>
            </a:xfrm>
            <a:custGeom>
              <a:avLst/>
              <a:gdLst>
                <a:gd name="T0" fmla="*/ 60 w 60"/>
                <a:gd name="T1" fmla="*/ 8 h 14"/>
                <a:gd name="T2" fmla="*/ 57 w 60"/>
                <a:gd name="T3" fmla="*/ 14 h 14"/>
                <a:gd name="T4" fmla="*/ 3 w 60"/>
                <a:gd name="T5" fmla="*/ 14 h 14"/>
                <a:gd name="T6" fmla="*/ 0 w 60"/>
                <a:gd name="T7" fmla="*/ 8 h 14"/>
                <a:gd name="T8" fmla="*/ 0 w 60"/>
                <a:gd name="T9" fmla="*/ 6 h 14"/>
                <a:gd name="T10" fmla="*/ 3 w 60"/>
                <a:gd name="T11" fmla="*/ 0 h 14"/>
                <a:gd name="T12" fmla="*/ 57 w 60"/>
                <a:gd name="T13" fmla="*/ 0 h 14"/>
                <a:gd name="T14" fmla="*/ 60 w 60"/>
                <a:gd name="T15" fmla="*/ 6 h 14"/>
                <a:gd name="T16" fmla="*/ 60 w 60"/>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4">
                  <a:moveTo>
                    <a:pt x="60" y="8"/>
                  </a:moveTo>
                  <a:cubicBezTo>
                    <a:pt x="60" y="11"/>
                    <a:pt x="59" y="14"/>
                    <a:pt x="57" y="14"/>
                  </a:cubicBezTo>
                  <a:cubicBezTo>
                    <a:pt x="3" y="14"/>
                    <a:pt x="3" y="14"/>
                    <a:pt x="3" y="14"/>
                  </a:cubicBezTo>
                  <a:cubicBezTo>
                    <a:pt x="1" y="14"/>
                    <a:pt x="0" y="11"/>
                    <a:pt x="0" y="8"/>
                  </a:cubicBezTo>
                  <a:cubicBezTo>
                    <a:pt x="0" y="6"/>
                    <a:pt x="0" y="6"/>
                    <a:pt x="0" y="6"/>
                  </a:cubicBezTo>
                  <a:cubicBezTo>
                    <a:pt x="0" y="2"/>
                    <a:pt x="1" y="0"/>
                    <a:pt x="3" y="0"/>
                  </a:cubicBezTo>
                  <a:cubicBezTo>
                    <a:pt x="57" y="0"/>
                    <a:pt x="57" y="0"/>
                    <a:pt x="57" y="0"/>
                  </a:cubicBezTo>
                  <a:cubicBezTo>
                    <a:pt x="59" y="0"/>
                    <a:pt x="60" y="2"/>
                    <a:pt x="60" y="6"/>
                  </a:cubicBezTo>
                  <a:lnTo>
                    <a:pt x="6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4"/>
            <p:cNvSpPr>
              <a:spLocks/>
            </p:cNvSpPr>
            <p:nvPr/>
          </p:nvSpPr>
          <p:spPr bwMode="auto">
            <a:xfrm>
              <a:off x="2974975" y="6143626"/>
              <a:ext cx="193675" cy="31750"/>
            </a:xfrm>
            <a:custGeom>
              <a:avLst/>
              <a:gdLst>
                <a:gd name="T0" fmla="*/ 86 w 86"/>
                <a:gd name="T1" fmla="*/ 8 h 14"/>
                <a:gd name="T2" fmla="*/ 82 w 86"/>
                <a:gd name="T3" fmla="*/ 14 h 14"/>
                <a:gd name="T4" fmla="*/ 4 w 86"/>
                <a:gd name="T5" fmla="*/ 14 h 14"/>
                <a:gd name="T6" fmla="*/ 0 w 86"/>
                <a:gd name="T7" fmla="*/ 8 h 14"/>
                <a:gd name="T8" fmla="*/ 0 w 86"/>
                <a:gd name="T9" fmla="*/ 6 h 14"/>
                <a:gd name="T10" fmla="*/ 4 w 86"/>
                <a:gd name="T11" fmla="*/ 0 h 14"/>
                <a:gd name="T12" fmla="*/ 82 w 86"/>
                <a:gd name="T13" fmla="*/ 0 h 14"/>
                <a:gd name="T14" fmla="*/ 86 w 86"/>
                <a:gd name="T15" fmla="*/ 6 h 14"/>
                <a:gd name="T16" fmla="*/ 86 w 86"/>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14">
                  <a:moveTo>
                    <a:pt x="86" y="8"/>
                  </a:moveTo>
                  <a:cubicBezTo>
                    <a:pt x="86" y="11"/>
                    <a:pt x="84" y="14"/>
                    <a:pt x="82" y="14"/>
                  </a:cubicBezTo>
                  <a:cubicBezTo>
                    <a:pt x="4" y="14"/>
                    <a:pt x="4" y="14"/>
                    <a:pt x="4" y="14"/>
                  </a:cubicBezTo>
                  <a:cubicBezTo>
                    <a:pt x="2" y="14"/>
                    <a:pt x="0" y="11"/>
                    <a:pt x="0" y="8"/>
                  </a:cubicBezTo>
                  <a:cubicBezTo>
                    <a:pt x="0" y="6"/>
                    <a:pt x="0" y="6"/>
                    <a:pt x="0" y="6"/>
                  </a:cubicBezTo>
                  <a:cubicBezTo>
                    <a:pt x="0" y="3"/>
                    <a:pt x="2" y="0"/>
                    <a:pt x="4" y="0"/>
                  </a:cubicBezTo>
                  <a:cubicBezTo>
                    <a:pt x="82" y="0"/>
                    <a:pt x="82" y="0"/>
                    <a:pt x="82" y="0"/>
                  </a:cubicBezTo>
                  <a:cubicBezTo>
                    <a:pt x="84" y="0"/>
                    <a:pt x="86" y="3"/>
                    <a:pt x="86" y="6"/>
                  </a:cubicBezTo>
                  <a:lnTo>
                    <a:pt x="8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
            <p:cNvSpPr>
              <a:spLocks/>
            </p:cNvSpPr>
            <p:nvPr/>
          </p:nvSpPr>
          <p:spPr bwMode="auto">
            <a:xfrm>
              <a:off x="2933700" y="609917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p:cNvSpPr>
              <a:spLocks/>
            </p:cNvSpPr>
            <p:nvPr/>
          </p:nvSpPr>
          <p:spPr bwMode="auto">
            <a:xfrm>
              <a:off x="2933700" y="6053138"/>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2"/>
                    <a:pt x="120" y="14"/>
                    <a:pt x="117" y="14"/>
                  </a:cubicBezTo>
                  <a:cubicBezTo>
                    <a:pt x="6" y="14"/>
                    <a:pt x="6" y="14"/>
                    <a:pt x="6" y="14"/>
                  </a:cubicBezTo>
                  <a:cubicBezTo>
                    <a:pt x="3" y="14"/>
                    <a:pt x="0" y="12"/>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p:cNvSpPr>
              <a:spLocks/>
            </p:cNvSpPr>
            <p:nvPr/>
          </p:nvSpPr>
          <p:spPr bwMode="auto">
            <a:xfrm>
              <a:off x="2933700" y="6011863"/>
              <a:ext cx="276225" cy="28575"/>
            </a:xfrm>
            <a:custGeom>
              <a:avLst/>
              <a:gdLst>
                <a:gd name="T0" fmla="*/ 122 w 122"/>
                <a:gd name="T1" fmla="*/ 8 h 13"/>
                <a:gd name="T2" fmla="*/ 117 w 122"/>
                <a:gd name="T3" fmla="*/ 13 h 13"/>
                <a:gd name="T4" fmla="*/ 6 w 122"/>
                <a:gd name="T5" fmla="*/ 13 h 13"/>
                <a:gd name="T6" fmla="*/ 0 w 122"/>
                <a:gd name="T7" fmla="*/ 8 h 13"/>
                <a:gd name="T8" fmla="*/ 0 w 122"/>
                <a:gd name="T9" fmla="*/ 6 h 13"/>
                <a:gd name="T10" fmla="*/ 6 w 122"/>
                <a:gd name="T11" fmla="*/ 0 h 13"/>
                <a:gd name="T12" fmla="*/ 117 w 122"/>
                <a:gd name="T13" fmla="*/ 0 h 13"/>
                <a:gd name="T14" fmla="*/ 122 w 122"/>
                <a:gd name="T15" fmla="*/ 6 h 13"/>
                <a:gd name="T16" fmla="*/ 122 w 122"/>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3">
                  <a:moveTo>
                    <a:pt x="122" y="8"/>
                  </a:moveTo>
                  <a:cubicBezTo>
                    <a:pt x="122" y="11"/>
                    <a:pt x="120" y="13"/>
                    <a:pt x="117" y="13"/>
                  </a:cubicBezTo>
                  <a:cubicBezTo>
                    <a:pt x="6" y="13"/>
                    <a:pt x="6" y="13"/>
                    <a:pt x="6" y="13"/>
                  </a:cubicBezTo>
                  <a:cubicBezTo>
                    <a:pt x="3" y="13"/>
                    <a:pt x="0" y="11"/>
                    <a:pt x="0" y="8"/>
                  </a:cubicBezTo>
                  <a:cubicBezTo>
                    <a:pt x="0" y="6"/>
                    <a:pt x="0" y="6"/>
                    <a:pt x="0" y="6"/>
                  </a:cubicBezTo>
                  <a:cubicBezTo>
                    <a:pt x="0" y="2"/>
                    <a:pt x="3" y="0"/>
                    <a:pt x="6" y="0"/>
                  </a:cubicBezTo>
                  <a:cubicBezTo>
                    <a:pt x="117" y="0"/>
                    <a:pt x="117" y="0"/>
                    <a:pt x="117" y="0"/>
                  </a:cubicBezTo>
                  <a:cubicBezTo>
                    <a:pt x="120" y="0"/>
                    <a:pt x="122" y="2"/>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8"/>
            <p:cNvSpPr>
              <a:spLocks/>
            </p:cNvSpPr>
            <p:nvPr/>
          </p:nvSpPr>
          <p:spPr bwMode="auto">
            <a:xfrm>
              <a:off x="2933700" y="5965826"/>
              <a:ext cx="276225" cy="31750"/>
            </a:xfrm>
            <a:custGeom>
              <a:avLst/>
              <a:gdLst>
                <a:gd name="T0" fmla="*/ 122 w 122"/>
                <a:gd name="T1" fmla="*/ 8 h 14"/>
                <a:gd name="T2" fmla="*/ 117 w 122"/>
                <a:gd name="T3" fmla="*/ 14 h 14"/>
                <a:gd name="T4" fmla="*/ 6 w 122"/>
                <a:gd name="T5" fmla="*/ 14 h 14"/>
                <a:gd name="T6" fmla="*/ 0 w 122"/>
                <a:gd name="T7" fmla="*/ 8 h 14"/>
                <a:gd name="T8" fmla="*/ 0 w 122"/>
                <a:gd name="T9" fmla="*/ 6 h 14"/>
                <a:gd name="T10" fmla="*/ 6 w 122"/>
                <a:gd name="T11" fmla="*/ 0 h 14"/>
                <a:gd name="T12" fmla="*/ 117 w 122"/>
                <a:gd name="T13" fmla="*/ 0 h 14"/>
                <a:gd name="T14" fmla="*/ 122 w 122"/>
                <a:gd name="T15" fmla="*/ 6 h 14"/>
                <a:gd name="T16" fmla="*/ 122 w 122"/>
                <a:gd name="T1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4">
                  <a:moveTo>
                    <a:pt x="122" y="8"/>
                  </a:moveTo>
                  <a:cubicBezTo>
                    <a:pt x="122" y="11"/>
                    <a:pt x="120" y="14"/>
                    <a:pt x="117" y="14"/>
                  </a:cubicBezTo>
                  <a:cubicBezTo>
                    <a:pt x="6" y="14"/>
                    <a:pt x="6" y="14"/>
                    <a:pt x="6" y="14"/>
                  </a:cubicBezTo>
                  <a:cubicBezTo>
                    <a:pt x="3" y="14"/>
                    <a:pt x="0" y="11"/>
                    <a:pt x="0" y="8"/>
                  </a:cubicBezTo>
                  <a:cubicBezTo>
                    <a:pt x="0" y="6"/>
                    <a:pt x="0" y="6"/>
                    <a:pt x="0" y="6"/>
                  </a:cubicBezTo>
                  <a:cubicBezTo>
                    <a:pt x="0" y="3"/>
                    <a:pt x="3" y="0"/>
                    <a:pt x="6" y="0"/>
                  </a:cubicBezTo>
                  <a:cubicBezTo>
                    <a:pt x="117" y="0"/>
                    <a:pt x="117" y="0"/>
                    <a:pt x="117" y="0"/>
                  </a:cubicBezTo>
                  <a:cubicBezTo>
                    <a:pt x="120" y="0"/>
                    <a:pt x="122" y="3"/>
                    <a:pt x="122" y="6"/>
                  </a:cubicBezTo>
                  <a:lnTo>
                    <a:pt x="1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p:cNvGrpSpPr/>
          <p:nvPr/>
        </p:nvGrpSpPr>
        <p:grpSpPr>
          <a:xfrm>
            <a:off x="-42652" y="304800"/>
            <a:ext cx="1634541" cy="1061520"/>
            <a:chOff x="-42652" y="304800"/>
            <a:chExt cx="1634541" cy="1061520"/>
          </a:xfrm>
        </p:grpSpPr>
        <p:sp>
          <p:nvSpPr>
            <p:cNvPr id="42"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3" name="椭圆 42"/>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02</a:t>
              </a:r>
              <a:endParaRPr lang="zh-CN" altLang="en-US" sz="2400" dirty="0">
                <a:solidFill>
                  <a:schemeClr val="bg1"/>
                </a:solidFill>
              </a:endParaRPr>
            </a:p>
          </p:txBody>
        </p:sp>
      </p:grpSp>
      <p:grpSp>
        <p:nvGrpSpPr>
          <p:cNvPr id="45" name="组合 44"/>
          <p:cNvGrpSpPr/>
          <p:nvPr/>
        </p:nvGrpSpPr>
        <p:grpSpPr>
          <a:xfrm>
            <a:off x="1686622" y="341972"/>
            <a:ext cx="5572519" cy="932747"/>
            <a:chOff x="1686622" y="341972"/>
            <a:chExt cx="5572519" cy="932747"/>
          </a:xfrm>
        </p:grpSpPr>
        <p:sp>
          <p:nvSpPr>
            <p:cNvPr id="46" name="文本框 45"/>
            <p:cNvSpPr txBox="1"/>
            <p:nvPr/>
          </p:nvSpPr>
          <p:spPr>
            <a:xfrm>
              <a:off x="1686622" y="341972"/>
              <a:ext cx="3467616"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srgbClr val="EF6C74"/>
                  </a:solidFill>
                </a:rPr>
                <a:t>Data Exploration</a:t>
              </a:r>
            </a:p>
          </p:txBody>
        </p:sp>
        <p:sp>
          <p:nvSpPr>
            <p:cNvPr id="47" name="文本框 46"/>
            <p:cNvSpPr txBox="1"/>
            <p:nvPr/>
          </p:nvSpPr>
          <p:spPr>
            <a:xfrm>
              <a:off x="1686622" y="844858"/>
              <a:ext cx="5572519" cy="429861"/>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000" dirty="0">
                  <a:solidFill>
                    <a:prstClr val="white">
                      <a:lumMod val="65000"/>
                    </a:prstClr>
                  </a:solidFill>
                  <a:latin typeface="微软雅黑"/>
                </a:rPr>
                <a:t>Summary statistics | manipulation | binary classification </a:t>
              </a:r>
            </a:p>
            <a:p>
              <a:pPr lvl="0">
                <a:lnSpc>
                  <a:spcPct val="114000"/>
                </a:lnSpc>
                <a:defRPr/>
              </a:pPr>
              <a:r>
                <a:rPr lang="en-US" altLang="zh-CN" sz="1000" dirty="0">
                  <a:solidFill>
                    <a:prstClr val="white">
                      <a:lumMod val="65000"/>
                    </a:prstClr>
                  </a:solidFill>
                  <a:latin typeface="微软雅黑"/>
                </a:rPr>
                <a:t>| visualization </a:t>
              </a:r>
            </a:p>
          </p:txBody>
        </p:sp>
      </p:grpSp>
      <p:sp>
        <p:nvSpPr>
          <p:cNvPr id="51" name="矩形 55">
            <a:extLst>
              <a:ext uri="{FF2B5EF4-FFF2-40B4-BE49-F238E27FC236}">
                <a16:creationId xmlns:a16="http://schemas.microsoft.com/office/drawing/2014/main" id="{A879C679-4D20-4766-81A9-F69D6C56B6C2}"/>
              </a:ext>
            </a:extLst>
          </p:cNvPr>
          <p:cNvSpPr/>
          <p:nvPr/>
        </p:nvSpPr>
        <p:spPr>
          <a:xfrm>
            <a:off x="1591889" y="2609862"/>
            <a:ext cx="2663800" cy="726609"/>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rPr>
              <a:t>Correlation Between </a:t>
            </a:r>
          </a:p>
          <a:p>
            <a:pPr>
              <a:lnSpc>
                <a:spcPct val="120000"/>
              </a:lnSpc>
            </a:pPr>
            <a:r>
              <a:rPr lang="en-US" altLang="zh-CN" b="1" dirty="0">
                <a:solidFill>
                  <a:schemeClr val="tx1">
                    <a:lumMod val="75000"/>
                    <a:lumOff val="25000"/>
                  </a:schemeClr>
                </a:solidFill>
              </a:rPr>
              <a:t>Different Features</a:t>
            </a:r>
          </a:p>
        </p:txBody>
      </p:sp>
      <p:pic>
        <p:nvPicPr>
          <p:cNvPr id="11266" name="Picture 2" descr="https://lh5.googleusercontent.com/IIZj1kwtKcneVJQqaTEXaMU-yBlK4DNbNNhIoT_ySbolzAMqmRUAoV5oAtCk8bn9YMqXiOh0j4_4IUHpw80YfZQO2v7f9XNCiH90SiVJOtVdXM5mCft7VCYOGooKo74-IwxwYvukQzw">
            <a:extLst>
              <a:ext uri="{FF2B5EF4-FFF2-40B4-BE49-F238E27FC236}">
                <a16:creationId xmlns:a16="http://schemas.microsoft.com/office/drawing/2014/main" id="{298DD46E-18C9-4126-9A80-402F47B65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956" y="88286"/>
            <a:ext cx="6448466" cy="6769713"/>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0806109B-2F64-45D1-9E5D-257468D32A1E}"/>
              </a:ext>
            </a:extLst>
          </p:cNvPr>
          <p:cNvSpPr/>
          <p:nvPr/>
        </p:nvSpPr>
        <p:spPr>
          <a:xfrm>
            <a:off x="7169426" y="3683701"/>
            <a:ext cx="268432" cy="255105"/>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EAFAA28-A25B-451E-83BE-7D9309E49225}"/>
              </a:ext>
            </a:extLst>
          </p:cNvPr>
          <p:cNvCxnSpPr/>
          <p:nvPr/>
        </p:nvCxnSpPr>
        <p:spPr>
          <a:xfrm>
            <a:off x="5786064" y="3899452"/>
            <a:ext cx="13602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BAC2A37-044B-49C1-8B49-9C2107498987}"/>
              </a:ext>
            </a:extLst>
          </p:cNvPr>
          <p:cNvCxnSpPr>
            <a:cxnSpLocks/>
          </p:cNvCxnSpPr>
          <p:nvPr/>
        </p:nvCxnSpPr>
        <p:spPr>
          <a:xfrm flipV="1">
            <a:off x="7298727" y="3982840"/>
            <a:ext cx="0" cy="24935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938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579511" y="1446213"/>
            <a:ext cx="5481689" cy="3260177"/>
            <a:chOff x="-316204" y="304800"/>
            <a:chExt cx="1908093" cy="1134818"/>
          </a:xfrm>
        </p:grpSpPr>
        <p:sp>
          <p:nvSpPr>
            <p:cNvPr id="8" name="矩形 13"/>
            <p:cNvSpPr/>
            <p:nvPr/>
          </p:nvSpPr>
          <p:spPr>
            <a:xfrm rot="19800000" flipH="1">
              <a:off x="-316204" y="730909"/>
              <a:ext cx="1655954"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55000"/>
                  </a:schemeClr>
                </a:gs>
                <a:gs pos="100000">
                  <a:schemeClr val="bg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 name="椭圆 8"/>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0" name="文本框 9"/>
            <p:cNvSpPr txBox="1"/>
            <p:nvPr/>
          </p:nvSpPr>
          <p:spPr>
            <a:xfrm>
              <a:off x="1052181" y="486619"/>
              <a:ext cx="362241" cy="35353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prstClr val="white"/>
                  </a:solidFill>
                  <a:effectLst/>
                  <a:uLnTx/>
                  <a:uFillTx/>
                  <a:latin typeface="Arial"/>
                  <a:ea typeface="微软雅黑"/>
                  <a:cs typeface="+mn-cs"/>
                </a:rPr>
                <a:t>03</a:t>
              </a:r>
              <a:endParaRPr kumimoji="0" lang="zh-CN" altLang="en-US" sz="60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文本框 4"/>
          <p:cNvSpPr txBox="1"/>
          <p:nvPr/>
        </p:nvSpPr>
        <p:spPr>
          <a:xfrm>
            <a:off x="4533206" y="3921518"/>
            <a:ext cx="3150991"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srgbClr val="EF6C74"/>
                </a:solidFill>
              </a:rPr>
              <a:t>Model Analysis</a:t>
            </a:r>
          </a:p>
        </p:txBody>
      </p:sp>
    </p:spTree>
    <p:extLst>
      <p:ext uri="{BB962C8B-B14F-4D97-AF65-F5344CB8AC3E}">
        <p14:creationId xmlns:p14="http://schemas.microsoft.com/office/powerpoint/2010/main" val="285435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5"/>
          <p:cNvSpPr>
            <a:spLocks noEditPoints="1"/>
          </p:cNvSpPr>
          <p:nvPr/>
        </p:nvSpPr>
        <p:spPr bwMode="auto">
          <a:xfrm>
            <a:off x="7401252" y="2520716"/>
            <a:ext cx="529976" cy="875950"/>
          </a:xfrm>
          <a:custGeom>
            <a:avLst/>
            <a:gdLst>
              <a:gd name="T0" fmla="*/ 220 w 237"/>
              <a:gd name="T1" fmla="*/ 0 h 393"/>
              <a:gd name="T2" fmla="*/ 16 w 237"/>
              <a:gd name="T3" fmla="*/ 0 h 393"/>
              <a:gd name="T4" fmla="*/ 0 w 237"/>
              <a:gd name="T5" fmla="*/ 17 h 393"/>
              <a:gd name="T6" fmla="*/ 0 w 237"/>
              <a:gd name="T7" fmla="*/ 377 h 393"/>
              <a:gd name="T8" fmla="*/ 16 w 237"/>
              <a:gd name="T9" fmla="*/ 393 h 393"/>
              <a:gd name="T10" fmla="*/ 220 w 237"/>
              <a:gd name="T11" fmla="*/ 393 h 393"/>
              <a:gd name="T12" fmla="*/ 237 w 237"/>
              <a:gd name="T13" fmla="*/ 377 h 393"/>
              <a:gd name="T14" fmla="*/ 237 w 237"/>
              <a:gd name="T15" fmla="*/ 17 h 393"/>
              <a:gd name="T16" fmla="*/ 220 w 237"/>
              <a:gd name="T17" fmla="*/ 0 h 393"/>
              <a:gd name="T18" fmla="*/ 99 w 237"/>
              <a:gd name="T19" fmla="*/ 11 h 393"/>
              <a:gd name="T20" fmla="*/ 138 w 237"/>
              <a:gd name="T21" fmla="*/ 11 h 393"/>
              <a:gd name="T22" fmla="*/ 143 w 237"/>
              <a:gd name="T23" fmla="*/ 16 h 393"/>
              <a:gd name="T24" fmla="*/ 138 w 237"/>
              <a:gd name="T25" fmla="*/ 21 h 393"/>
              <a:gd name="T26" fmla="*/ 99 w 237"/>
              <a:gd name="T27" fmla="*/ 21 h 393"/>
              <a:gd name="T28" fmla="*/ 94 w 237"/>
              <a:gd name="T29" fmla="*/ 16 h 393"/>
              <a:gd name="T30" fmla="*/ 99 w 237"/>
              <a:gd name="T31" fmla="*/ 11 h 393"/>
              <a:gd name="T32" fmla="*/ 118 w 237"/>
              <a:gd name="T33" fmla="*/ 383 h 393"/>
              <a:gd name="T34" fmla="*/ 96 w 237"/>
              <a:gd name="T35" fmla="*/ 360 h 393"/>
              <a:gd name="T36" fmla="*/ 118 w 237"/>
              <a:gd name="T37" fmla="*/ 338 h 393"/>
              <a:gd name="T38" fmla="*/ 141 w 237"/>
              <a:gd name="T39" fmla="*/ 360 h 393"/>
              <a:gd name="T40" fmla="*/ 118 w 237"/>
              <a:gd name="T41" fmla="*/ 383 h 393"/>
              <a:gd name="T42" fmla="*/ 227 w 237"/>
              <a:gd name="T43" fmla="*/ 311 h 393"/>
              <a:gd name="T44" fmla="*/ 209 w 237"/>
              <a:gd name="T45" fmla="*/ 327 h 393"/>
              <a:gd name="T46" fmla="*/ 27 w 237"/>
              <a:gd name="T47" fmla="*/ 327 h 393"/>
              <a:gd name="T48" fmla="*/ 10 w 237"/>
              <a:gd name="T49" fmla="*/ 311 h 393"/>
              <a:gd name="T50" fmla="*/ 10 w 237"/>
              <a:gd name="T51" fmla="*/ 53 h 393"/>
              <a:gd name="T52" fmla="*/ 27 w 237"/>
              <a:gd name="T53" fmla="*/ 37 h 393"/>
              <a:gd name="T54" fmla="*/ 209 w 237"/>
              <a:gd name="T55" fmla="*/ 37 h 393"/>
              <a:gd name="T56" fmla="*/ 227 w 237"/>
              <a:gd name="T57" fmla="*/ 53 h 393"/>
              <a:gd name="T58" fmla="*/ 227 w 237"/>
              <a:gd name="T59" fmla="*/ 31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93">
                <a:moveTo>
                  <a:pt x="220" y="0"/>
                </a:moveTo>
                <a:cubicBezTo>
                  <a:pt x="16" y="0"/>
                  <a:pt x="16" y="0"/>
                  <a:pt x="16" y="0"/>
                </a:cubicBezTo>
                <a:cubicBezTo>
                  <a:pt x="7" y="0"/>
                  <a:pt x="0" y="8"/>
                  <a:pt x="0" y="17"/>
                </a:cubicBezTo>
                <a:cubicBezTo>
                  <a:pt x="0" y="377"/>
                  <a:pt x="0" y="377"/>
                  <a:pt x="0" y="377"/>
                </a:cubicBezTo>
                <a:cubicBezTo>
                  <a:pt x="0" y="386"/>
                  <a:pt x="7" y="393"/>
                  <a:pt x="16" y="393"/>
                </a:cubicBezTo>
                <a:cubicBezTo>
                  <a:pt x="220" y="393"/>
                  <a:pt x="220" y="393"/>
                  <a:pt x="220" y="393"/>
                </a:cubicBezTo>
                <a:cubicBezTo>
                  <a:pt x="229" y="393"/>
                  <a:pt x="237" y="386"/>
                  <a:pt x="237" y="377"/>
                </a:cubicBezTo>
                <a:cubicBezTo>
                  <a:pt x="237" y="17"/>
                  <a:pt x="237" y="17"/>
                  <a:pt x="237" y="17"/>
                </a:cubicBezTo>
                <a:cubicBezTo>
                  <a:pt x="237" y="8"/>
                  <a:pt x="229" y="0"/>
                  <a:pt x="220" y="0"/>
                </a:cubicBezTo>
                <a:close/>
                <a:moveTo>
                  <a:pt x="99" y="11"/>
                </a:moveTo>
                <a:cubicBezTo>
                  <a:pt x="138" y="11"/>
                  <a:pt x="138" y="11"/>
                  <a:pt x="138" y="11"/>
                </a:cubicBezTo>
                <a:cubicBezTo>
                  <a:pt x="140" y="11"/>
                  <a:pt x="143" y="13"/>
                  <a:pt x="143" y="16"/>
                </a:cubicBezTo>
                <a:cubicBezTo>
                  <a:pt x="143" y="19"/>
                  <a:pt x="140" y="21"/>
                  <a:pt x="138" y="21"/>
                </a:cubicBezTo>
                <a:cubicBezTo>
                  <a:pt x="99" y="21"/>
                  <a:pt x="99" y="21"/>
                  <a:pt x="99" y="21"/>
                </a:cubicBezTo>
                <a:cubicBezTo>
                  <a:pt x="96" y="21"/>
                  <a:pt x="94" y="19"/>
                  <a:pt x="94" y="16"/>
                </a:cubicBezTo>
                <a:cubicBezTo>
                  <a:pt x="94" y="13"/>
                  <a:pt x="96" y="11"/>
                  <a:pt x="99" y="11"/>
                </a:cubicBezTo>
                <a:close/>
                <a:moveTo>
                  <a:pt x="118" y="383"/>
                </a:moveTo>
                <a:cubicBezTo>
                  <a:pt x="106" y="383"/>
                  <a:pt x="96" y="373"/>
                  <a:pt x="96" y="360"/>
                </a:cubicBezTo>
                <a:cubicBezTo>
                  <a:pt x="96" y="348"/>
                  <a:pt x="106" y="338"/>
                  <a:pt x="118" y="338"/>
                </a:cubicBezTo>
                <a:cubicBezTo>
                  <a:pt x="131" y="338"/>
                  <a:pt x="141" y="348"/>
                  <a:pt x="141" y="360"/>
                </a:cubicBezTo>
                <a:cubicBezTo>
                  <a:pt x="141" y="373"/>
                  <a:pt x="131" y="383"/>
                  <a:pt x="118" y="383"/>
                </a:cubicBezTo>
                <a:close/>
                <a:moveTo>
                  <a:pt x="227" y="311"/>
                </a:moveTo>
                <a:cubicBezTo>
                  <a:pt x="227" y="320"/>
                  <a:pt x="219" y="327"/>
                  <a:pt x="209" y="327"/>
                </a:cubicBezTo>
                <a:cubicBezTo>
                  <a:pt x="27" y="327"/>
                  <a:pt x="27" y="327"/>
                  <a:pt x="27" y="327"/>
                </a:cubicBezTo>
                <a:cubicBezTo>
                  <a:pt x="17" y="327"/>
                  <a:pt x="10" y="320"/>
                  <a:pt x="10" y="311"/>
                </a:cubicBezTo>
                <a:cubicBezTo>
                  <a:pt x="10" y="53"/>
                  <a:pt x="10" y="53"/>
                  <a:pt x="10" y="53"/>
                </a:cubicBezTo>
                <a:cubicBezTo>
                  <a:pt x="10" y="44"/>
                  <a:pt x="17" y="37"/>
                  <a:pt x="27" y="37"/>
                </a:cubicBezTo>
                <a:cubicBezTo>
                  <a:pt x="209" y="37"/>
                  <a:pt x="209" y="37"/>
                  <a:pt x="209" y="37"/>
                </a:cubicBezTo>
                <a:cubicBezTo>
                  <a:pt x="219" y="37"/>
                  <a:pt x="227" y="44"/>
                  <a:pt x="227" y="53"/>
                </a:cubicBezTo>
                <a:lnTo>
                  <a:pt x="227" y="3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1" name="组合 40"/>
          <p:cNvGrpSpPr/>
          <p:nvPr/>
        </p:nvGrpSpPr>
        <p:grpSpPr>
          <a:xfrm>
            <a:off x="-42652" y="304800"/>
            <a:ext cx="1634541" cy="1061520"/>
            <a:chOff x="-42652" y="304800"/>
            <a:chExt cx="1634541" cy="1061520"/>
          </a:xfrm>
        </p:grpSpPr>
        <p:sp>
          <p:nvSpPr>
            <p:cNvPr id="44"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5" name="椭圆 44"/>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03</a:t>
              </a:r>
              <a:endParaRPr lang="zh-CN" altLang="en-US" sz="2400" dirty="0">
                <a:solidFill>
                  <a:schemeClr val="bg1"/>
                </a:solidFill>
              </a:endParaRPr>
            </a:p>
          </p:txBody>
        </p:sp>
      </p:grpSp>
      <p:grpSp>
        <p:nvGrpSpPr>
          <p:cNvPr id="47" name="组合 46"/>
          <p:cNvGrpSpPr/>
          <p:nvPr/>
        </p:nvGrpSpPr>
        <p:grpSpPr>
          <a:xfrm>
            <a:off x="1686622" y="341972"/>
            <a:ext cx="5572519" cy="757315"/>
            <a:chOff x="1686622" y="341972"/>
            <a:chExt cx="5572519" cy="757315"/>
          </a:xfrm>
        </p:grpSpPr>
        <p:sp>
          <p:nvSpPr>
            <p:cNvPr id="50" name="文本框 49"/>
            <p:cNvSpPr txBox="1"/>
            <p:nvPr/>
          </p:nvSpPr>
          <p:spPr>
            <a:xfrm>
              <a:off x="1731121" y="341972"/>
              <a:ext cx="3378618"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srgbClr val="EF6C74"/>
                  </a:solidFill>
                </a:rPr>
                <a:t>Model Analysis I</a:t>
              </a:r>
            </a:p>
          </p:txBody>
        </p:sp>
        <p:sp>
          <p:nvSpPr>
            <p:cNvPr id="51" name="文本框 50"/>
            <p:cNvSpPr txBox="1"/>
            <p:nvPr/>
          </p:nvSpPr>
          <p:spPr>
            <a:xfrm>
              <a:off x="1686622" y="844858"/>
              <a:ext cx="5572519" cy="254429"/>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000" dirty="0">
                  <a:solidFill>
                    <a:schemeClr val="bg1">
                      <a:lumMod val="65000"/>
                    </a:schemeClr>
                  </a:solidFill>
                  <a:latin typeface="微软雅黑"/>
                </a:rPr>
                <a:t>KNN | logistic regression | linear SVC | kernel SVC | decision tree</a:t>
              </a:r>
            </a:p>
          </p:txBody>
        </p:sp>
      </p:grpSp>
      <p:pic>
        <p:nvPicPr>
          <p:cNvPr id="3" name="Picture 2">
            <a:extLst>
              <a:ext uri="{FF2B5EF4-FFF2-40B4-BE49-F238E27FC236}">
                <a16:creationId xmlns:a16="http://schemas.microsoft.com/office/drawing/2014/main" id="{37268441-FDEE-4B4E-9DE6-3AA2164649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8000" y="2272151"/>
            <a:ext cx="4155808" cy="2771080"/>
          </a:xfrm>
          <a:prstGeom prst="rect">
            <a:avLst/>
          </a:prstGeom>
        </p:spPr>
      </p:pic>
      <p:grpSp>
        <p:nvGrpSpPr>
          <p:cNvPr id="38" name="组合 49">
            <a:extLst>
              <a:ext uri="{FF2B5EF4-FFF2-40B4-BE49-F238E27FC236}">
                <a16:creationId xmlns:a16="http://schemas.microsoft.com/office/drawing/2014/main" id="{1EE501C7-1668-4399-8C28-CD6A91EE90EA}"/>
              </a:ext>
            </a:extLst>
          </p:cNvPr>
          <p:cNvGrpSpPr/>
          <p:nvPr/>
        </p:nvGrpSpPr>
        <p:grpSpPr>
          <a:xfrm>
            <a:off x="7851928" y="2156410"/>
            <a:ext cx="3827959" cy="641601"/>
            <a:chOff x="874712" y="3363288"/>
            <a:chExt cx="3827959" cy="641601"/>
          </a:xfrm>
        </p:grpSpPr>
        <p:sp>
          <p:nvSpPr>
            <p:cNvPr id="39" name="矩形 50">
              <a:extLst>
                <a:ext uri="{FF2B5EF4-FFF2-40B4-BE49-F238E27FC236}">
                  <a16:creationId xmlns:a16="http://schemas.microsoft.com/office/drawing/2014/main" id="{E6BC9E9F-0864-4F79-8A42-315A1AAC29F6}"/>
                </a:ext>
              </a:extLst>
            </p:cNvPr>
            <p:cNvSpPr/>
            <p:nvPr/>
          </p:nvSpPr>
          <p:spPr>
            <a:xfrm>
              <a:off x="874712" y="3677812"/>
              <a:ext cx="3827959" cy="327077"/>
            </a:xfrm>
            <a:prstGeom prst="rect">
              <a:avLst/>
            </a:prstGeom>
          </p:spPr>
          <p:txBody>
            <a:bodyPr wrap="square">
              <a:spAutoFit/>
              <a:scene3d>
                <a:camera prst="orthographicFront"/>
                <a:lightRig rig="threePt" dir="t"/>
              </a:scene3d>
              <a:sp3d contourW="12700"/>
            </a:bodyPr>
            <a:lstStyle/>
            <a:p>
              <a:pPr>
                <a:lnSpc>
                  <a:spcPct val="120000"/>
                </a:lnSpc>
              </a:pPr>
              <a:r>
                <a:rPr lang="en-US" altLang="zh-CN" sz="1400" dirty="0">
                  <a:solidFill>
                    <a:schemeClr val="tx1">
                      <a:lumMod val="50000"/>
                      <a:lumOff val="50000"/>
                    </a:schemeClr>
                  </a:solidFill>
                </a:rPr>
                <a:t>Alcohol</a:t>
              </a:r>
              <a:endParaRPr lang="zh-CN" altLang="en-US" sz="1400" dirty="0">
                <a:solidFill>
                  <a:schemeClr val="tx1">
                    <a:lumMod val="50000"/>
                    <a:lumOff val="50000"/>
                  </a:schemeClr>
                </a:solidFill>
              </a:endParaRPr>
            </a:p>
          </p:txBody>
        </p:sp>
        <p:sp>
          <p:nvSpPr>
            <p:cNvPr id="40" name="矩形 51">
              <a:extLst>
                <a:ext uri="{FF2B5EF4-FFF2-40B4-BE49-F238E27FC236}">
                  <a16:creationId xmlns:a16="http://schemas.microsoft.com/office/drawing/2014/main" id="{1934E9B4-D864-49B5-ADAE-5ED2BF26B26A}"/>
                </a:ext>
              </a:extLst>
            </p:cNvPr>
            <p:cNvSpPr/>
            <p:nvPr/>
          </p:nvSpPr>
          <p:spPr>
            <a:xfrm>
              <a:off x="874712" y="3363288"/>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rPr>
                <a:t>Hard drug</a:t>
              </a:r>
              <a:endParaRPr lang="zh-CN" altLang="en-US" b="1" dirty="0">
                <a:solidFill>
                  <a:schemeClr val="tx1">
                    <a:lumMod val="75000"/>
                    <a:lumOff val="25000"/>
                  </a:schemeClr>
                </a:solidFill>
              </a:endParaRPr>
            </a:p>
          </p:txBody>
        </p:sp>
      </p:grpSp>
      <p:grpSp>
        <p:nvGrpSpPr>
          <p:cNvPr id="42" name="组合 52">
            <a:extLst>
              <a:ext uri="{FF2B5EF4-FFF2-40B4-BE49-F238E27FC236}">
                <a16:creationId xmlns:a16="http://schemas.microsoft.com/office/drawing/2014/main" id="{370FA1B0-5251-418C-8976-ECEC2B0C6930}"/>
              </a:ext>
            </a:extLst>
          </p:cNvPr>
          <p:cNvGrpSpPr/>
          <p:nvPr/>
        </p:nvGrpSpPr>
        <p:grpSpPr>
          <a:xfrm>
            <a:off x="7851928" y="3363629"/>
            <a:ext cx="3827959" cy="641601"/>
            <a:chOff x="874712" y="3363288"/>
            <a:chExt cx="3827959" cy="641601"/>
          </a:xfrm>
        </p:grpSpPr>
        <p:sp>
          <p:nvSpPr>
            <p:cNvPr id="43" name="矩形 53">
              <a:extLst>
                <a:ext uri="{FF2B5EF4-FFF2-40B4-BE49-F238E27FC236}">
                  <a16:creationId xmlns:a16="http://schemas.microsoft.com/office/drawing/2014/main" id="{48350135-C243-4C27-A6E2-D743605C8BC7}"/>
                </a:ext>
              </a:extLst>
            </p:cNvPr>
            <p:cNvSpPr/>
            <p:nvPr/>
          </p:nvSpPr>
          <p:spPr>
            <a:xfrm>
              <a:off x="874712" y="3677812"/>
              <a:ext cx="3827959" cy="327077"/>
            </a:xfrm>
            <a:prstGeom prst="rect">
              <a:avLst/>
            </a:prstGeom>
          </p:spPr>
          <p:txBody>
            <a:bodyPr wrap="square">
              <a:spAutoFit/>
              <a:scene3d>
                <a:camera prst="orthographicFront"/>
                <a:lightRig rig="threePt" dir="t"/>
              </a:scene3d>
              <a:sp3d contourW="12700"/>
            </a:bodyPr>
            <a:lstStyle/>
            <a:p>
              <a:pPr>
                <a:lnSpc>
                  <a:spcPct val="120000"/>
                </a:lnSpc>
              </a:pPr>
              <a:r>
                <a:rPr lang="en-US" altLang="zh-CN" sz="1400" dirty="0">
                  <a:solidFill>
                    <a:schemeClr val="tx1">
                      <a:lumMod val="50000"/>
                      <a:lumOff val="50000"/>
                    </a:schemeClr>
                  </a:solidFill>
                </a:rPr>
                <a:t>Cannabis</a:t>
              </a:r>
            </a:p>
          </p:txBody>
        </p:sp>
        <p:sp>
          <p:nvSpPr>
            <p:cNvPr id="48" name="矩形 54">
              <a:extLst>
                <a:ext uri="{FF2B5EF4-FFF2-40B4-BE49-F238E27FC236}">
                  <a16:creationId xmlns:a16="http://schemas.microsoft.com/office/drawing/2014/main" id="{114CF264-0289-44D3-A7F3-00965EFB8DC9}"/>
                </a:ext>
              </a:extLst>
            </p:cNvPr>
            <p:cNvSpPr/>
            <p:nvPr/>
          </p:nvSpPr>
          <p:spPr>
            <a:xfrm>
              <a:off x="874712" y="3363288"/>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rPr>
                <a:t>Soft drug</a:t>
              </a:r>
              <a:endParaRPr lang="zh-CN" altLang="en-US" b="1" dirty="0">
                <a:solidFill>
                  <a:schemeClr val="tx1">
                    <a:lumMod val="75000"/>
                    <a:lumOff val="25000"/>
                  </a:schemeClr>
                </a:solidFill>
              </a:endParaRPr>
            </a:p>
          </p:txBody>
        </p:sp>
      </p:grpSp>
      <p:grpSp>
        <p:nvGrpSpPr>
          <p:cNvPr id="49" name="组合 55">
            <a:extLst>
              <a:ext uri="{FF2B5EF4-FFF2-40B4-BE49-F238E27FC236}">
                <a16:creationId xmlns:a16="http://schemas.microsoft.com/office/drawing/2014/main" id="{89C830AC-124E-47DA-B843-783419A2D4DE}"/>
              </a:ext>
            </a:extLst>
          </p:cNvPr>
          <p:cNvGrpSpPr/>
          <p:nvPr/>
        </p:nvGrpSpPr>
        <p:grpSpPr>
          <a:xfrm>
            <a:off x="7851928" y="4576095"/>
            <a:ext cx="3827959" cy="641601"/>
            <a:chOff x="874712" y="3363288"/>
            <a:chExt cx="3827959" cy="641601"/>
          </a:xfrm>
        </p:grpSpPr>
        <p:sp>
          <p:nvSpPr>
            <p:cNvPr id="61" name="矩形 60">
              <a:extLst>
                <a:ext uri="{FF2B5EF4-FFF2-40B4-BE49-F238E27FC236}">
                  <a16:creationId xmlns:a16="http://schemas.microsoft.com/office/drawing/2014/main" id="{001A0D47-3721-4C73-B40F-452F4A19D9C6}"/>
                </a:ext>
              </a:extLst>
            </p:cNvPr>
            <p:cNvSpPr/>
            <p:nvPr/>
          </p:nvSpPr>
          <p:spPr>
            <a:xfrm>
              <a:off x="874712" y="3677812"/>
              <a:ext cx="3827959" cy="327077"/>
            </a:xfrm>
            <a:prstGeom prst="rect">
              <a:avLst/>
            </a:prstGeom>
          </p:spPr>
          <p:txBody>
            <a:bodyPr wrap="square">
              <a:spAutoFit/>
              <a:scene3d>
                <a:camera prst="orthographicFront"/>
                <a:lightRig rig="threePt" dir="t"/>
              </a:scene3d>
              <a:sp3d contourW="12700"/>
            </a:bodyPr>
            <a:lstStyle/>
            <a:p>
              <a:pPr>
                <a:lnSpc>
                  <a:spcPct val="120000"/>
                </a:lnSpc>
              </a:pPr>
              <a:r>
                <a:rPr lang="en-US" altLang="zh-CN" sz="1400" dirty="0">
                  <a:solidFill>
                    <a:schemeClr val="tx1">
                      <a:lumMod val="50000"/>
                      <a:lumOff val="50000"/>
                    </a:schemeClr>
                  </a:solidFill>
                </a:rPr>
                <a:t>Caffeine</a:t>
              </a:r>
              <a:endParaRPr lang="zh-CN" altLang="en-US" sz="1400" dirty="0">
                <a:solidFill>
                  <a:schemeClr val="tx1">
                    <a:lumMod val="50000"/>
                    <a:lumOff val="50000"/>
                  </a:schemeClr>
                </a:solidFill>
              </a:endParaRPr>
            </a:p>
          </p:txBody>
        </p:sp>
        <p:sp>
          <p:nvSpPr>
            <p:cNvPr id="63" name="矩形 61">
              <a:extLst>
                <a:ext uri="{FF2B5EF4-FFF2-40B4-BE49-F238E27FC236}">
                  <a16:creationId xmlns:a16="http://schemas.microsoft.com/office/drawing/2014/main" id="{B2455DAF-D730-4421-AF25-7B578D896393}"/>
                </a:ext>
              </a:extLst>
            </p:cNvPr>
            <p:cNvSpPr/>
            <p:nvPr/>
          </p:nvSpPr>
          <p:spPr>
            <a:xfrm>
              <a:off x="874712" y="3363288"/>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rPr>
                <a:t>In between</a:t>
              </a:r>
              <a:endParaRPr lang="zh-CN" altLang="en-US" b="1" dirty="0">
                <a:solidFill>
                  <a:schemeClr val="tx1">
                    <a:lumMod val="75000"/>
                    <a:lumOff val="25000"/>
                  </a:schemeClr>
                </a:solidFill>
              </a:endParaRPr>
            </a:p>
          </p:txBody>
        </p:sp>
      </p:grpSp>
      <p:pic>
        <p:nvPicPr>
          <p:cNvPr id="9" name="Picture 8">
            <a:extLst>
              <a:ext uri="{FF2B5EF4-FFF2-40B4-BE49-F238E27FC236}">
                <a16:creationId xmlns:a16="http://schemas.microsoft.com/office/drawing/2014/main" id="{6E4C294E-5538-4727-8B6A-42537A8C6D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6710" y="1749754"/>
            <a:ext cx="1214719" cy="1141836"/>
          </a:xfrm>
          <a:prstGeom prst="rect">
            <a:avLst/>
          </a:prstGeom>
        </p:spPr>
      </p:pic>
      <p:pic>
        <p:nvPicPr>
          <p:cNvPr id="11" name="Picture 10">
            <a:extLst>
              <a:ext uri="{FF2B5EF4-FFF2-40B4-BE49-F238E27FC236}">
                <a16:creationId xmlns:a16="http://schemas.microsoft.com/office/drawing/2014/main" id="{0604D5B5-6736-424D-BCDE-B88E94FF69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2984" y="3017597"/>
            <a:ext cx="1142169" cy="1141837"/>
          </a:xfrm>
          <a:prstGeom prst="rect">
            <a:avLst/>
          </a:prstGeom>
        </p:spPr>
      </p:pic>
      <p:pic>
        <p:nvPicPr>
          <p:cNvPr id="13" name="Picture 12">
            <a:extLst>
              <a:ext uri="{FF2B5EF4-FFF2-40B4-BE49-F238E27FC236}">
                <a16:creationId xmlns:a16="http://schemas.microsoft.com/office/drawing/2014/main" id="{BD9E7335-18DA-4D0A-AEDD-5EFA453AD3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06710" y="4285441"/>
            <a:ext cx="1293915" cy="1293915"/>
          </a:xfrm>
          <a:prstGeom prst="rect">
            <a:avLst/>
          </a:prstGeom>
        </p:spPr>
      </p:pic>
      <p:cxnSp>
        <p:nvCxnSpPr>
          <p:cNvPr id="16" name="Straight Connector 15">
            <a:extLst>
              <a:ext uri="{FF2B5EF4-FFF2-40B4-BE49-F238E27FC236}">
                <a16:creationId xmlns:a16="http://schemas.microsoft.com/office/drawing/2014/main" id="{87B1AA12-1158-4180-A182-B758102CCD54}"/>
              </a:ext>
            </a:extLst>
          </p:cNvPr>
          <p:cNvCxnSpPr>
            <a:cxnSpLocks/>
          </p:cNvCxnSpPr>
          <p:nvPr/>
        </p:nvCxnSpPr>
        <p:spPr>
          <a:xfrm>
            <a:off x="1803575" y="3474724"/>
            <a:ext cx="599089"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D062A2A-4EBB-4A75-8410-EA2C538134A6}"/>
              </a:ext>
            </a:extLst>
          </p:cNvPr>
          <p:cNvCxnSpPr>
            <a:cxnSpLocks/>
          </p:cNvCxnSpPr>
          <p:nvPr/>
        </p:nvCxnSpPr>
        <p:spPr>
          <a:xfrm>
            <a:off x="2990193" y="3682915"/>
            <a:ext cx="599089"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580B10C-4497-448B-9033-972CB348D4BA}"/>
              </a:ext>
            </a:extLst>
          </p:cNvPr>
          <p:cNvCxnSpPr>
            <a:cxnSpLocks/>
          </p:cNvCxnSpPr>
          <p:nvPr/>
        </p:nvCxnSpPr>
        <p:spPr>
          <a:xfrm>
            <a:off x="4074860" y="3475776"/>
            <a:ext cx="599089"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16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ppt_x</p:attrName>
                                        </p:attrNameLst>
                                      </p:cBhvr>
                                      <p:tavLst>
                                        <p:tav tm="0">
                                          <p:val>
                                            <p:strVal val="#ppt_x-#ppt_w*1.125000"/>
                                          </p:val>
                                        </p:tav>
                                        <p:tav tm="100000">
                                          <p:val>
                                            <p:strVal val="#ppt_x"/>
                                          </p:val>
                                        </p:tav>
                                      </p:tavLst>
                                    </p:anim>
                                    <p:animEffect transition="in" filter="wipe(right)">
                                      <p:cBhvr>
                                        <p:cTn id="13" dur="500"/>
                                        <p:tgtEl>
                                          <p:spTgt spid="47"/>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p:tgtEl>
                                          <p:spTgt spid="38"/>
                                        </p:tgtEl>
                                        <p:attrNameLst>
                                          <p:attrName>ppt_x</p:attrName>
                                        </p:attrNameLst>
                                      </p:cBhvr>
                                      <p:tavLst>
                                        <p:tav tm="0">
                                          <p:val>
                                            <p:strVal val="#ppt_x-#ppt_w*1.125000"/>
                                          </p:val>
                                        </p:tav>
                                        <p:tav tm="100000">
                                          <p:val>
                                            <p:strVal val="#ppt_x"/>
                                          </p:val>
                                        </p:tav>
                                      </p:tavLst>
                                    </p:anim>
                                    <p:animEffect transition="in" filter="wipe(right)">
                                      <p:cBhvr>
                                        <p:cTn id="23" dur="500"/>
                                        <p:tgtEl>
                                          <p:spTgt spid="38"/>
                                        </p:tgtEl>
                                      </p:cBhvr>
                                    </p:animEffect>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p:tgtEl>
                                          <p:spTgt spid="42"/>
                                        </p:tgtEl>
                                        <p:attrNameLst>
                                          <p:attrName>ppt_x</p:attrName>
                                        </p:attrNameLst>
                                      </p:cBhvr>
                                      <p:tavLst>
                                        <p:tav tm="0">
                                          <p:val>
                                            <p:strVal val="#ppt_x-#ppt_w*1.125000"/>
                                          </p:val>
                                        </p:tav>
                                        <p:tav tm="100000">
                                          <p:val>
                                            <p:strVal val="#ppt_x"/>
                                          </p:val>
                                        </p:tav>
                                      </p:tavLst>
                                    </p:anim>
                                    <p:animEffect transition="in" filter="wipe(right)">
                                      <p:cBhvr>
                                        <p:cTn id="28" dur="500"/>
                                        <p:tgtEl>
                                          <p:spTgt spid="42"/>
                                        </p:tgtEl>
                                      </p:cBhvr>
                                    </p:animEffect>
                                  </p:childTnLst>
                                </p:cTn>
                              </p:par>
                            </p:childTnLst>
                          </p:cTn>
                        </p:par>
                        <p:par>
                          <p:cTn id="29" fill="hold">
                            <p:stCondLst>
                              <p:cond delay="2500"/>
                            </p:stCondLst>
                            <p:childTnLst>
                              <p:par>
                                <p:cTn id="30" presetID="12" presetClass="entr" presetSubtype="8" fill="hold" nodeType="after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additive="base">
                                        <p:cTn id="32" dur="500"/>
                                        <p:tgtEl>
                                          <p:spTgt spid="49"/>
                                        </p:tgtEl>
                                        <p:attrNameLst>
                                          <p:attrName>ppt_x</p:attrName>
                                        </p:attrNameLst>
                                      </p:cBhvr>
                                      <p:tavLst>
                                        <p:tav tm="0">
                                          <p:val>
                                            <p:strVal val="#ppt_x-#ppt_w*1.125000"/>
                                          </p:val>
                                        </p:tav>
                                        <p:tav tm="100000">
                                          <p:val>
                                            <p:strVal val="#ppt_x"/>
                                          </p:val>
                                        </p:tav>
                                      </p:tavLst>
                                    </p:anim>
                                    <p:animEffect transition="in" filter="wipe(right)">
                                      <p:cBhvr>
                                        <p:cTn id="3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86440" y="0"/>
            <a:ext cx="740556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6804218" y="1428071"/>
            <a:ext cx="4570482" cy="646331"/>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Arial"/>
                <a:ea typeface="微软雅黑"/>
                <a:cs typeface="+mn-cs"/>
              </a:rPr>
              <a:t>Project Introduction</a:t>
            </a:r>
            <a:endParaRPr kumimoji="0" lang="zh-CN" altLang="en-US" sz="36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文本框 3"/>
          <p:cNvSpPr txBox="1"/>
          <p:nvPr/>
        </p:nvSpPr>
        <p:spPr>
          <a:xfrm>
            <a:off x="6804218" y="2517210"/>
            <a:ext cx="3852337" cy="646331"/>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Arial"/>
                <a:ea typeface="微软雅黑"/>
                <a:cs typeface="+mn-cs"/>
              </a:rPr>
              <a:t>Data</a:t>
            </a:r>
            <a:r>
              <a:rPr kumimoji="0" lang="en-US" altLang="zh-CN" sz="3600" b="1" i="0" u="none" strike="noStrike" kern="1200" cap="none" spc="0" normalizeH="0" noProof="0" dirty="0">
                <a:ln>
                  <a:noFill/>
                </a:ln>
                <a:solidFill>
                  <a:prstClr val="white"/>
                </a:solidFill>
                <a:effectLst/>
                <a:uLnTx/>
                <a:uFillTx/>
                <a:latin typeface="Arial"/>
                <a:ea typeface="微软雅黑"/>
                <a:cs typeface="+mn-cs"/>
              </a:rPr>
              <a:t> Exploration</a:t>
            </a:r>
            <a:endParaRPr kumimoji="0" lang="zh-CN" altLang="en-US" sz="36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 name="文本框 4"/>
          <p:cNvSpPr txBox="1"/>
          <p:nvPr/>
        </p:nvSpPr>
        <p:spPr>
          <a:xfrm>
            <a:off x="6804218" y="3606349"/>
            <a:ext cx="3527441" cy="646331"/>
          </a:xfrm>
          <a:prstGeom prst="rect">
            <a:avLst/>
          </a:prstGeom>
          <a:noFill/>
        </p:spPr>
        <p:txBody>
          <a:bodyPr wrap="none" rtlCol="0">
            <a:spAutoFit/>
            <a:scene3d>
              <a:camera prst="orthographicFront"/>
              <a:lightRig rig="threePt" dir="t"/>
            </a:scene3d>
            <a:sp3d contourW="12700"/>
          </a:bodyPr>
          <a:lstStyle/>
          <a:p>
            <a:pPr lvl="0">
              <a:defRPr/>
            </a:pPr>
            <a:r>
              <a:rPr lang="en-US" altLang="zh-CN" sz="3600" b="1" dirty="0">
                <a:solidFill>
                  <a:prstClr val="white"/>
                </a:solidFill>
              </a:rPr>
              <a:t>Model Analysis</a:t>
            </a:r>
            <a:endParaRPr lang="zh-CN" altLang="en-US" sz="3600" b="1" dirty="0">
              <a:solidFill>
                <a:prstClr val="white"/>
              </a:solidFill>
            </a:endParaRPr>
          </a:p>
        </p:txBody>
      </p:sp>
      <p:sp>
        <p:nvSpPr>
          <p:cNvPr id="6" name="文本框 5"/>
          <p:cNvSpPr txBox="1"/>
          <p:nvPr/>
        </p:nvSpPr>
        <p:spPr>
          <a:xfrm>
            <a:off x="6804218" y="4695487"/>
            <a:ext cx="3877985" cy="120032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Arial"/>
                <a:ea typeface="微软雅黑"/>
                <a:cs typeface="+mn-cs"/>
              </a:rPr>
              <a:t>Prediction &amp; Conclusion</a:t>
            </a:r>
            <a:endParaRPr kumimoji="0" lang="zh-CN" altLang="en-US" sz="3600" b="1"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7" name="组合 6"/>
          <p:cNvGrpSpPr/>
          <p:nvPr/>
        </p:nvGrpSpPr>
        <p:grpSpPr>
          <a:xfrm>
            <a:off x="5017471" y="1413557"/>
            <a:ext cx="1634541" cy="1061520"/>
            <a:chOff x="-42652" y="304800"/>
            <a:chExt cx="1634541" cy="1061520"/>
          </a:xfrm>
        </p:grpSpPr>
        <p:sp>
          <p:nvSpPr>
            <p:cNvPr id="8"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 name="椭圆 8"/>
            <p:cNvSpPr/>
            <p:nvPr/>
          </p:nvSpPr>
          <p:spPr>
            <a:xfrm>
              <a:off x="874713" y="304800"/>
              <a:ext cx="717176" cy="717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0" name="文本框 9"/>
            <p:cNvSpPr txBox="1"/>
            <p:nvPr/>
          </p:nvSpPr>
          <p:spPr>
            <a:xfrm>
              <a:off x="969446" y="432556"/>
              <a:ext cx="527710" cy="46166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EF6C74"/>
                  </a:solidFill>
                  <a:effectLst/>
                  <a:uLnTx/>
                  <a:uFillTx/>
                  <a:latin typeface="Arial"/>
                  <a:ea typeface="微软雅黑"/>
                  <a:cs typeface="+mn-cs"/>
                </a:rPr>
                <a:t>01</a:t>
              </a:r>
              <a:endParaRPr kumimoji="0" lang="zh-CN" altLang="en-US" sz="2400" b="0" i="0" u="none" strike="noStrike" kern="1200" cap="none" spc="0" normalizeH="0" baseline="0" noProof="0" dirty="0">
                <a:ln>
                  <a:noFill/>
                </a:ln>
                <a:solidFill>
                  <a:srgbClr val="EF6C74"/>
                </a:solidFill>
                <a:effectLst/>
                <a:uLnTx/>
                <a:uFillTx/>
                <a:latin typeface="Arial"/>
                <a:ea typeface="微软雅黑"/>
                <a:cs typeface="+mn-cs"/>
              </a:endParaRPr>
            </a:p>
          </p:txBody>
        </p:sp>
      </p:grpSp>
      <p:grpSp>
        <p:nvGrpSpPr>
          <p:cNvPr id="11" name="组合 10"/>
          <p:cNvGrpSpPr/>
          <p:nvPr/>
        </p:nvGrpSpPr>
        <p:grpSpPr>
          <a:xfrm>
            <a:off x="5017471" y="2492971"/>
            <a:ext cx="1634541" cy="1061520"/>
            <a:chOff x="-42652" y="304800"/>
            <a:chExt cx="1634541" cy="1061520"/>
          </a:xfrm>
        </p:grpSpPr>
        <p:sp>
          <p:nvSpPr>
            <p:cNvPr id="12"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3" name="椭圆 12"/>
            <p:cNvSpPr/>
            <p:nvPr/>
          </p:nvSpPr>
          <p:spPr>
            <a:xfrm>
              <a:off x="874713" y="304800"/>
              <a:ext cx="717176" cy="717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4" name="文本框 13"/>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EF6C74"/>
                  </a:solidFill>
                  <a:effectLst/>
                  <a:uLnTx/>
                  <a:uFillTx/>
                  <a:latin typeface="Arial"/>
                  <a:ea typeface="微软雅黑"/>
                  <a:cs typeface="+mn-cs"/>
                </a:rPr>
                <a:t>02</a:t>
              </a:r>
              <a:endParaRPr kumimoji="0" lang="zh-CN" altLang="en-US" sz="2400" b="0" i="0" u="none" strike="noStrike" kern="1200" cap="none" spc="0" normalizeH="0" baseline="0" noProof="0" dirty="0">
                <a:ln>
                  <a:noFill/>
                </a:ln>
                <a:solidFill>
                  <a:srgbClr val="EF6C74"/>
                </a:solidFill>
                <a:effectLst/>
                <a:uLnTx/>
                <a:uFillTx/>
                <a:latin typeface="Arial"/>
                <a:ea typeface="微软雅黑"/>
                <a:cs typeface="+mn-cs"/>
              </a:endParaRPr>
            </a:p>
          </p:txBody>
        </p:sp>
      </p:grpSp>
      <p:grpSp>
        <p:nvGrpSpPr>
          <p:cNvPr id="15" name="组合 14"/>
          <p:cNvGrpSpPr/>
          <p:nvPr/>
        </p:nvGrpSpPr>
        <p:grpSpPr>
          <a:xfrm>
            <a:off x="5017471" y="3572385"/>
            <a:ext cx="1634541" cy="1061520"/>
            <a:chOff x="-42652" y="304800"/>
            <a:chExt cx="1634541" cy="1061520"/>
          </a:xfrm>
        </p:grpSpPr>
        <p:sp>
          <p:nvSpPr>
            <p:cNvPr id="16"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7" name="椭圆 16"/>
            <p:cNvSpPr/>
            <p:nvPr/>
          </p:nvSpPr>
          <p:spPr>
            <a:xfrm>
              <a:off x="874713" y="304800"/>
              <a:ext cx="717176" cy="717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文本框 17"/>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EF6C74"/>
                  </a:solidFill>
                  <a:effectLst/>
                  <a:uLnTx/>
                  <a:uFillTx/>
                  <a:latin typeface="Arial"/>
                  <a:ea typeface="微软雅黑"/>
                  <a:cs typeface="+mn-cs"/>
                </a:rPr>
                <a:t>03</a:t>
              </a:r>
              <a:endParaRPr kumimoji="0" lang="zh-CN" altLang="en-US" sz="2400" b="0" i="0" u="none" strike="noStrike" kern="1200" cap="none" spc="0" normalizeH="0" baseline="0" noProof="0" dirty="0">
                <a:ln>
                  <a:noFill/>
                </a:ln>
                <a:solidFill>
                  <a:srgbClr val="EF6C74"/>
                </a:solidFill>
                <a:effectLst/>
                <a:uLnTx/>
                <a:uFillTx/>
                <a:latin typeface="Arial"/>
                <a:ea typeface="微软雅黑"/>
                <a:cs typeface="+mn-cs"/>
              </a:endParaRPr>
            </a:p>
          </p:txBody>
        </p:sp>
      </p:grpSp>
      <p:grpSp>
        <p:nvGrpSpPr>
          <p:cNvPr id="19" name="组合 18"/>
          <p:cNvGrpSpPr/>
          <p:nvPr/>
        </p:nvGrpSpPr>
        <p:grpSpPr>
          <a:xfrm>
            <a:off x="5017471" y="4651798"/>
            <a:ext cx="1634541" cy="1061520"/>
            <a:chOff x="-42652" y="304800"/>
            <a:chExt cx="1634541" cy="1061520"/>
          </a:xfrm>
        </p:grpSpPr>
        <p:sp>
          <p:nvSpPr>
            <p:cNvPr id="20"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1" name="椭圆 20"/>
            <p:cNvSpPr/>
            <p:nvPr/>
          </p:nvSpPr>
          <p:spPr>
            <a:xfrm>
              <a:off x="874713" y="304800"/>
              <a:ext cx="717176" cy="717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文本框 21"/>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EF6C74"/>
                  </a:solidFill>
                  <a:effectLst/>
                  <a:uLnTx/>
                  <a:uFillTx/>
                  <a:latin typeface="Arial"/>
                  <a:ea typeface="微软雅黑"/>
                  <a:cs typeface="+mn-cs"/>
                </a:rPr>
                <a:t>04</a:t>
              </a:r>
              <a:endParaRPr kumimoji="0" lang="zh-CN" altLang="en-US" sz="2400" b="0" i="0" u="none" strike="noStrike" kern="1200" cap="none" spc="0" normalizeH="0" baseline="0" noProof="0" dirty="0">
                <a:ln>
                  <a:noFill/>
                </a:ln>
                <a:solidFill>
                  <a:srgbClr val="EF6C74"/>
                </a:solidFill>
                <a:effectLst/>
                <a:uLnTx/>
                <a:uFillTx/>
                <a:latin typeface="Arial"/>
                <a:ea typeface="微软雅黑"/>
                <a:cs typeface="+mn-cs"/>
              </a:endParaRPr>
            </a:p>
          </p:txBody>
        </p:sp>
      </p:grpSp>
      <p:sp>
        <p:nvSpPr>
          <p:cNvPr id="32" name="文本框 31"/>
          <p:cNvSpPr txBox="1"/>
          <p:nvPr/>
        </p:nvSpPr>
        <p:spPr>
          <a:xfrm>
            <a:off x="1161204" y="3631979"/>
            <a:ext cx="2676859" cy="415993"/>
          </a:xfrm>
          <a:custGeom>
            <a:avLst/>
            <a:gdLst/>
            <a:ahLst/>
            <a:cxnLst/>
            <a:rect l="l" t="t" r="r" b="b"/>
            <a:pathLst>
              <a:path w="2676859" h="415993">
                <a:moveTo>
                  <a:pt x="602753" y="69424"/>
                </a:moveTo>
                <a:cubicBezTo>
                  <a:pt x="569276" y="69424"/>
                  <a:pt x="542294" y="80903"/>
                  <a:pt x="521805" y="103861"/>
                </a:cubicBezTo>
                <a:cubicBezTo>
                  <a:pt x="501316" y="126819"/>
                  <a:pt x="491072" y="161440"/>
                  <a:pt x="491072" y="207722"/>
                </a:cubicBezTo>
                <a:cubicBezTo>
                  <a:pt x="491072" y="253273"/>
                  <a:pt x="501591" y="287802"/>
                  <a:pt x="522628" y="311309"/>
                </a:cubicBezTo>
                <a:cubicBezTo>
                  <a:pt x="543666" y="334816"/>
                  <a:pt x="570374" y="346570"/>
                  <a:pt x="602753" y="346570"/>
                </a:cubicBezTo>
                <a:cubicBezTo>
                  <a:pt x="635133" y="346570"/>
                  <a:pt x="661704" y="334907"/>
                  <a:pt x="682467" y="311583"/>
                </a:cubicBezTo>
                <a:cubicBezTo>
                  <a:pt x="703230" y="288259"/>
                  <a:pt x="713612" y="253273"/>
                  <a:pt x="713612" y="206625"/>
                </a:cubicBezTo>
                <a:cubicBezTo>
                  <a:pt x="713612" y="160525"/>
                  <a:pt x="703505" y="126133"/>
                  <a:pt x="683290" y="103449"/>
                </a:cubicBezTo>
                <a:cubicBezTo>
                  <a:pt x="663076" y="80766"/>
                  <a:pt x="636231" y="69424"/>
                  <a:pt x="602753" y="69424"/>
                </a:cubicBezTo>
                <a:close/>
                <a:moveTo>
                  <a:pt x="2357181" y="6860"/>
                </a:moveTo>
                <a:lnTo>
                  <a:pt x="2676859" y="6860"/>
                </a:lnTo>
                <a:lnTo>
                  <a:pt x="2676859" y="74912"/>
                </a:lnTo>
                <a:lnTo>
                  <a:pt x="2557769" y="74912"/>
                </a:lnTo>
                <a:lnTo>
                  <a:pt x="2557769" y="409133"/>
                </a:lnTo>
                <a:lnTo>
                  <a:pt x="2476546" y="409133"/>
                </a:lnTo>
                <a:lnTo>
                  <a:pt x="2476546" y="74912"/>
                </a:lnTo>
                <a:lnTo>
                  <a:pt x="2357181" y="74912"/>
                </a:lnTo>
                <a:close/>
                <a:moveTo>
                  <a:pt x="1977242" y="6860"/>
                </a:moveTo>
                <a:lnTo>
                  <a:pt x="2056269" y="6860"/>
                </a:lnTo>
                <a:lnTo>
                  <a:pt x="2220910" y="275499"/>
                </a:lnTo>
                <a:lnTo>
                  <a:pt x="2220910" y="6860"/>
                </a:lnTo>
                <a:lnTo>
                  <a:pt x="2296371" y="6860"/>
                </a:lnTo>
                <a:lnTo>
                  <a:pt x="2296371" y="409133"/>
                </a:lnTo>
                <a:lnTo>
                  <a:pt x="2214874" y="409133"/>
                </a:lnTo>
                <a:lnTo>
                  <a:pt x="2052702" y="146805"/>
                </a:lnTo>
                <a:lnTo>
                  <a:pt x="2052702" y="409133"/>
                </a:lnTo>
                <a:lnTo>
                  <a:pt x="1977242" y="409133"/>
                </a:lnTo>
                <a:close/>
                <a:moveTo>
                  <a:pt x="1604943" y="6860"/>
                </a:moveTo>
                <a:lnTo>
                  <a:pt x="1903218" y="6860"/>
                </a:lnTo>
                <a:lnTo>
                  <a:pt x="1903218" y="74912"/>
                </a:lnTo>
                <a:lnTo>
                  <a:pt x="1686166" y="74912"/>
                </a:lnTo>
                <a:lnTo>
                  <a:pt x="1686166" y="164092"/>
                </a:lnTo>
                <a:lnTo>
                  <a:pt x="1888126" y="164092"/>
                </a:lnTo>
                <a:lnTo>
                  <a:pt x="1888126" y="231870"/>
                </a:lnTo>
                <a:lnTo>
                  <a:pt x="1686166" y="231870"/>
                </a:lnTo>
                <a:lnTo>
                  <a:pt x="1686166" y="341356"/>
                </a:lnTo>
                <a:lnTo>
                  <a:pt x="1910902" y="341356"/>
                </a:lnTo>
                <a:lnTo>
                  <a:pt x="1910902" y="409133"/>
                </a:lnTo>
                <a:lnTo>
                  <a:pt x="1604943" y="409133"/>
                </a:lnTo>
                <a:close/>
                <a:moveTo>
                  <a:pt x="1242756" y="6860"/>
                </a:moveTo>
                <a:lnTo>
                  <a:pt x="1562434" y="6860"/>
                </a:lnTo>
                <a:lnTo>
                  <a:pt x="1562434" y="74912"/>
                </a:lnTo>
                <a:lnTo>
                  <a:pt x="1443344" y="74912"/>
                </a:lnTo>
                <a:lnTo>
                  <a:pt x="1443344" y="409133"/>
                </a:lnTo>
                <a:lnTo>
                  <a:pt x="1362121" y="409133"/>
                </a:lnTo>
                <a:lnTo>
                  <a:pt x="1362121" y="74912"/>
                </a:lnTo>
                <a:lnTo>
                  <a:pt x="1242756" y="74912"/>
                </a:lnTo>
                <a:close/>
                <a:moveTo>
                  <a:pt x="862817" y="6860"/>
                </a:moveTo>
                <a:lnTo>
                  <a:pt x="941845" y="6860"/>
                </a:lnTo>
                <a:lnTo>
                  <a:pt x="1106486" y="275499"/>
                </a:lnTo>
                <a:lnTo>
                  <a:pt x="1106486" y="6860"/>
                </a:lnTo>
                <a:lnTo>
                  <a:pt x="1181946" y="6860"/>
                </a:lnTo>
                <a:lnTo>
                  <a:pt x="1181946" y="409133"/>
                </a:lnTo>
                <a:lnTo>
                  <a:pt x="1100449" y="409133"/>
                </a:lnTo>
                <a:lnTo>
                  <a:pt x="938277" y="146805"/>
                </a:lnTo>
                <a:lnTo>
                  <a:pt x="938277" y="409133"/>
                </a:lnTo>
                <a:lnTo>
                  <a:pt x="862817" y="409133"/>
                </a:lnTo>
                <a:close/>
                <a:moveTo>
                  <a:pt x="601930" y="0"/>
                </a:moveTo>
                <a:cubicBezTo>
                  <a:pt x="661201" y="0"/>
                  <a:pt x="708627" y="18385"/>
                  <a:pt x="744208" y="55155"/>
                </a:cubicBezTo>
                <a:cubicBezTo>
                  <a:pt x="779788" y="91925"/>
                  <a:pt x="797579" y="143055"/>
                  <a:pt x="797579" y="208545"/>
                </a:cubicBezTo>
                <a:cubicBezTo>
                  <a:pt x="797579" y="273487"/>
                  <a:pt x="779926" y="324297"/>
                  <a:pt x="744619" y="360976"/>
                </a:cubicBezTo>
                <a:cubicBezTo>
                  <a:pt x="709313" y="397654"/>
                  <a:pt x="662116" y="415993"/>
                  <a:pt x="603028" y="415993"/>
                </a:cubicBezTo>
                <a:cubicBezTo>
                  <a:pt x="543208" y="415993"/>
                  <a:pt x="495645" y="397745"/>
                  <a:pt x="460339" y="361250"/>
                </a:cubicBezTo>
                <a:cubicBezTo>
                  <a:pt x="425033" y="324755"/>
                  <a:pt x="407379" y="274493"/>
                  <a:pt x="407379" y="210466"/>
                </a:cubicBezTo>
                <a:cubicBezTo>
                  <a:pt x="407379" y="169489"/>
                  <a:pt x="413508" y="135097"/>
                  <a:pt x="425764" y="107291"/>
                </a:cubicBezTo>
                <a:cubicBezTo>
                  <a:pt x="434911" y="86802"/>
                  <a:pt x="447396" y="68418"/>
                  <a:pt x="463220" y="52136"/>
                </a:cubicBezTo>
                <a:cubicBezTo>
                  <a:pt x="479044" y="35855"/>
                  <a:pt x="496377" y="23781"/>
                  <a:pt x="515219" y="15915"/>
                </a:cubicBezTo>
                <a:cubicBezTo>
                  <a:pt x="540281" y="5305"/>
                  <a:pt x="569185" y="0"/>
                  <a:pt x="601930" y="0"/>
                </a:cubicBezTo>
                <a:close/>
                <a:moveTo>
                  <a:pt x="188239" y="0"/>
                </a:moveTo>
                <a:cubicBezTo>
                  <a:pt x="237449" y="0"/>
                  <a:pt x="277420" y="14543"/>
                  <a:pt x="308153" y="43630"/>
                </a:cubicBezTo>
                <a:cubicBezTo>
                  <a:pt x="326446" y="60826"/>
                  <a:pt x="340166" y="85522"/>
                  <a:pt x="349313" y="117718"/>
                </a:cubicBezTo>
                <a:lnTo>
                  <a:pt x="268913" y="136926"/>
                </a:lnTo>
                <a:cubicBezTo>
                  <a:pt x="264157" y="116072"/>
                  <a:pt x="254233" y="99608"/>
                  <a:pt x="239141" y="87534"/>
                </a:cubicBezTo>
                <a:cubicBezTo>
                  <a:pt x="224049" y="75460"/>
                  <a:pt x="205710" y="69424"/>
                  <a:pt x="184123" y="69424"/>
                </a:cubicBezTo>
                <a:cubicBezTo>
                  <a:pt x="154305" y="69424"/>
                  <a:pt x="130112" y="80125"/>
                  <a:pt x="111544" y="101529"/>
                </a:cubicBezTo>
                <a:cubicBezTo>
                  <a:pt x="92976" y="122932"/>
                  <a:pt x="83692" y="157598"/>
                  <a:pt x="83692" y="205527"/>
                </a:cubicBezTo>
                <a:cubicBezTo>
                  <a:pt x="83692" y="256383"/>
                  <a:pt x="92839" y="292604"/>
                  <a:pt x="111132" y="314190"/>
                </a:cubicBezTo>
                <a:cubicBezTo>
                  <a:pt x="129426" y="335776"/>
                  <a:pt x="153207" y="346570"/>
                  <a:pt x="182477" y="346570"/>
                </a:cubicBezTo>
                <a:cubicBezTo>
                  <a:pt x="204063" y="346570"/>
                  <a:pt x="222631" y="339709"/>
                  <a:pt x="238180" y="325989"/>
                </a:cubicBezTo>
                <a:cubicBezTo>
                  <a:pt x="253730" y="312269"/>
                  <a:pt x="264889" y="290683"/>
                  <a:pt x="271657" y="261231"/>
                </a:cubicBezTo>
                <a:lnTo>
                  <a:pt x="350411" y="286201"/>
                </a:lnTo>
                <a:cubicBezTo>
                  <a:pt x="338337" y="330105"/>
                  <a:pt x="318260" y="362713"/>
                  <a:pt x="290180" y="384025"/>
                </a:cubicBezTo>
                <a:cubicBezTo>
                  <a:pt x="262099" y="405337"/>
                  <a:pt x="226473" y="415993"/>
                  <a:pt x="183300" y="415993"/>
                </a:cubicBezTo>
                <a:cubicBezTo>
                  <a:pt x="129883" y="415993"/>
                  <a:pt x="85979" y="397745"/>
                  <a:pt x="51587" y="361250"/>
                </a:cubicBezTo>
                <a:cubicBezTo>
                  <a:pt x="17195" y="324755"/>
                  <a:pt x="0" y="274859"/>
                  <a:pt x="0" y="211564"/>
                </a:cubicBezTo>
                <a:cubicBezTo>
                  <a:pt x="0" y="144610"/>
                  <a:pt x="17287" y="92611"/>
                  <a:pt x="51862" y="55566"/>
                </a:cubicBezTo>
                <a:cubicBezTo>
                  <a:pt x="86436" y="18522"/>
                  <a:pt x="131895" y="0"/>
                  <a:pt x="188239" y="0"/>
                </a:cubicBezTo>
                <a:close/>
              </a:path>
            </a:pathLst>
          </a:custGeom>
          <a:solidFill>
            <a:srgbClr val="EF6C7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1" i="0" u="none" strike="noStrike" kern="1200" cap="none" spc="0" normalizeH="0" baseline="0" noProof="0" dirty="0">
              <a:ln>
                <a:noFill/>
              </a:ln>
              <a:solidFill>
                <a:srgbClr val="EF6C74"/>
              </a:solidFill>
              <a:effectLst/>
              <a:uLnTx/>
              <a:uFillTx/>
              <a:latin typeface="Arial"/>
              <a:ea typeface="微软雅黑"/>
              <a:cs typeface="+mn-cs"/>
            </a:endParaRPr>
          </a:p>
        </p:txBody>
      </p:sp>
      <p:grpSp>
        <p:nvGrpSpPr>
          <p:cNvPr id="28" name="组合 27"/>
          <p:cNvGrpSpPr/>
          <p:nvPr/>
        </p:nvGrpSpPr>
        <p:grpSpPr>
          <a:xfrm>
            <a:off x="4683430" y="0"/>
            <a:ext cx="144000" cy="6858000"/>
            <a:chOff x="3831772" y="0"/>
            <a:chExt cx="954668" cy="3806464"/>
          </a:xfrm>
        </p:grpSpPr>
        <p:sp>
          <p:nvSpPr>
            <p:cNvPr id="25" name="矩形 24"/>
            <p:cNvSpPr/>
            <p:nvPr/>
          </p:nvSpPr>
          <p:spPr>
            <a:xfrm>
              <a:off x="3831772" y="0"/>
              <a:ext cx="954668" cy="1268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矩形 25"/>
            <p:cNvSpPr/>
            <p:nvPr/>
          </p:nvSpPr>
          <p:spPr>
            <a:xfrm>
              <a:off x="3831772" y="1268413"/>
              <a:ext cx="954668" cy="12684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矩形 26"/>
            <p:cNvSpPr/>
            <p:nvPr/>
          </p:nvSpPr>
          <p:spPr>
            <a:xfrm>
              <a:off x="3831772" y="2538051"/>
              <a:ext cx="954668" cy="12684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pic>
        <p:nvPicPr>
          <p:cNvPr id="31" name="Picture 30">
            <a:extLst>
              <a:ext uri="{FF2B5EF4-FFF2-40B4-BE49-F238E27FC236}">
                <a16:creationId xmlns:a16="http://schemas.microsoft.com/office/drawing/2014/main" id="{A4C4C853-363F-4FDB-9701-6892280D3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895" y="1751236"/>
            <a:ext cx="1895475" cy="1895475"/>
          </a:xfrm>
          <a:prstGeom prst="rect">
            <a:avLst/>
          </a:prstGeom>
        </p:spPr>
      </p:pic>
    </p:spTree>
    <p:extLst>
      <p:ext uri="{BB962C8B-B14F-4D97-AF65-F5344CB8AC3E}">
        <p14:creationId xmlns:p14="http://schemas.microsoft.com/office/powerpoint/2010/main" val="407017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par>
                          <p:cTn id="26" fill="hold">
                            <p:stCondLst>
                              <p:cond delay="2500"/>
                            </p:stCondLst>
                            <p:childTnLst>
                              <p:par>
                                <p:cTn id="27" presetID="2" presetClass="entr" presetSubtype="4"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par>
                          <p:cTn id="35" fill="hold">
                            <p:stCondLst>
                              <p:cond delay="3500"/>
                            </p:stCondLst>
                            <p:childTnLst>
                              <p:par>
                                <p:cTn id="36" presetID="2" presetClass="entr" presetSubtype="4"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par>
                          <p:cTn id="44" fill="hold">
                            <p:stCondLst>
                              <p:cond delay="4500"/>
                            </p:stCondLst>
                            <p:childTnLst>
                              <p:par>
                                <p:cTn id="45" presetID="2" presetClass="entr" presetSubtype="4"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F84AF0-3C2D-4669-9B59-A1B657D187DD}"/>
              </a:ext>
            </a:extLst>
          </p:cNvPr>
          <p:cNvSpPr>
            <a:spLocks noChangeArrowheads="1"/>
          </p:cNvSpPr>
          <p:nvPr/>
        </p:nvSpPr>
        <p:spPr bwMode="auto">
          <a:xfrm>
            <a:off x="864158" y="495376"/>
            <a:ext cx="4933950" cy="4724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br>
              <a:rPr kumimoji="0" lang="zh-CN" altLang="zh-CN" sz="1800" b="0" i="0" u="none" strike="noStrike" cap="none" normalizeH="0" baseline="0" dirty="0">
                <a:ln>
                  <a:noFill/>
                </a:ln>
                <a:solidFill>
                  <a:schemeClr val="tx1"/>
                </a:solidFill>
                <a:effectLst/>
                <a:latin typeface="Arial" panose="020B0604020202020204" pitchFamily="34" charset="0"/>
              </a:rPr>
            </a:b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2400" b="0" i="0" u="none" strike="noStrike" cap="none" normalizeH="0" baseline="0" dirty="0">
                <a:ln>
                  <a:noFill/>
                </a:ln>
                <a:solidFill>
                  <a:srgbClr val="595959"/>
                </a:solidFill>
                <a:effectLst/>
                <a:latin typeface="Arial" panose="020B0604020202020204" pitchFamily="34" charset="0"/>
                <a:cs typeface="Arial" panose="020B0604020202020204" pitchFamily="34" charset="0"/>
              </a:rPr>
              <a:t>KNN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2400" b="0" i="0" u="none" strike="noStrike" cap="none" normalizeH="0" baseline="0" dirty="0">
                <a:ln>
                  <a:noFill/>
                </a:ln>
                <a:solidFill>
                  <a:srgbClr val="595959"/>
                </a:solidFill>
                <a:effectLst/>
                <a:latin typeface="Arial" panose="020B0604020202020204" pitchFamily="34" charset="0"/>
                <a:cs typeface="Arial" panose="020B0604020202020204" pitchFamily="34" charset="0"/>
              </a:rPr>
              <a:t>Logistic Regression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2400" b="0" i="0" u="none" strike="noStrike" cap="none" normalizeH="0" baseline="0" dirty="0">
                <a:ln>
                  <a:noFill/>
                </a:ln>
                <a:solidFill>
                  <a:srgbClr val="595959"/>
                </a:solidFill>
                <a:effectLst/>
                <a:latin typeface="Arial" panose="020B0604020202020204" pitchFamily="34" charset="0"/>
                <a:cs typeface="Arial" panose="020B0604020202020204" pitchFamily="34" charset="0"/>
              </a:rPr>
              <a:t>Linear SVC</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2400" b="0" i="0" u="none" strike="noStrike" cap="none" normalizeH="0" baseline="0" dirty="0">
                <a:ln>
                  <a:noFill/>
                </a:ln>
                <a:solidFill>
                  <a:srgbClr val="595959"/>
                </a:solidFill>
                <a:effectLst/>
                <a:latin typeface="Arial" panose="020B0604020202020204" pitchFamily="34" charset="0"/>
                <a:cs typeface="Arial" panose="020B0604020202020204" pitchFamily="34" charset="0"/>
              </a:rPr>
              <a:t>Kernel SV</a:t>
            </a:r>
            <a:r>
              <a:rPr lang="en-US" altLang="zh-CN" sz="2400" dirty="0">
                <a:solidFill>
                  <a:srgbClr val="595959"/>
                </a:solidFill>
                <a:latin typeface="Arial" panose="020B0604020202020204" pitchFamily="34" charset="0"/>
                <a:cs typeface="Arial" panose="020B0604020202020204" pitchFamily="34" charset="0"/>
              </a:rPr>
              <a:t>M</a:t>
            </a:r>
            <a:endParaRPr kumimoji="0" lang="zh-CN" altLang="zh-CN" sz="2400" b="0" i="0" u="none" strike="noStrike" cap="none" normalizeH="0" baseline="0" dirty="0">
              <a:ln>
                <a:noFill/>
              </a:ln>
              <a:solidFill>
                <a:srgbClr val="59595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2400" b="0" i="0" u="none" strike="noStrike" cap="none" normalizeH="0" baseline="0" dirty="0">
                <a:ln>
                  <a:noFill/>
                </a:ln>
                <a:solidFill>
                  <a:srgbClr val="595959"/>
                </a:solidFill>
                <a:effectLst/>
                <a:latin typeface="Arial" panose="020B0604020202020204" pitchFamily="34" charset="0"/>
                <a:cs typeface="Arial" panose="020B0604020202020204" pitchFamily="34" charset="0"/>
              </a:rPr>
              <a:t>Decision Tree</a:t>
            </a:r>
            <a:endParaRPr kumimoji="0" lang="zh-CN" altLang="zh-CN"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  </a:t>
            </a:r>
            <a:r>
              <a:rPr kumimoji="0" lang="zh-CN" altLang="zh-CN" sz="5900" b="0" i="0" u="none" strike="noStrike" cap="none" normalizeH="0" baseline="0" dirty="0">
                <a:ln>
                  <a:noFill/>
                </a:ln>
                <a:solidFill>
                  <a:schemeClr val="tx1"/>
                </a:solidFill>
                <a:effectLst/>
                <a:latin typeface="Arial" panose="020B0604020202020204" pitchFamily="34" charset="0"/>
              </a:rPr>
              <a:t>               </a:t>
            </a:r>
            <a:r>
              <a:rPr kumimoji="0" lang="zh-CN" altLang="zh-CN" sz="1800" b="0" i="0" u="none" strike="noStrike" cap="none" normalizeH="0" baseline="0" dirty="0">
                <a:ln>
                  <a:noFill/>
                </a:ln>
                <a:solidFill>
                  <a:schemeClr val="tx1"/>
                </a:solidFill>
                <a:effectLst/>
                <a:latin typeface="Arial" panose="020B0604020202020204" pitchFamily="34" charset="0"/>
              </a:rPr>
              <a:t> </a:t>
            </a:r>
          </a:p>
        </p:txBody>
      </p:sp>
      <p:grpSp>
        <p:nvGrpSpPr>
          <p:cNvPr id="5" name="Group 4">
            <a:extLst>
              <a:ext uri="{FF2B5EF4-FFF2-40B4-BE49-F238E27FC236}">
                <a16:creationId xmlns:a16="http://schemas.microsoft.com/office/drawing/2014/main" id="{5F51D657-6FF5-4554-878F-B7B046BD3EC6}"/>
              </a:ext>
            </a:extLst>
          </p:cNvPr>
          <p:cNvGrpSpPr/>
          <p:nvPr/>
        </p:nvGrpSpPr>
        <p:grpSpPr>
          <a:xfrm>
            <a:off x="6712893" y="619924"/>
            <a:ext cx="3923954" cy="5618152"/>
            <a:chOff x="4431917" y="495376"/>
            <a:chExt cx="3923954" cy="5618152"/>
          </a:xfrm>
        </p:grpSpPr>
        <p:pic>
          <p:nvPicPr>
            <p:cNvPr id="3" name="Picture 2">
              <a:extLst>
                <a:ext uri="{FF2B5EF4-FFF2-40B4-BE49-F238E27FC236}">
                  <a16:creationId xmlns:a16="http://schemas.microsoft.com/office/drawing/2014/main" id="{0F4247D3-C2FF-46FC-8A3F-FE896E882AE8}"/>
                </a:ext>
              </a:extLst>
            </p:cNvPr>
            <p:cNvPicPr>
              <a:picLocks noChangeAspect="1"/>
            </p:cNvPicPr>
            <p:nvPr/>
          </p:nvPicPr>
          <p:blipFill>
            <a:blip r:embed="rId2"/>
            <a:stretch>
              <a:fillRect/>
            </a:stretch>
          </p:blipFill>
          <p:spPr>
            <a:xfrm>
              <a:off x="4431917" y="495376"/>
              <a:ext cx="3923954" cy="5618152"/>
            </a:xfrm>
            <a:prstGeom prst="rect">
              <a:avLst/>
            </a:prstGeom>
          </p:spPr>
        </p:pic>
        <p:sp>
          <p:nvSpPr>
            <p:cNvPr id="4" name="Rectangle 3">
              <a:extLst>
                <a:ext uri="{FF2B5EF4-FFF2-40B4-BE49-F238E27FC236}">
                  <a16:creationId xmlns:a16="http://schemas.microsoft.com/office/drawing/2014/main" id="{5E5BE4EA-9386-4B3D-A16C-31700F68672E}"/>
                </a:ext>
              </a:extLst>
            </p:cNvPr>
            <p:cNvSpPr/>
            <p:nvPr/>
          </p:nvSpPr>
          <p:spPr>
            <a:xfrm>
              <a:off x="5144756" y="1718268"/>
              <a:ext cx="3084844" cy="186899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39604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3D53DD-FE7A-43D8-8B9E-93320AA5C3D6}"/>
              </a:ext>
            </a:extLst>
          </p:cNvPr>
          <p:cNvSpPr/>
          <p:nvPr/>
        </p:nvSpPr>
        <p:spPr>
          <a:xfrm>
            <a:off x="150191" y="189500"/>
            <a:ext cx="6094361" cy="523220"/>
          </a:xfrm>
          <a:prstGeom prst="rect">
            <a:avLst/>
          </a:prstGeom>
        </p:spPr>
        <p:txBody>
          <a:bodyPr wrap="none">
            <a:spAutoFit/>
          </a:bodyPr>
          <a:lstStyle/>
          <a:p>
            <a:r>
              <a:rPr lang="zh-CN" altLang="en-US" sz="2800" b="1" dirty="0"/>
              <a:t> CV-Grid Search for KNN Classifier</a:t>
            </a:r>
          </a:p>
        </p:txBody>
      </p:sp>
      <p:sp>
        <p:nvSpPr>
          <p:cNvPr id="3" name="Rectangle 1">
            <a:extLst>
              <a:ext uri="{FF2B5EF4-FFF2-40B4-BE49-F238E27FC236}">
                <a16:creationId xmlns:a16="http://schemas.microsoft.com/office/drawing/2014/main" id="{6ED4D952-3CFD-442E-B817-2F6DDFCA6716}"/>
              </a:ext>
            </a:extLst>
          </p:cNvPr>
          <p:cNvSpPr>
            <a:spLocks noChangeArrowheads="1"/>
          </p:cNvSpPr>
          <p:nvPr/>
        </p:nvSpPr>
        <p:spPr bwMode="auto">
          <a:xfrm>
            <a:off x="1200272" y="1742433"/>
            <a:ext cx="6662057"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Best parameters: {'n_neighbors': 10} </a:t>
            </a:r>
            <a:endParaRPr kumimoji="0" lang="en-US" altLang="zh-CN"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Best cross-validation score: 0.808</a:t>
            </a:r>
            <a:endParaRPr kumimoji="0" lang="en-US" altLang="zh-CN"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001FEB81-1A5E-4E39-8FD4-0A913C14C202}"/>
              </a:ext>
            </a:extLst>
          </p:cNvPr>
          <p:cNvSpPr txBox="1"/>
          <p:nvPr/>
        </p:nvSpPr>
        <p:spPr>
          <a:xfrm>
            <a:off x="135882" y="1283172"/>
            <a:ext cx="1340432" cy="400110"/>
          </a:xfrm>
          <a:prstGeom prst="rect">
            <a:avLst/>
          </a:prstGeom>
          <a:noFill/>
        </p:spPr>
        <p:txBody>
          <a:bodyPr wrap="none" rtlCol="0">
            <a:spAutoFit/>
          </a:bodyPr>
          <a:lstStyle/>
          <a:p>
            <a:r>
              <a:rPr lang="en-US" altLang="zh-CN" sz="2000" b="1" dirty="0"/>
              <a:t>Cannabis</a:t>
            </a:r>
            <a:endParaRPr lang="zh-CN" altLang="en-US" sz="2000" b="1" dirty="0"/>
          </a:p>
        </p:txBody>
      </p:sp>
      <p:sp>
        <p:nvSpPr>
          <p:cNvPr id="6" name="Rectangle 5">
            <a:extLst>
              <a:ext uri="{FF2B5EF4-FFF2-40B4-BE49-F238E27FC236}">
                <a16:creationId xmlns:a16="http://schemas.microsoft.com/office/drawing/2014/main" id="{1BA8F47A-57BD-4CFE-92D6-8F1533E8FD87}"/>
              </a:ext>
            </a:extLst>
          </p:cNvPr>
          <p:cNvSpPr/>
          <p:nvPr/>
        </p:nvSpPr>
        <p:spPr>
          <a:xfrm>
            <a:off x="1124909" y="3292796"/>
            <a:ext cx="6812782" cy="707886"/>
          </a:xfrm>
          <a:prstGeom prst="rect">
            <a:avLst/>
          </a:prstGeom>
        </p:spPr>
        <p:txBody>
          <a:bodyPr wrap="square">
            <a:spAutoFit/>
          </a:bodyPr>
          <a:lstStyle/>
          <a:p>
            <a:pPr lvl="0" eaLnBrk="0" fontAlgn="base" hangingPunct="0">
              <a:spcBef>
                <a:spcPct val="0"/>
              </a:spcBef>
              <a:spcAft>
                <a:spcPct val="0"/>
              </a:spcAft>
            </a:pPr>
            <a:r>
              <a:rPr lang="en-US" altLang="zh-CN" sz="2000" b="1" dirty="0">
                <a:solidFill>
                  <a:srgbClr val="000000"/>
                </a:solidFill>
                <a:latin typeface="Courier New" panose="02070309020205020404" pitchFamily="49" charset="0"/>
                <a:cs typeface="Courier New" panose="02070309020205020404" pitchFamily="49" charset="0"/>
              </a:rPr>
              <a:t>Best parameters: {'</a:t>
            </a:r>
            <a:r>
              <a:rPr lang="en-US" altLang="zh-CN" sz="2000" b="1" dirty="0" err="1">
                <a:solidFill>
                  <a:srgbClr val="000000"/>
                </a:solidFill>
                <a:latin typeface="Courier New" panose="02070309020205020404" pitchFamily="49" charset="0"/>
                <a:cs typeface="Courier New" panose="02070309020205020404" pitchFamily="49" charset="0"/>
              </a:rPr>
              <a:t>n_neighbors</a:t>
            </a:r>
            <a:r>
              <a:rPr lang="en-US" altLang="zh-CN" sz="2000" b="1" dirty="0">
                <a:solidFill>
                  <a:srgbClr val="000000"/>
                </a:solidFill>
                <a:latin typeface="Courier New" panose="02070309020205020404" pitchFamily="49" charset="0"/>
                <a:cs typeface="Courier New" panose="02070309020205020404" pitchFamily="49" charset="0"/>
              </a:rPr>
              <a:t>': 20}</a:t>
            </a:r>
          </a:p>
          <a:p>
            <a:pPr lvl="0" eaLnBrk="0" fontAlgn="base" hangingPunct="0">
              <a:spcBef>
                <a:spcPct val="0"/>
              </a:spcBef>
              <a:spcAft>
                <a:spcPct val="0"/>
              </a:spcAft>
            </a:pPr>
            <a:r>
              <a:rPr lang="en-US" altLang="zh-CN" sz="2000" b="1" dirty="0">
                <a:solidFill>
                  <a:srgbClr val="000000"/>
                </a:solidFill>
                <a:latin typeface="Courier New" panose="02070309020205020404" pitchFamily="49" charset="0"/>
                <a:cs typeface="Courier New" panose="02070309020205020404" pitchFamily="49" charset="0"/>
              </a:rPr>
              <a:t>Best cross-validation score: 0.660</a:t>
            </a:r>
          </a:p>
        </p:txBody>
      </p:sp>
      <p:sp>
        <p:nvSpPr>
          <p:cNvPr id="7" name="TextBox 6">
            <a:extLst>
              <a:ext uri="{FF2B5EF4-FFF2-40B4-BE49-F238E27FC236}">
                <a16:creationId xmlns:a16="http://schemas.microsoft.com/office/drawing/2014/main" id="{86AA4D8B-18AB-46EA-8405-A8FE01EF8846}"/>
              </a:ext>
            </a:extLst>
          </p:cNvPr>
          <p:cNvSpPr txBox="1"/>
          <p:nvPr/>
        </p:nvSpPr>
        <p:spPr>
          <a:xfrm>
            <a:off x="176928" y="2840221"/>
            <a:ext cx="1098378" cy="400110"/>
          </a:xfrm>
          <a:prstGeom prst="rect">
            <a:avLst/>
          </a:prstGeom>
          <a:noFill/>
        </p:spPr>
        <p:txBody>
          <a:bodyPr wrap="none" rtlCol="0">
            <a:spAutoFit/>
          </a:bodyPr>
          <a:lstStyle/>
          <a:p>
            <a:r>
              <a:rPr lang="en-US" altLang="zh-CN" sz="2000" b="1" dirty="0"/>
              <a:t>Benzos</a:t>
            </a:r>
            <a:endParaRPr lang="zh-CN" altLang="en-US" sz="2000" b="1" dirty="0"/>
          </a:p>
        </p:txBody>
      </p:sp>
      <p:sp>
        <p:nvSpPr>
          <p:cNvPr id="8" name="TextBox 7">
            <a:extLst>
              <a:ext uri="{FF2B5EF4-FFF2-40B4-BE49-F238E27FC236}">
                <a16:creationId xmlns:a16="http://schemas.microsoft.com/office/drawing/2014/main" id="{38E97A87-B581-4ED5-A554-650C50916A30}"/>
              </a:ext>
            </a:extLst>
          </p:cNvPr>
          <p:cNvSpPr txBox="1"/>
          <p:nvPr/>
        </p:nvSpPr>
        <p:spPr>
          <a:xfrm>
            <a:off x="156089" y="4565597"/>
            <a:ext cx="1154483" cy="400110"/>
          </a:xfrm>
          <a:prstGeom prst="rect">
            <a:avLst/>
          </a:prstGeom>
          <a:noFill/>
        </p:spPr>
        <p:txBody>
          <a:bodyPr wrap="none" rtlCol="0">
            <a:spAutoFit/>
          </a:bodyPr>
          <a:lstStyle/>
          <a:p>
            <a:r>
              <a:rPr lang="en-US" altLang="zh-CN" sz="2000" b="1" dirty="0"/>
              <a:t>Ecstasy</a:t>
            </a:r>
            <a:endParaRPr lang="zh-CN" altLang="en-US" sz="2000" b="1" dirty="0"/>
          </a:p>
        </p:txBody>
      </p:sp>
      <p:sp>
        <p:nvSpPr>
          <p:cNvPr id="10" name="Rectangle 9">
            <a:extLst>
              <a:ext uri="{FF2B5EF4-FFF2-40B4-BE49-F238E27FC236}">
                <a16:creationId xmlns:a16="http://schemas.microsoft.com/office/drawing/2014/main" id="{4722367F-90C3-4410-BB57-9F7FD1110DB5}"/>
              </a:ext>
            </a:extLst>
          </p:cNvPr>
          <p:cNvSpPr/>
          <p:nvPr/>
        </p:nvSpPr>
        <p:spPr>
          <a:xfrm>
            <a:off x="1124909" y="4965707"/>
            <a:ext cx="5776638" cy="707886"/>
          </a:xfrm>
          <a:prstGeom prst="rect">
            <a:avLst/>
          </a:prstGeom>
        </p:spPr>
        <p:txBody>
          <a:bodyPr wrap="square">
            <a:spAutoFit/>
          </a:bodyPr>
          <a:lstStyle/>
          <a:p>
            <a:pPr eaLnBrk="0" fontAlgn="base" hangingPunct="0">
              <a:spcBef>
                <a:spcPct val="0"/>
              </a:spcBef>
              <a:spcAft>
                <a:spcPct val="0"/>
              </a:spcAft>
            </a:pPr>
            <a:r>
              <a:rPr lang="en-US" altLang="zh-CN" sz="2000" b="1" dirty="0">
                <a:solidFill>
                  <a:srgbClr val="000000"/>
                </a:solidFill>
                <a:latin typeface="Courier New" panose="02070309020205020404" pitchFamily="49" charset="0"/>
                <a:cs typeface="Courier New" panose="02070309020205020404" pitchFamily="49" charset="0"/>
              </a:rPr>
              <a:t>Best parameters: {'</a:t>
            </a:r>
            <a:r>
              <a:rPr lang="en-US" altLang="zh-CN" sz="2000" b="1" dirty="0" err="1">
                <a:solidFill>
                  <a:srgbClr val="000000"/>
                </a:solidFill>
                <a:latin typeface="Courier New" panose="02070309020205020404" pitchFamily="49" charset="0"/>
                <a:cs typeface="Courier New" panose="02070309020205020404" pitchFamily="49" charset="0"/>
              </a:rPr>
              <a:t>n_neighbors</a:t>
            </a:r>
            <a:r>
              <a:rPr lang="en-US" altLang="zh-CN" sz="2000" b="1" dirty="0">
                <a:solidFill>
                  <a:srgbClr val="000000"/>
                </a:solidFill>
                <a:latin typeface="Courier New" panose="02070309020205020404" pitchFamily="49" charset="0"/>
                <a:cs typeface="Courier New" panose="02070309020205020404" pitchFamily="49" charset="0"/>
              </a:rPr>
              <a:t>': 20}</a:t>
            </a:r>
          </a:p>
          <a:p>
            <a:pPr eaLnBrk="0" fontAlgn="base" hangingPunct="0">
              <a:spcBef>
                <a:spcPct val="0"/>
              </a:spcBef>
              <a:spcAft>
                <a:spcPct val="0"/>
              </a:spcAft>
            </a:pPr>
            <a:r>
              <a:rPr lang="en-US" altLang="zh-CN" sz="2000" b="1" dirty="0">
                <a:solidFill>
                  <a:srgbClr val="000000"/>
                </a:solidFill>
                <a:latin typeface="Courier New" panose="02070309020205020404" pitchFamily="49" charset="0"/>
                <a:cs typeface="Courier New" panose="02070309020205020404" pitchFamily="49" charset="0"/>
              </a:rPr>
              <a:t>Best cross-validation score: 0.706</a:t>
            </a:r>
          </a:p>
        </p:txBody>
      </p:sp>
      <p:pic>
        <p:nvPicPr>
          <p:cNvPr id="11" name="Picture 10">
            <a:extLst>
              <a:ext uri="{FF2B5EF4-FFF2-40B4-BE49-F238E27FC236}">
                <a16:creationId xmlns:a16="http://schemas.microsoft.com/office/drawing/2014/main" id="{276F77EC-88DE-4B9C-8B3D-D6B75BBF3F8F}"/>
              </a:ext>
            </a:extLst>
          </p:cNvPr>
          <p:cNvPicPr>
            <a:picLocks noChangeAspect="1"/>
          </p:cNvPicPr>
          <p:nvPr/>
        </p:nvPicPr>
        <p:blipFill>
          <a:blip r:embed="rId2"/>
          <a:stretch>
            <a:fillRect/>
          </a:stretch>
        </p:blipFill>
        <p:spPr>
          <a:xfrm>
            <a:off x="7612727" y="4496101"/>
            <a:ext cx="3498501" cy="2294209"/>
          </a:xfrm>
          <a:prstGeom prst="rect">
            <a:avLst/>
          </a:prstGeom>
        </p:spPr>
      </p:pic>
      <p:pic>
        <p:nvPicPr>
          <p:cNvPr id="12" name="Picture 11">
            <a:extLst>
              <a:ext uri="{FF2B5EF4-FFF2-40B4-BE49-F238E27FC236}">
                <a16:creationId xmlns:a16="http://schemas.microsoft.com/office/drawing/2014/main" id="{3CC89829-DD31-4D27-BFBB-6A6509974051}"/>
              </a:ext>
            </a:extLst>
          </p:cNvPr>
          <p:cNvPicPr>
            <a:picLocks noChangeAspect="1"/>
          </p:cNvPicPr>
          <p:nvPr/>
        </p:nvPicPr>
        <p:blipFill>
          <a:blip r:embed="rId3"/>
          <a:stretch>
            <a:fillRect/>
          </a:stretch>
        </p:blipFill>
        <p:spPr>
          <a:xfrm>
            <a:off x="7612727" y="2460151"/>
            <a:ext cx="3395819" cy="2200015"/>
          </a:xfrm>
          <a:prstGeom prst="rect">
            <a:avLst/>
          </a:prstGeom>
        </p:spPr>
      </p:pic>
      <p:pic>
        <p:nvPicPr>
          <p:cNvPr id="13" name="Picture 12">
            <a:extLst>
              <a:ext uri="{FF2B5EF4-FFF2-40B4-BE49-F238E27FC236}">
                <a16:creationId xmlns:a16="http://schemas.microsoft.com/office/drawing/2014/main" id="{626432C9-F1BB-41B0-8B74-F88562ADA55A}"/>
              </a:ext>
            </a:extLst>
          </p:cNvPr>
          <p:cNvPicPr>
            <a:picLocks noChangeAspect="1"/>
          </p:cNvPicPr>
          <p:nvPr/>
        </p:nvPicPr>
        <p:blipFill>
          <a:blip r:embed="rId4"/>
          <a:stretch>
            <a:fillRect/>
          </a:stretch>
        </p:blipFill>
        <p:spPr>
          <a:xfrm>
            <a:off x="7656819" y="198620"/>
            <a:ext cx="3410315" cy="2215704"/>
          </a:xfrm>
          <a:prstGeom prst="rect">
            <a:avLst/>
          </a:prstGeom>
        </p:spPr>
      </p:pic>
    </p:spTree>
    <p:extLst>
      <p:ext uri="{BB962C8B-B14F-4D97-AF65-F5344CB8AC3E}">
        <p14:creationId xmlns:p14="http://schemas.microsoft.com/office/powerpoint/2010/main" val="742933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546233D-8263-4D91-86A4-BDD2C7DE01CB}"/>
              </a:ext>
            </a:extLst>
          </p:cNvPr>
          <p:cNvGraphicFramePr>
            <a:graphicFrameLocks noGrp="1"/>
          </p:cNvGraphicFramePr>
          <p:nvPr/>
        </p:nvGraphicFramePr>
        <p:xfrm>
          <a:off x="1880143" y="456841"/>
          <a:ext cx="8265607" cy="1828800"/>
        </p:xfrm>
        <a:graphic>
          <a:graphicData uri="http://schemas.openxmlformats.org/drawingml/2006/table">
            <a:tbl>
              <a:tblPr/>
              <a:tblGrid>
                <a:gridCol w="2821619">
                  <a:extLst>
                    <a:ext uri="{9D8B030D-6E8A-4147-A177-3AD203B41FA5}">
                      <a16:colId xmlns:a16="http://schemas.microsoft.com/office/drawing/2014/main" val="1090977787"/>
                    </a:ext>
                  </a:extLst>
                </a:gridCol>
                <a:gridCol w="3974472">
                  <a:extLst>
                    <a:ext uri="{9D8B030D-6E8A-4147-A177-3AD203B41FA5}">
                      <a16:colId xmlns:a16="http://schemas.microsoft.com/office/drawing/2014/main" val="1360331053"/>
                    </a:ext>
                  </a:extLst>
                </a:gridCol>
                <a:gridCol w="1469516">
                  <a:extLst>
                    <a:ext uri="{9D8B030D-6E8A-4147-A177-3AD203B41FA5}">
                      <a16:colId xmlns:a16="http://schemas.microsoft.com/office/drawing/2014/main" val="2644499460"/>
                    </a:ext>
                  </a:extLst>
                </a:gridCol>
              </a:tblGrid>
              <a:tr h="236388">
                <a:tc>
                  <a:txBody>
                    <a:bodyPr/>
                    <a:lstStyle/>
                    <a:p>
                      <a:pPr algn="l" fontAlgn="ctr"/>
                      <a:r>
                        <a:rPr lang="en-US" sz="1400" b="1">
                          <a:effectLst/>
                        </a:rPr>
                        <a:t>Model name</a:t>
                      </a:r>
                    </a:p>
                  </a:txBody>
                  <a:tcPr anchor="ctr">
                    <a:lnL>
                      <a:noFill/>
                    </a:lnL>
                    <a:lnR>
                      <a:noFill/>
                    </a:lnR>
                    <a:lnT>
                      <a:noFill/>
                    </a:lnT>
                    <a:lnB>
                      <a:noFill/>
                    </a:lnB>
                    <a:solidFill>
                      <a:srgbClr val="FFFFFF"/>
                    </a:solidFill>
                  </a:tcPr>
                </a:tc>
                <a:tc>
                  <a:txBody>
                    <a:bodyPr/>
                    <a:lstStyle/>
                    <a:p>
                      <a:pPr algn="l" fontAlgn="ctr"/>
                      <a:r>
                        <a:rPr lang="en-US" sz="1400" b="1">
                          <a:effectLst/>
                        </a:rPr>
                        <a:t>Hyper-parameters</a:t>
                      </a:r>
                    </a:p>
                  </a:txBody>
                  <a:tcPr anchor="ctr">
                    <a:lnL>
                      <a:noFill/>
                    </a:lnL>
                    <a:lnR>
                      <a:noFill/>
                    </a:lnR>
                    <a:lnT>
                      <a:noFill/>
                    </a:lnT>
                    <a:lnB>
                      <a:noFill/>
                    </a:lnB>
                    <a:solidFill>
                      <a:srgbClr val="FFFFFF"/>
                    </a:solidFill>
                  </a:tcPr>
                </a:tc>
                <a:tc>
                  <a:txBody>
                    <a:bodyPr/>
                    <a:lstStyle/>
                    <a:p>
                      <a:pPr algn="l" fontAlgn="ctr"/>
                      <a:r>
                        <a:rPr lang="en-US" sz="1400" b="1">
                          <a:effectLst/>
                        </a:rPr>
                        <a:t>Model Score</a:t>
                      </a:r>
                    </a:p>
                  </a:txBody>
                  <a:tcPr anchor="ctr">
                    <a:lnL>
                      <a:noFill/>
                    </a:lnL>
                    <a:lnR>
                      <a:noFill/>
                    </a:lnR>
                    <a:lnT>
                      <a:noFill/>
                    </a:lnT>
                    <a:lnB>
                      <a:noFill/>
                    </a:lnB>
                    <a:solidFill>
                      <a:srgbClr val="FFFFFF"/>
                    </a:solidFill>
                  </a:tcPr>
                </a:tc>
                <a:extLst>
                  <a:ext uri="{0D108BD9-81ED-4DB2-BD59-A6C34878D82A}">
                    <a16:rowId xmlns:a16="http://schemas.microsoft.com/office/drawing/2014/main" val="950337568"/>
                  </a:ext>
                </a:extLst>
              </a:tr>
              <a:tr h="236388">
                <a:tc>
                  <a:txBody>
                    <a:bodyPr/>
                    <a:lstStyle/>
                    <a:p>
                      <a:pPr algn="l" fontAlgn="ctr"/>
                      <a:r>
                        <a:rPr lang="en-US" sz="1400">
                          <a:effectLst/>
                        </a:rPr>
                        <a:t>KNeighborsClassifier</a:t>
                      </a:r>
                    </a:p>
                  </a:txBody>
                  <a:tcPr anchor="ctr">
                    <a:lnL>
                      <a:noFill/>
                    </a:lnL>
                    <a:lnR>
                      <a:noFill/>
                    </a:lnR>
                    <a:lnT>
                      <a:noFill/>
                    </a:lnT>
                    <a:lnB>
                      <a:noFill/>
                    </a:lnB>
                    <a:solidFill>
                      <a:srgbClr val="F5F5F5"/>
                    </a:solidFill>
                  </a:tcPr>
                </a:tc>
                <a:tc>
                  <a:txBody>
                    <a:bodyPr/>
                    <a:lstStyle/>
                    <a:p>
                      <a:pPr algn="l" fontAlgn="ctr"/>
                      <a:r>
                        <a:rPr lang="en-US" sz="1400" dirty="0">
                          <a:effectLst/>
                        </a:rPr>
                        <a:t>k = 10</a:t>
                      </a:r>
                    </a:p>
                  </a:txBody>
                  <a:tcPr anchor="ctr">
                    <a:lnL>
                      <a:noFill/>
                    </a:lnL>
                    <a:lnR>
                      <a:noFill/>
                    </a:lnR>
                    <a:lnT>
                      <a:noFill/>
                    </a:lnT>
                    <a:lnB>
                      <a:noFill/>
                    </a:lnB>
                    <a:solidFill>
                      <a:srgbClr val="F5F5F5"/>
                    </a:solidFill>
                  </a:tcPr>
                </a:tc>
                <a:tc>
                  <a:txBody>
                    <a:bodyPr/>
                    <a:lstStyle/>
                    <a:p>
                      <a:pPr algn="l" fontAlgn="ctr"/>
                      <a:r>
                        <a:rPr lang="en-US" altLang="zh-CN" sz="1400" dirty="0">
                          <a:effectLst/>
                        </a:rPr>
                        <a:t>0.808</a:t>
                      </a:r>
                    </a:p>
                  </a:txBody>
                  <a:tcPr anchor="ctr">
                    <a:lnL>
                      <a:noFill/>
                    </a:lnL>
                    <a:lnR>
                      <a:noFill/>
                    </a:lnR>
                    <a:lnT>
                      <a:noFill/>
                    </a:lnT>
                    <a:lnB>
                      <a:noFill/>
                    </a:lnB>
                    <a:solidFill>
                      <a:srgbClr val="F5F5F5"/>
                    </a:solidFill>
                  </a:tcPr>
                </a:tc>
                <a:extLst>
                  <a:ext uri="{0D108BD9-81ED-4DB2-BD59-A6C34878D82A}">
                    <a16:rowId xmlns:a16="http://schemas.microsoft.com/office/drawing/2014/main" val="3901833968"/>
                  </a:ext>
                </a:extLst>
              </a:tr>
              <a:tr h="236388">
                <a:tc>
                  <a:txBody>
                    <a:bodyPr/>
                    <a:lstStyle/>
                    <a:p>
                      <a:pPr algn="l" fontAlgn="ctr"/>
                      <a:r>
                        <a:rPr lang="en-US" sz="1400">
                          <a:effectLst/>
                        </a:rPr>
                        <a:t>LogisticRegression</a:t>
                      </a:r>
                    </a:p>
                  </a:txBody>
                  <a:tcPr anchor="ctr">
                    <a:lnL>
                      <a:noFill/>
                    </a:lnL>
                    <a:lnR>
                      <a:noFill/>
                    </a:lnR>
                    <a:lnT>
                      <a:noFill/>
                    </a:lnT>
                    <a:lnB>
                      <a:noFill/>
                    </a:lnB>
                    <a:solidFill>
                      <a:srgbClr val="FFFFFF"/>
                    </a:solidFill>
                  </a:tcPr>
                </a:tc>
                <a:tc>
                  <a:txBody>
                    <a:bodyPr/>
                    <a:lstStyle/>
                    <a:p>
                      <a:pPr algn="l" fontAlgn="ctr"/>
                      <a:r>
                        <a:rPr lang="en-US" sz="1400" dirty="0">
                          <a:effectLst/>
                        </a:rPr>
                        <a:t>C = 10</a:t>
                      </a:r>
                    </a:p>
                  </a:txBody>
                  <a:tcPr anchor="ctr">
                    <a:lnL>
                      <a:noFill/>
                    </a:lnL>
                    <a:lnR>
                      <a:noFill/>
                    </a:lnR>
                    <a:lnT>
                      <a:noFill/>
                    </a:lnT>
                    <a:lnB>
                      <a:noFill/>
                    </a:lnB>
                    <a:solidFill>
                      <a:srgbClr val="FFFFFF"/>
                    </a:solidFill>
                  </a:tcPr>
                </a:tc>
                <a:tc>
                  <a:txBody>
                    <a:bodyPr/>
                    <a:lstStyle/>
                    <a:p>
                      <a:pPr algn="l" fontAlgn="ctr"/>
                      <a:r>
                        <a:rPr lang="en-US" altLang="zh-CN" sz="1400" dirty="0">
                          <a:effectLst/>
                          <a:highlight>
                            <a:srgbClr val="FFFF00"/>
                          </a:highlight>
                        </a:rPr>
                        <a:t>0.815</a:t>
                      </a:r>
                    </a:p>
                  </a:txBody>
                  <a:tcPr anchor="ctr">
                    <a:lnL>
                      <a:noFill/>
                    </a:lnL>
                    <a:lnR>
                      <a:noFill/>
                    </a:lnR>
                    <a:lnT>
                      <a:noFill/>
                    </a:lnT>
                    <a:lnB>
                      <a:noFill/>
                    </a:lnB>
                    <a:solidFill>
                      <a:srgbClr val="FFFFFF"/>
                    </a:solidFill>
                  </a:tcPr>
                </a:tc>
                <a:extLst>
                  <a:ext uri="{0D108BD9-81ED-4DB2-BD59-A6C34878D82A}">
                    <a16:rowId xmlns:a16="http://schemas.microsoft.com/office/drawing/2014/main" val="505355537"/>
                  </a:ext>
                </a:extLst>
              </a:tr>
              <a:tr h="236388">
                <a:tc>
                  <a:txBody>
                    <a:bodyPr/>
                    <a:lstStyle/>
                    <a:p>
                      <a:pPr algn="l" fontAlgn="ctr"/>
                      <a:r>
                        <a:rPr lang="en-US" sz="1400">
                          <a:effectLst/>
                        </a:rPr>
                        <a:t>LinearSVC</a:t>
                      </a:r>
                    </a:p>
                  </a:txBody>
                  <a:tcPr anchor="ctr">
                    <a:lnL>
                      <a:noFill/>
                    </a:lnL>
                    <a:lnR>
                      <a:noFill/>
                    </a:lnR>
                    <a:lnT>
                      <a:noFill/>
                    </a:lnT>
                    <a:lnB>
                      <a:noFill/>
                    </a:lnB>
                    <a:solidFill>
                      <a:srgbClr val="F5F5F5"/>
                    </a:solidFill>
                  </a:tcPr>
                </a:tc>
                <a:tc>
                  <a:txBody>
                    <a:bodyPr/>
                    <a:lstStyle/>
                    <a:p>
                      <a:pPr algn="l" fontAlgn="ctr"/>
                      <a:r>
                        <a:rPr lang="en-US" sz="1400" dirty="0">
                          <a:effectLst/>
                        </a:rPr>
                        <a:t>C = 0.1</a:t>
                      </a:r>
                    </a:p>
                  </a:txBody>
                  <a:tcPr anchor="ctr">
                    <a:lnL>
                      <a:noFill/>
                    </a:lnL>
                    <a:lnR>
                      <a:noFill/>
                    </a:lnR>
                    <a:lnT>
                      <a:noFill/>
                    </a:lnT>
                    <a:lnB>
                      <a:noFill/>
                    </a:lnB>
                    <a:solidFill>
                      <a:srgbClr val="F5F5F5"/>
                    </a:solidFill>
                  </a:tcPr>
                </a:tc>
                <a:tc>
                  <a:txBody>
                    <a:bodyPr/>
                    <a:lstStyle/>
                    <a:p>
                      <a:pPr algn="l" fontAlgn="ctr"/>
                      <a:r>
                        <a:rPr lang="en-US" altLang="zh-CN" sz="1400" dirty="0">
                          <a:effectLst/>
                        </a:rPr>
                        <a:t>0.812</a:t>
                      </a:r>
                    </a:p>
                  </a:txBody>
                  <a:tcPr anchor="ctr">
                    <a:lnL>
                      <a:noFill/>
                    </a:lnL>
                    <a:lnR>
                      <a:noFill/>
                    </a:lnR>
                    <a:lnT>
                      <a:noFill/>
                    </a:lnT>
                    <a:lnB>
                      <a:noFill/>
                    </a:lnB>
                    <a:solidFill>
                      <a:srgbClr val="F5F5F5"/>
                    </a:solidFill>
                  </a:tcPr>
                </a:tc>
                <a:extLst>
                  <a:ext uri="{0D108BD9-81ED-4DB2-BD59-A6C34878D82A}">
                    <a16:rowId xmlns:a16="http://schemas.microsoft.com/office/drawing/2014/main" val="1525825357"/>
                  </a:ext>
                </a:extLst>
              </a:tr>
              <a:tr h="236388">
                <a:tc>
                  <a:txBody>
                    <a:bodyPr/>
                    <a:lstStyle/>
                    <a:p>
                      <a:pPr algn="l" fontAlgn="ctr"/>
                      <a:r>
                        <a:rPr lang="en-US" sz="1400">
                          <a:effectLst/>
                        </a:rPr>
                        <a:t>kernel SVM</a:t>
                      </a:r>
                    </a:p>
                  </a:txBody>
                  <a:tcPr anchor="ctr">
                    <a:lnL>
                      <a:noFill/>
                    </a:lnL>
                    <a:lnR>
                      <a:noFill/>
                    </a:lnR>
                    <a:lnT>
                      <a:noFill/>
                    </a:lnT>
                    <a:lnB>
                      <a:noFill/>
                    </a:lnB>
                    <a:solidFill>
                      <a:srgbClr val="FFFFFF"/>
                    </a:solidFill>
                  </a:tcPr>
                </a:tc>
                <a:tc>
                  <a:txBody>
                    <a:bodyPr/>
                    <a:lstStyle/>
                    <a:p>
                      <a:pPr algn="l" fontAlgn="ctr"/>
                      <a:r>
                        <a:rPr lang="sv-SE" sz="1400" dirty="0">
                          <a:effectLst/>
                        </a:rPr>
                        <a:t>C = 0.1 gamma = 1 kernel = ’poly'</a:t>
                      </a:r>
                    </a:p>
                  </a:txBody>
                  <a:tcPr anchor="ctr">
                    <a:lnL>
                      <a:noFill/>
                    </a:lnL>
                    <a:lnR>
                      <a:noFill/>
                    </a:lnR>
                    <a:lnT>
                      <a:noFill/>
                    </a:lnT>
                    <a:lnB>
                      <a:noFill/>
                    </a:lnB>
                    <a:solidFill>
                      <a:srgbClr val="FFFFFF"/>
                    </a:solidFill>
                  </a:tcPr>
                </a:tc>
                <a:tc>
                  <a:txBody>
                    <a:bodyPr/>
                    <a:lstStyle/>
                    <a:p>
                      <a:pPr algn="l" fontAlgn="ctr"/>
                      <a:r>
                        <a:rPr lang="en-US" altLang="zh-CN" sz="1400" dirty="0">
                          <a:effectLst/>
                          <a:highlight>
                            <a:srgbClr val="FFFF00"/>
                          </a:highlight>
                        </a:rPr>
                        <a:t>0.815</a:t>
                      </a:r>
                    </a:p>
                  </a:txBody>
                  <a:tcPr anchor="ctr">
                    <a:lnL>
                      <a:noFill/>
                    </a:lnL>
                    <a:lnR>
                      <a:noFill/>
                    </a:lnR>
                    <a:lnT>
                      <a:noFill/>
                    </a:lnT>
                    <a:lnB>
                      <a:noFill/>
                    </a:lnB>
                    <a:solidFill>
                      <a:srgbClr val="FFFFFF"/>
                    </a:solidFill>
                  </a:tcPr>
                </a:tc>
                <a:extLst>
                  <a:ext uri="{0D108BD9-81ED-4DB2-BD59-A6C34878D82A}">
                    <a16:rowId xmlns:a16="http://schemas.microsoft.com/office/drawing/2014/main" val="1209013637"/>
                  </a:ext>
                </a:extLst>
              </a:tr>
              <a:tr h="236388">
                <a:tc>
                  <a:txBody>
                    <a:bodyPr/>
                    <a:lstStyle/>
                    <a:p>
                      <a:pPr algn="l" fontAlgn="ctr"/>
                      <a:r>
                        <a:rPr lang="en-US" sz="1400">
                          <a:effectLst/>
                        </a:rPr>
                        <a:t>Decision Tree</a:t>
                      </a:r>
                    </a:p>
                  </a:txBody>
                  <a:tcPr anchor="ctr">
                    <a:lnL>
                      <a:noFill/>
                    </a:lnL>
                    <a:lnR>
                      <a:noFill/>
                    </a:lnR>
                    <a:lnT>
                      <a:noFill/>
                    </a:lnT>
                    <a:lnB>
                      <a:noFill/>
                    </a:lnB>
                    <a:solidFill>
                      <a:srgbClr val="F5F5F5"/>
                    </a:solidFill>
                  </a:tcPr>
                </a:tc>
                <a:tc>
                  <a:txBody>
                    <a:bodyPr/>
                    <a:lstStyle/>
                    <a:p>
                      <a:pPr algn="l" fontAlgn="ctr"/>
                      <a:r>
                        <a:rPr lang="en-US" sz="1400" dirty="0" err="1">
                          <a:effectLst/>
                        </a:rPr>
                        <a:t>max_depth</a:t>
                      </a:r>
                      <a:r>
                        <a:rPr lang="en-US" sz="1400" dirty="0">
                          <a:effectLst/>
                        </a:rPr>
                        <a:t> = 1</a:t>
                      </a:r>
                    </a:p>
                  </a:txBody>
                  <a:tcPr anchor="ctr">
                    <a:lnL>
                      <a:noFill/>
                    </a:lnL>
                    <a:lnR>
                      <a:noFill/>
                    </a:lnR>
                    <a:lnT>
                      <a:noFill/>
                    </a:lnT>
                    <a:lnB>
                      <a:noFill/>
                    </a:lnB>
                    <a:solidFill>
                      <a:srgbClr val="F5F5F5"/>
                    </a:solidFill>
                  </a:tcPr>
                </a:tc>
                <a:tc>
                  <a:txBody>
                    <a:bodyPr/>
                    <a:lstStyle/>
                    <a:p>
                      <a:pPr algn="l" fontAlgn="ctr"/>
                      <a:r>
                        <a:rPr lang="en-US" altLang="zh-CN" sz="1400" dirty="0">
                          <a:effectLst/>
                        </a:rPr>
                        <a:t>0.785</a:t>
                      </a:r>
                    </a:p>
                  </a:txBody>
                  <a:tcPr anchor="ctr">
                    <a:lnL>
                      <a:noFill/>
                    </a:lnL>
                    <a:lnR>
                      <a:noFill/>
                    </a:lnR>
                    <a:lnT>
                      <a:noFill/>
                    </a:lnT>
                    <a:lnB>
                      <a:noFill/>
                    </a:lnB>
                    <a:solidFill>
                      <a:srgbClr val="F5F5F5"/>
                    </a:solidFill>
                  </a:tcPr>
                </a:tc>
                <a:extLst>
                  <a:ext uri="{0D108BD9-81ED-4DB2-BD59-A6C34878D82A}">
                    <a16:rowId xmlns:a16="http://schemas.microsoft.com/office/drawing/2014/main" val="2454486189"/>
                  </a:ext>
                </a:extLst>
              </a:tr>
            </a:tbl>
          </a:graphicData>
        </a:graphic>
      </p:graphicFrame>
      <p:graphicFrame>
        <p:nvGraphicFramePr>
          <p:cNvPr id="3" name="Table 2">
            <a:extLst>
              <a:ext uri="{FF2B5EF4-FFF2-40B4-BE49-F238E27FC236}">
                <a16:creationId xmlns:a16="http://schemas.microsoft.com/office/drawing/2014/main" id="{CF60D3C0-711D-4CED-B220-538F976EB18D}"/>
              </a:ext>
            </a:extLst>
          </p:cNvPr>
          <p:cNvGraphicFramePr>
            <a:graphicFrameLocks noGrp="1"/>
          </p:cNvGraphicFramePr>
          <p:nvPr/>
        </p:nvGraphicFramePr>
        <p:xfrm>
          <a:off x="1880142" y="2609522"/>
          <a:ext cx="8265607" cy="1828800"/>
        </p:xfrm>
        <a:graphic>
          <a:graphicData uri="http://schemas.openxmlformats.org/drawingml/2006/table">
            <a:tbl>
              <a:tblPr/>
              <a:tblGrid>
                <a:gridCol w="2821619">
                  <a:extLst>
                    <a:ext uri="{9D8B030D-6E8A-4147-A177-3AD203B41FA5}">
                      <a16:colId xmlns:a16="http://schemas.microsoft.com/office/drawing/2014/main" val="1090977787"/>
                    </a:ext>
                  </a:extLst>
                </a:gridCol>
                <a:gridCol w="3974472">
                  <a:extLst>
                    <a:ext uri="{9D8B030D-6E8A-4147-A177-3AD203B41FA5}">
                      <a16:colId xmlns:a16="http://schemas.microsoft.com/office/drawing/2014/main" val="1360331053"/>
                    </a:ext>
                  </a:extLst>
                </a:gridCol>
                <a:gridCol w="1469516">
                  <a:extLst>
                    <a:ext uri="{9D8B030D-6E8A-4147-A177-3AD203B41FA5}">
                      <a16:colId xmlns:a16="http://schemas.microsoft.com/office/drawing/2014/main" val="2644499460"/>
                    </a:ext>
                  </a:extLst>
                </a:gridCol>
              </a:tblGrid>
              <a:tr h="236388">
                <a:tc>
                  <a:txBody>
                    <a:bodyPr/>
                    <a:lstStyle/>
                    <a:p>
                      <a:pPr algn="l" fontAlgn="ctr"/>
                      <a:r>
                        <a:rPr lang="en-US" sz="1400" b="1">
                          <a:effectLst/>
                        </a:rPr>
                        <a:t>Model name</a:t>
                      </a:r>
                    </a:p>
                  </a:txBody>
                  <a:tcPr anchor="ctr">
                    <a:lnL>
                      <a:noFill/>
                    </a:lnL>
                    <a:lnR>
                      <a:noFill/>
                    </a:lnR>
                    <a:lnT>
                      <a:noFill/>
                    </a:lnT>
                    <a:lnB>
                      <a:noFill/>
                    </a:lnB>
                    <a:solidFill>
                      <a:srgbClr val="FFFFFF"/>
                    </a:solidFill>
                  </a:tcPr>
                </a:tc>
                <a:tc>
                  <a:txBody>
                    <a:bodyPr/>
                    <a:lstStyle/>
                    <a:p>
                      <a:pPr algn="l" fontAlgn="ctr"/>
                      <a:r>
                        <a:rPr lang="en-US" sz="1400" b="1" dirty="0">
                          <a:effectLst/>
                        </a:rPr>
                        <a:t>Hyper-parameters</a:t>
                      </a:r>
                    </a:p>
                  </a:txBody>
                  <a:tcPr anchor="ctr">
                    <a:lnL>
                      <a:noFill/>
                    </a:lnL>
                    <a:lnR>
                      <a:noFill/>
                    </a:lnR>
                    <a:lnT>
                      <a:noFill/>
                    </a:lnT>
                    <a:lnB>
                      <a:noFill/>
                    </a:lnB>
                    <a:solidFill>
                      <a:srgbClr val="FFFFFF"/>
                    </a:solidFill>
                  </a:tcPr>
                </a:tc>
                <a:tc>
                  <a:txBody>
                    <a:bodyPr/>
                    <a:lstStyle/>
                    <a:p>
                      <a:pPr algn="l" fontAlgn="ctr"/>
                      <a:r>
                        <a:rPr lang="en-US" sz="1400" b="1">
                          <a:effectLst/>
                        </a:rPr>
                        <a:t>Model Score</a:t>
                      </a:r>
                    </a:p>
                  </a:txBody>
                  <a:tcPr anchor="ctr">
                    <a:lnL>
                      <a:noFill/>
                    </a:lnL>
                    <a:lnR>
                      <a:noFill/>
                    </a:lnR>
                    <a:lnT>
                      <a:noFill/>
                    </a:lnT>
                    <a:lnB>
                      <a:noFill/>
                    </a:lnB>
                    <a:solidFill>
                      <a:srgbClr val="FFFFFF"/>
                    </a:solidFill>
                  </a:tcPr>
                </a:tc>
                <a:extLst>
                  <a:ext uri="{0D108BD9-81ED-4DB2-BD59-A6C34878D82A}">
                    <a16:rowId xmlns:a16="http://schemas.microsoft.com/office/drawing/2014/main" val="950337568"/>
                  </a:ext>
                </a:extLst>
              </a:tr>
              <a:tr h="236388">
                <a:tc>
                  <a:txBody>
                    <a:bodyPr/>
                    <a:lstStyle/>
                    <a:p>
                      <a:pPr algn="l" fontAlgn="ctr"/>
                      <a:r>
                        <a:rPr lang="en-US" sz="1400">
                          <a:effectLst/>
                        </a:rPr>
                        <a:t>KNeighborsClassifier</a:t>
                      </a:r>
                    </a:p>
                  </a:txBody>
                  <a:tcPr anchor="ctr">
                    <a:lnL>
                      <a:noFill/>
                    </a:lnL>
                    <a:lnR>
                      <a:noFill/>
                    </a:lnR>
                    <a:lnT>
                      <a:noFill/>
                    </a:lnT>
                    <a:lnB>
                      <a:noFill/>
                    </a:lnB>
                    <a:solidFill>
                      <a:srgbClr val="F5F5F5"/>
                    </a:solidFill>
                  </a:tcPr>
                </a:tc>
                <a:tc>
                  <a:txBody>
                    <a:bodyPr/>
                    <a:lstStyle/>
                    <a:p>
                      <a:pPr algn="l" fontAlgn="ctr"/>
                      <a:r>
                        <a:rPr lang="en-US" sz="1400" dirty="0">
                          <a:effectLst/>
                        </a:rPr>
                        <a:t>k = 20</a:t>
                      </a:r>
                    </a:p>
                  </a:txBody>
                  <a:tcPr anchor="ctr">
                    <a:lnL>
                      <a:noFill/>
                    </a:lnL>
                    <a:lnR>
                      <a:noFill/>
                    </a:lnR>
                    <a:lnT>
                      <a:noFill/>
                    </a:lnT>
                    <a:lnB>
                      <a:noFill/>
                    </a:lnB>
                    <a:solidFill>
                      <a:srgbClr val="F5F5F5"/>
                    </a:solidFill>
                  </a:tcPr>
                </a:tc>
                <a:tc>
                  <a:txBody>
                    <a:bodyPr/>
                    <a:lstStyle/>
                    <a:p>
                      <a:pPr algn="l" fontAlgn="ctr"/>
                      <a:r>
                        <a:rPr lang="en-US" altLang="zh-CN" sz="1400" dirty="0">
                          <a:effectLst/>
                        </a:rPr>
                        <a:t>0.660</a:t>
                      </a:r>
                    </a:p>
                  </a:txBody>
                  <a:tcPr anchor="ctr">
                    <a:lnL>
                      <a:noFill/>
                    </a:lnL>
                    <a:lnR>
                      <a:noFill/>
                    </a:lnR>
                    <a:lnT>
                      <a:noFill/>
                    </a:lnT>
                    <a:lnB>
                      <a:noFill/>
                    </a:lnB>
                    <a:solidFill>
                      <a:srgbClr val="F5F5F5"/>
                    </a:solidFill>
                  </a:tcPr>
                </a:tc>
                <a:extLst>
                  <a:ext uri="{0D108BD9-81ED-4DB2-BD59-A6C34878D82A}">
                    <a16:rowId xmlns:a16="http://schemas.microsoft.com/office/drawing/2014/main" val="3901833968"/>
                  </a:ext>
                </a:extLst>
              </a:tr>
              <a:tr h="236388">
                <a:tc>
                  <a:txBody>
                    <a:bodyPr/>
                    <a:lstStyle/>
                    <a:p>
                      <a:pPr algn="l" fontAlgn="ctr"/>
                      <a:r>
                        <a:rPr lang="en-US" sz="1400" dirty="0" err="1">
                          <a:effectLst/>
                        </a:rPr>
                        <a:t>LogisticRegression</a:t>
                      </a:r>
                      <a:endParaRPr lang="en-US" sz="1400" dirty="0">
                        <a:effectLst/>
                      </a:endParaRPr>
                    </a:p>
                  </a:txBody>
                  <a:tcPr anchor="ctr">
                    <a:lnL>
                      <a:noFill/>
                    </a:lnL>
                    <a:lnR>
                      <a:noFill/>
                    </a:lnR>
                    <a:lnT>
                      <a:noFill/>
                    </a:lnT>
                    <a:lnB>
                      <a:noFill/>
                    </a:lnB>
                    <a:solidFill>
                      <a:srgbClr val="FFFFFF"/>
                    </a:solidFill>
                  </a:tcPr>
                </a:tc>
                <a:tc>
                  <a:txBody>
                    <a:bodyPr/>
                    <a:lstStyle/>
                    <a:p>
                      <a:pPr algn="l" fontAlgn="ctr"/>
                      <a:r>
                        <a:rPr lang="en-US" sz="1400" dirty="0">
                          <a:effectLst/>
                        </a:rPr>
                        <a:t>C = 10</a:t>
                      </a:r>
                    </a:p>
                  </a:txBody>
                  <a:tcPr anchor="ctr">
                    <a:lnL>
                      <a:noFill/>
                    </a:lnL>
                    <a:lnR>
                      <a:noFill/>
                    </a:lnR>
                    <a:lnT>
                      <a:noFill/>
                    </a:lnT>
                    <a:lnB>
                      <a:noFill/>
                    </a:lnB>
                    <a:solidFill>
                      <a:srgbClr val="FFFFFF"/>
                    </a:solidFill>
                  </a:tcPr>
                </a:tc>
                <a:tc>
                  <a:txBody>
                    <a:bodyPr/>
                    <a:lstStyle/>
                    <a:p>
                      <a:pPr algn="l" fontAlgn="ctr"/>
                      <a:r>
                        <a:rPr lang="en-US" altLang="zh-CN" sz="1400" dirty="0">
                          <a:effectLst/>
                        </a:rPr>
                        <a:t>0.672</a:t>
                      </a:r>
                    </a:p>
                  </a:txBody>
                  <a:tcPr anchor="ctr">
                    <a:lnL>
                      <a:noFill/>
                    </a:lnL>
                    <a:lnR>
                      <a:noFill/>
                    </a:lnR>
                    <a:lnT>
                      <a:noFill/>
                    </a:lnT>
                    <a:lnB>
                      <a:noFill/>
                    </a:lnB>
                    <a:solidFill>
                      <a:srgbClr val="FFFFFF"/>
                    </a:solidFill>
                  </a:tcPr>
                </a:tc>
                <a:extLst>
                  <a:ext uri="{0D108BD9-81ED-4DB2-BD59-A6C34878D82A}">
                    <a16:rowId xmlns:a16="http://schemas.microsoft.com/office/drawing/2014/main" val="505355537"/>
                  </a:ext>
                </a:extLst>
              </a:tr>
              <a:tr h="236388">
                <a:tc>
                  <a:txBody>
                    <a:bodyPr/>
                    <a:lstStyle/>
                    <a:p>
                      <a:pPr algn="l" fontAlgn="ctr"/>
                      <a:r>
                        <a:rPr lang="en-US" sz="1400">
                          <a:effectLst/>
                        </a:rPr>
                        <a:t>LinearSVC</a:t>
                      </a:r>
                    </a:p>
                  </a:txBody>
                  <a:tcPr anchor="ctr">
                    <a:lnL>
                      <a:noFill/>
                    </a:lnL>
                    <a:lnR>
                      <a:noFill/>
                    </a:lnR>
                    <a:lnT>
                      <a:noFill/>
                    </a:lnT>
                    <a:lnB>
                      <a:noFill/>
                    </a:lnB>
                    <a:solidFill>
                      <a:srgbClr val="F5F5F5"/>
                    </a:solidFill>
                  </a:tcPr>
                </a:tc>
                <a:tc>
                  <a:txBody>
                    <a:bodyPr/>
                    <a:lstStyle/>
                    <a:p>
                      <a:pPr algn="l" fontAlgn="ctr"/>
                      <a:r>
                        <a:rPr lang="en-US" sz="1400" dirty="0">
                          <a:effectLst/>
                        </a:rPr>
                        <a:t>C = 0.1</a:t>
                      </a:r>
                    </a:p>
                  </a:txBody>
                  <a:tcPr anchor="ctr">
                    <a:lnL>
                      <a:noFill/>
                    </a:lnL>
                    <a:lnR>
                      <a:noFill/>
                    </a:lnR>
                    <a:lnT>
                      <a:noFill/>
                    </a:lnT>
                    <a:lnB>
                      <a:noFill/>
                    </a:lnB>
                    <a:solidFill>
                      <a:srgbClr val="F5F5F5"/>
                    </a:solidFill>
                  </a:tcPr>
                </a:tc>
                <a:tc>
                  <a:txBody>
                    <a:bodyPr/>
                    <a:lstStyle/>
                    <a:p>
                      <a:pPr algn="l" fontAlgn="ctr"/>
                      <a:r>
                        <a:rPr lang="en-US" altLang="zh-CN" sz="1400" dirty="0">
                          <a:effectLst/>
                        </a:rPr>
                        <a:t>0.670</a:t>
                      </a:r>
                    </a:p>
                  </a:txBody>
                  <a:tcPr anchor="ctr">
                    <a:lnL>
                      <a:noFill/>
                    </a:lnL>
                    <a:lnR>
                      <a:noFill/>
                    </a:lnR>
                    <a:lnT>
                      <a:noFill/>
                    </a:lnT>
                    <a:lnB>
                      <a:noFill/>
                    </a:lnB>
                    <a:solidFill>
                      <a:srgbClr val="F5F5F5"/>
                    </a:solidFill>
                  </a:tcPr>
                </a:tc>
                <a:extLst>
                  <a:ext uri="{0D108BD9-81ED-4DB2-BD59-A6C34878D82A}">
                    <a16:rowId xmlns:a16="http://schemas.microsoft.com/office/drawing/2014/main" val="1525825357"/>
                  </a:ext>
                </a:extLst>
              </a:tr>
              <a:tr h="236388">
                <a:tc>
                  <a:txBody>
                    <a:bodyPr/>
                    <a:lstStyle/>
                    <a:p>
                      <a:pPr algn="l" fontAlgn="ctr"/>
                      <a:r>
                        <a:rPr lang="en-US" sz="1400">
                          <a:effectLst/>
                        </a:rPr>
                        <a:t>kernel SVM</a:t>
                      </a:r>
                    </a:p>
                  </a:txBody>
                  <a:tcPr anchor="ctr">
                    <a:lnL>
                      <a:noFill/>
                    </a:lnL>
                    <a:lnR>
                      <a:noFill/>
                    </a:lnR>
                    <a:lnT>
                      <a:noFill/>
                    </a:lnT>
                    <a:lnB>
                      <a:noFill/>
                    </a:lnB>
                    <a:solidFill>
                      <a:srgbClr val="FFFFFF"/>
                    </a:solidFill>
                  </a:tcPr>
                </a:tc>
                <a:tc>
                  <a:txBody>
                    <a:bodyPr/>
                    <a:lstStyle/>
                    <a:p>
                      <a:pPr algn="l" fontAlgn="ctr"/>
                      <a:r>
                        <a:rPr lang="sv-SE" sz="1400" dirty="0">
                          <a:effectLst/>
                        </a:rPr>
                        <a:t>C = 1 gamma = 1 kernel = ’poly'</a:t>
                      </a:r>
                    </a:p>
                  </a:txBody>
                  <a:tcPr anchor="ctr">
                    <a:lnL>
                      <a:noFill/>
                    </a:lnL>
                    <a:lnR>
                      <a:noFill/>
                    </a:lnR>
                    <a:lnT>
                      <a:noFill/>
                    </a:lnT>
                    <a:lnB>
                      <a:noFill/>
                    </a:lnB>
                    <a:solidFill>
                      <a:srgbClr val="FFFFFF"/>
                    </a:solidFill>
                  </a:tcPr>
                </a:tc>
                <a:tc>
                  <a:txBody>
                    <a:bodyPr/>
                    <a:lstStyle/>
                    <a:p>
                      <a:pPr algn="l" fontAlgn="ctr"/>
                      <a:r>
                        <a:rPr lang="en-US" altLang="zh-CN" sz="1400" dirty="0">
                          <a:effectLst/>
                          <a:highlight>
                            <a:srgbClr val="FFFF00"/>
                          </a:highlight>
                        </a:rPr>
                        <a:t>0.676</a:t>
                      </a:r>
                    </a:p>
                  </a:txBody>
                  <a:tcPr anchor="ctr">
                    <a:lnL>
                      <a:noFill/>
                    </a:lnL>
                    <a:lnR>
                      <a:noFill/>
                    </a:lnR>
                    <a:lnT>
                      <a:noFill/>
                    </a:lnT>
                    <a:lnB>
                      <a:noFill/>
                    </a:lnB>
                    <a:solidFill>
                      <a:srgbClr val="FFFFFF"/>
                    </a:solidFill>
                  </a:tcPr>
                </a:tc>
                <a:extLst>
                  <a:ext uri="{0D108BD9-81ED-4DB2-BD59-A6C34878D82A}">
                    <a16:rowId xmlns:a16="http://schemas.microsoft.com/office/drawing/2014/main" val="1209013637"/>
                  </a:ext>
                </a:extLst>
              </a:tr>
              <a:tr h="236388">
                <a:tc>
                  <a:txBody>
                    <a:bodyPr/>
                    <a:lstStyle/>
                    <a:p>
                      <a:pPr algn="l" fontAlgn="ctr"/>
                      <a:r>
                        <a:rPr lang="en-US" sz="1400">
                          <a:effectLst/>
                        </a:rPr>
                        <a:t>Decision Tree</a:t>
                      </a:r>
                    </a:p>
                  </a:txBody>
                  <a:tcPr anchor="ctr">
                    <a:lnL>
                      <a:noFill/>
                    </a:lnL>
                    <a:lnR>
                      <a:noFill/>
                    </a:lnR>
                    <a:lnT>
                      <a:noFill/>
                    </a:lnT>
                    <a:lnB>
                      <a:noFill/>
                    </a:lnB>
                    <a:solidFill>
                      <a:srgbClr val="F5F5F5"/>
                    </a:solidFill>
                  </a:tcPr>
                </a:tc>
                <a:tc>
                  <a:txBody>
                    <a:bodyPr/>
                    <a:lstStyle/>
                    <a:p>
                      <a:pPr algn="l" fontAlgn="ctr"/>
                      <a:r>
                        <a:rPr lang="en-US" sz="1400" dirty="0" err="1">
                          <a:effectLst/>
                        </a:rPr>
                        <a:t>max_depth</a:t>
                      </a:r>
                      <a:r>
                        <a:rPr lang="en-US" sz="1400" dirty="0">
                          <a:effectLst/>
                        </a:rPr>
                        <a:t> = 3</a:t>
                      </a:r>
                    </a:p>
                  </a:txBody>
                  <a:tcPr anchor="ctr">
                    <a:lnL>
                      <a:noFill/>
                    </a:lnL>
                    <a:lnR>
                      <a:noFill/>
                    </a:lnR>
                    <a:lnT>
                      <a:noFill/>
                    </a:lnT>
                    <a:lnB>
                      <a:noFill/>
                    </a:lnB>
                    <a:solidFill>
                      <a:srgbClr val="F5F5F5"/>
                    </a:solidFill>
                  </a:tcPr>
                </a:tc>
                <a:tc>
                  <a:txBody>
                    <a:bodyPr/>
                    <a:lstStyle/>
                    <a:p>
                      <a:pPr algn="l" fontAlgn="ctr"/>
                      <a:r>
                        <a:rPr lang="en-US" altLang="zh-CN" sz="1400" dirty="0">
                          <a:effectLst/>
                        </a:rPr>
                        <a:t>0.660</a:t>
                      </a:r>
                    </a:p>
                  </a:txBody>
                  <a:tcPr anchor="ctr">
                    <a:lnL>
                      <a:noFill/>
                    </a:lnL>
                    <a:lnR>
                      <a:noFill/>
                    </a:lnR>
                    <a:lnT>
                      <a:noFill/>
                    </a:lnT>
                    <a:lnB>
                      <a:noFill/>
                    </a:lnB>
                    <a:solidFill>
                      <a:srgbClr val="F5F5F5"/>
                    </a:solidFill>
                  </a:tcPr>
                </a:tc>
                <a:extLst>
                  <a:ext uri="{0D108BD9-81ED-4DB2-BD59-A6C34878D82A}">
                    <a16:rowId xmlns:a16="http://schemas.microsoft.com/office/drawing/2014/main" val="2454486189"/>
                  </a:ext>
                </a:extLst>
              </a:tr>
            </a:tbl>
          </a:graphicData>
        </a:graphic>
      </p:graphicFrame>
      <p:graphicFrame>
        <p:nvGraphicFramePr>
          <p:cNvPr id="4" name="Table 3">
            <a:extLst>
              <a:ext uri="{FF2B5EF4-FFF2-40B4-BE49-F238E27FC236}">
                <a16:creationId xmlns:a16="http://schemas.microsoft.com/office/drawing/2014/main" id="{A999FC95-D207-40CE-9B6B-58506608A20F}"/>
              </a:ext>
            </a:extLst>
          </p:cNvPr>
          <p:cNvGraphicFramePr>
            <a:graphicFrameLocks noGrp="1"/>
          </p:cNvGraphicFramePr>
          <p:nvPr/>
        </p:nvGraphicFramePr>
        <p:xfrm>
          <a:off x="1880142" y="4734614"/>
          <a:ext cx="8265607" cy="1828800"/>
        </p:xfrm>
        <a:graphic>
          <a:graphicData uri="http://schemas.openxmlformats.org/drawingml/2006/table">
            <a:tbl>
              <a:tblPr/>
              <a:tblGrid>
                <a:gridCol w="2821619">
                  <a:extLst>
                    <a:ext uri="{9D8B030D-6E8A-4147-A177-3AD203B41FA5}">
                      <a16:colId xmlns:a16="http://schemas.microsoft.com/office/drawing/2014/main" val="1090977787"/>
                    </a:ext>
                  </a:extLst>
                </a:gridCol>
                <a:gridCol w="3974472">
                  <a:extLst>
                    <a:ext uri="{9D8B030D-6E8A-4147-A177-3AD203B41FA5}">
                      <a16:colId xmlns:a16="http://schemas.microsoft.com/office/drawing/2014/main" val="1360331053"/>
                    </a:ext>
                  </a:extLst>
                </a:gridCol>
                <a:gridCol w="1469516">
                  <a:extLst>
                    <a:ext uri="{9D8B030D-6E8A-4147-A177-3AD203B41FA5}">
                      <a16:colId xmlns:a16="http://schemas.microsoft.com/office/drawing/2014/main" val="2644499460"/>
                    </a:ext>
                  </a:extLst>
                </a:gridCol>
              </a:tblGrid>
              <a:tr h="236388">
                <a:tc>
                  <a:txBody>
                    <a:bodyPr/>
                    <a:lstStyle/>
                    <a:p>
                      <a:pPr algn="l" fontAlgn="ctr"/>
                      <a:r>
                        <a:rPr lang="en-US" sz="1400" b="1">
                          <a:effectLst/>
                        </a:rPr>
                        <a:t>Model name</a:t>
                      </a:r>
                    </a:p>
                  </a:txBody>
                  <a:tcPr anchor="ctr">
                    <a:lnL>
                      <a:noFill/>
                    </a:lnL>
                    <a:lnR>
                      <a:noFill/>
                    </a:lnR>
                    <a:lnT>
                      <a:noFill/>
                    </a:lnT>
                    <a:lnB>
                      <a:noFill/>
                    </a:lnB>
                    <a:solidFill>
                      <a:srgbClr val="FFFFFF"/>
                    </a:solidFill>
                  </a:tcPr>
                </a:tc>
                <a:tc>
                  <a:txBody>
                    <a:bodyPr/>
                    <a:lstStyle/>
                    <a:p>
                      <a:pPr algn="l" fontAlgn="ctr"/>
                      <a:r>
                        <a:rPr lang="en-US" sz="1400" b="1" dirty="0">
                          <a:effectLst/>
                        </a:rPr>
                        <a:t>Hyper-parameters</a:t>
                      </a:r>
                    </a:p>
                  </a:txBody>
                  <a:tcPr anchor="ctr">
                    <a:lnL>
                      <a:noFill/>
                    </a:lnL>
                    <a:lnR>
                      <a:noFill/>
                    </a:lnR>
                    <a:lnT>
                      <a:noFill/>
                    </a:lnT>
                    <a:lnB>
                      <a:noFill/>
                    </a:lnB>
                    <a:solidFill>
                      <a:srgbClr val="FFFFFF"/>
                    </a:solidFill>
                  </a:tcPr>
                </a:tc>
                <a:tc>
                  <a:txBody>
                    <a:bodyPr/>
                    <a:lstStyle/>
                    <a:p>
                      <a:pPr algn="l" fontAlgn="ctr"/>
                      <a:r>
                        <a:rPr lang="en-US" sz="1400" b="1" dirty="0">
                          <a:effectLst/>
                        </a:rPr>
                        <a:t>Model Score</a:t>
                      </a:r>
                    </a:p>
                  </a:txBody>
                  <a:tcPr anchor="ctr">
                    <a:lnL>
                      <a:noFill/>
                    </a:lnL>
                    <a:lnR>
                      <a:noFill/>
                    </a:lnR>
                    <a:lnT>
                      <a:noFill/>
                    </a:lnT>
                    <a:lnB>
                      <a:noFill/>
                    </a:lnB>
                    <a:solidFill>
                      <a:srgbClr val="FFFFFF"/>
                    </a:solidFill>
                  </a:tcPr>
                </a:tc>
                <a:extLst>
                  <a:ext uri="{0D108BD9-81ED-4DB2-BD59-A6C34878D82A}">
                    <a16:rowId xmlns:a16="http://schemas.microsoft.com/office/drawing/2014/main" val="950337568"/>
                  </a:ext>
                </a:extLst>
              </a:tr>
              <a:tr h="236388">
                <a:tc>
                  <a:txBody>
                    <a:bodyPr/>
                    <a:lstStyle/>
                    <a:p>
                      <a:pPr algn="l" fontAlgn="ctr"/>
                      <a:r>
                        <a:rPr lang="en-US" sz="1400">
                          <a:effectLst/>
                        </a:rPr>
                        <a:t>KNeighborsClassifier</a:t>
                      </a:r>
                    </a:p>
                  </a:txBody>
                  <a:tcPr anchor="ctr">
                    <a:lnL>
                      <a:noFill/>
                    </a:lnL>
                    <a:lnR>
                      <a:noFill/>
                    </a:lnR>
                    <a:lnT>
                      <a:noFill/>
                    </a:lnT>
                    <a:lnB>
                      <a:noFill/>
                    </a:lnB>
                    <a:solidFill>
                      <a:srgbClr val="F5F5F5"/>
                    </a:solidFill>
                  </a:tcPr>
                </a:tc>
                <a:tc>
                  <a:txBody>
                    <a:bodyPr/>
                    <a:lstStyle/>
                    <a:p>
                      <a:pPr algn="l" fontAlgn="ctr"/>
                      <a:r>
                        <a:rPr lang="en-US" sz="1400" dirty="0">
                          <a:effectLst/>
                        </a:rPr>
                        <a:t>k = 20</a:t>
                      </a:r>
                    </a:p>
                  </a:txBody>
                  <a:tcPr anchor="ctr">
                    <a:lnL>
                      <a:noFill/>
                    </a:lnL>
                    <a:lnR>
                      <a:noFill/>
                    </a:lnR>
                    <a:lnT>
                      <a:noFill/>
                    </a:lnT>
                    <a:lnB>
                      <a:noFill/>
                    </a:lnB>
                    <a:solidFill>
                      <a:srgbClr val="F5F5F5"/>
                    </a:solidFill>
                  </a:tcPr>
                </a:tc>
                <a:tc>
                  <a:txBody>
                    <a:bodyPr/>
                    <a:lstStyle/>
                    <a:p>
                      <a:pPr algn="l" fontAlgn="ctr"/>
                      <a:r>
                        <a:rPr lang="en-US" altLang="zh-CN" sz="1400" dirty="0">
                          <a:effectLst/>
                        </a:rPr>
                        <a:t>0.706</a:t>
                      </a:r>
                    </a:p>
                  </a:txBody>
                  <a:tcPr anchor="ctr">
                    <a:lnL>
                      <a:noFill/>
                    </a:lnL>
                    <a:lnR>
                      <a:noFill/>
                    </a:lnR>
                    <a:lnT>
                      <a:noFill/>
                    </a:lnT>
                    <a:lnB>
                      <a:noFill/>
                    </a:lnB>
                    <a:solidFill>
                      <a:srgbClr val="F5F5F5"/>
                    </a:solidFill>
                  </a:tcPr>
                </a:tc>
                <a:extLst>
                  <a:ext uri="{0D108BD9-81ED-4DB2-BD59-A6C34878D82A}">
                    <a16:rowId xmlns:a16="http://schemas.microsoft.com/office/drawing/2014/main" val="3901833968"/>
                  </a:ext>
                </a:extLst>
              </a:tr>
              <a:tr h="236388">
                <a:tc>
                  <a:txBody>
                    <a:bodyPr/>
                    <a:lstStyle/>
                    <a:p>
                      <a:pPr algn="l" fontAlgn="ctr"/>
                      <a:r>
                        <a:rPr lang="en-US" sz="1400">
                          <a:effectLst/>
                        </a:rPr>
                        <a:t>LogisticRegression</a:t>
                      </a:r>
                    </a:p>
                  </a:txBody>
                  <a:tcPr anchor="ctr">
                    <a:lnL>
                      <a:noFill/>
                    </a:lnL>
                    <a:lnR>
                      <a:noFill/>
                    </a:lnR>
                    <a:lnT>
                      <a:noFill/>
                    </a:lnT>
                    <a:lnB>
                      <a:noFill/>
                    </a:lnB>
                    <a:solidFill>
                      <a:srgbClr val="FFFFFF"/>
                    </a:solidFill>
                  </a:tcPr>
                </a:tc>
                <a:tc>
                  <a:txBody>
                    <a:bodyPr/>
                    <a:lstStyle/>
                    <a:p>
                      <a:pPr algn="l" fontAlgn="ctr"/>
                      <a:r>
                        <a:rPr lang="en-US" sz="1400" dirty="0">
                          <a:effectLst/>
                        </a:rPr>
                        <a:t>C = 10</a:t>
                      </a:r>
                    </a:p>
                  </a:txBody>
                  <a:tcPr anchor="ctr">
                    <a:lnL>
                      <a:noFill/>
                    </a:lnL>
                    <a:lnR>
                      <a:noFill/>
                    </a:lnR>
                    <a:lnT>
                      <a:noFill/>
                    </a:lnT>
                    <a:lnB>
                      <a:noFill/>
                    </a:lnB>
                    <a:solidFill>
                      <a:srgbClr val="FFFFFF"/>
                    </a:solidFill>
                  </a:tcPr>
                </a:tc>
                <a:tc>
                  <a:txBody>
                    <a:bodyPr/>
                    <a:lstStyle/>
                    <a:p>
                      <a:pPr algn="l" fontAlgn="ctr"/>
                      <a:r>
                        <a:rPr lang="en-US" altLang="zh-CN" sz="1400" dirty="0">
                          <a:effectLst/>
                        </a:rPr>
                        <a:t>0.718</a:t>
                      </a:r>
                    </a:p>
                  </a:txBody>
                  <a:tcPr anchor="ctr">
                    <a:lnL>
                      <a:noFill/>
                    </a:lnL>
                    <a:lnR>
                      <a:noFill/>
                    </a:lnR>
                    <a:lnT>
                      <a:noFill/>
                    </a:lnT>
                    <a:lnB>
                      <a:noFill/>
                    </a:lnB>
                    <a:solidFill>
                      <a:srgbClr val="FFFFFF"/>
                    </a:solidFill>
                  </a:tcPr>
                </a:tc>
                <a:extLst>
                  <a:ext uri="{0D108BD9-81ED-4DB2-BD59-A6C34878D82A}">
                    <a16:rowId xmlns:a16="http://schemas.microsoft.com/office/drawing/2014/main" val="505355537"/>
                  </a:ext>
                </a:extLst>
              </a:tr>
              <a:tr h="236388">
                <a:tc>
                  <a:txBody>
                    <a:bodyPr/>
                    <a:lstStyle/>
                    <a:p>
                      <a:pPr algn="l" fontAlgn="ctr"/>
                      <a:r>
                        <a:rPr lang="en-US" sz="1400">
                          <a:effectLst/>
                        </a:rPr>
                        <a:t>LinearSVC</a:t>
                      </a:r>
                    </a:p>
                  </a:txBody>
                  <a:tcPr anchor="ctr">
                    <a:lnL>
                      <a:noFill/>
                    </a:lnL>
                    <a:lnR>
                      <a:noFill/>
                    </a:lnR>
                    <a:lnT>
                      <a:noFill/>
                    </a:lnT>
                    <a:lnB>
                      <a:noFill/>
                    </a:lnB>
                    <a:solidFill>
                      <a:srgbClr val="F5F5F5"/>
                    </a:solidFill>
                  </a:tcPr>
                </a:tc>
                <a:tc>
                  <a:txBody>
                    <a:bodyPr/>
                    <a:lstStyle/>
                    <a:p>
                      <a:pPr algn="l" fontAlgn="ctr"/>
                      <a:r>
                        <a:rPr lang="en-US" sz="1400" dirty="0">
                          <a:effectLst/>
                        </a:rPr>
                        <a:t>C = 10</a:t>
                      </a:r>
                    </a:p>
                  </a:txBody>
                  <a:tcPr anchor="ctr">
                    <a:lnL>
                      <a:noFill/>
                    </a:lnL>
                    <a:lnR>
                      <a:noFill/>
                    </a:lnR>
                    <a:lnT>
                      <a:noFill/>
                    </a:lnT>
                    <a:lnB>
                      <a:noFill/>
                    </a:lnB>
                    <a:solidFill>
                      <a:srgbClr val="F5F5F5"/>
                    </a:solidFill>
                  </a:tcPr>
                </a:tc>
                <a:tc>
                  <a:txBody>
                    <a:bodyPr/>
                    <a:lstStyle/>
                    <a:p>
                      <a:pPr algn="l" fontAlgn="ctr"/>
                      <a:r>
                        <a:rPr lang="en-US" altLang="zh-CN" sz="1400" dirty="0">
                          <a:effectLst/>
                          <a:highlight>
                            <a:srgbClr val="FFFF00"/>
                          </a:highlight>
                        </a:rPr>
                        <a:t>0.720</a:t>
                      </a:r>
                    </a:p>
                  </a:txBody>
                  <a:tcPr anchor="ctr">
                    <a:lnL>
                      <a:noFill/>
                    </a:lnL>
                    <a:lnR>
                      <a:noFill/>
                    </a:lnR>
                    <a:lnT>
                      <a:noFill/>
                    </a:lnT>
                    <a:lnB>
                      <a:noFill/>
                    </a:lnB>
                    <a:solidFill>
                      <a:srgbClr val="F5F5F5"/>
                    </a:solidFill>
                  </a:tcPr>
                </a:tc>
                <a:extLst>
                  <a:ext uri="{0D108BD9-81ED-4DB2-BD59-A6C34878D82A}">
                    <a16:rowId xmlns:a16="http://schemas.microsoft.com/office/drawing/2014/main" val="1525825357"/>
                  </a:ext>
                </a:extLst>
              </a:tr>
              <a:tr h="236388">
                <a:tc>
                  <a:txBody>
                    <a:bodyPr/>
                    <a:lstStyle/>
                    <a:p>
                      <a:pPr algn="l" fontAlgn="ctr"/>
                      <a:r>
                        <a:rPr lang="en-US" sz="1400">
                          <a:effectLst/>
                        </a:rPr>
                        <a:t>kernel SVM</a:t>
                      </a:r>
                    </a:p>
                  </a:txBody>
                  <a:tcPr anchor="ctr">
                    <a:lnL>
                      <a:noFill/>
                    </a:lnL>
                    <a:lnR>
                      <a:noFill/>
                    </a:lnR>
                    <a:lnT>
                      <a:noFill/>
                    </a:lnT>
                    <a:lnB>
                      <a:noFill/>
                    </a:lnB>
                    <a:solidFill>
                      <a:srgbClr val="FFFFFF"/>
                    </a:solidFill>
                  </a:tcPr>
                </a:tc>
                <a:tc>
                  <a:txBody>
                    <a:bodyPr/>
                    <a:lstStyle/>
                    <a:p>
                      <a:pPr algn="l" fontAlgn="ctr"/>
                      <a:r>
                        <a:rPr lang="sv-SE" sz="1400" dirty="0">
                          <a:effectLst/>
                        </a:rPr>
                        <a:t>C = 1 gamma = 0.01 kernel = ’linear'</a:t>
                      </a:r>
                    </a:p>
                  </a:txBody>
                  <a:tcPr anchor="ctr">
                    <a:lnL>
                      <a:noFill/>
                    </a:lnL>
                    <a:lnR>
                      <a:noFill/>
                    </a:lnR>
                    <a:lnT>
                      <a:noFill/>
                    </a:lnT>
                    <a:lnB>
                      <a:noFill/>
                    </a:lnB>
                    <a:solidFill>
                      <a:srgbClr val="FFFFFF"/>
                    </a:solidFill>
                  </a:tcPr>
                </a:tc>
                <a:tc>
                  <a:txBody>
                    <a:bodyPr/>
                    <a:lstStyle/>
                    <a:p>
                      <a:pPr algn="l" fontAlgn="ctr"/>
                      <a:r>
                        <a:rPr lang="en-US" altLang="zh-CN" sz="1400" dirty="0">
                          <a:effectLst/>
                          <a:highlight>
                            <a:srgbClr val="FFFF00"/>
                          </a:highlight>
                        </a:rPr>
                        <a:t>0.720</a:t>
                      </a:r>
                    </a:p>
                  </a:txBody>
                  <a:tcPr anchor="ctr">
                    <a:lnL>
                      <a:noFill/>
                    </a:lnL>
                    <a:lnR>
                      <a:noFill/>
                    </a:lnR>
                    <a:lnT>
                      <a:noFill/>
                    </a:lnT>
                    <a:lnB>
                      <a:noFill/>
                    </a:lnB>
                    <a:solidFill>
                      <a:srgbClr val="FFFFFF"/>
                    </a:solidFill>
                  </a:tcPr>
                </a:tc>
                <a:extLst>
                  <a:ext uri="{0D108BD9-81ED-4DB2-BD59-A6C34878D82A}">
                    <a16:rowId xmlns:a16="http://schemas.microsoft.com/office/drawing/2014/main" val="1209013637"/>
                  </a:ext>
                </a:extLst>
              </a:tr>
              <a:tr h="236388">
                <a:tc>
                  <a:txBody>
                    <a:bodyPr/>
                    <a:lstStyle/>
                    <a:p>
                      <a:pPr algn="l" fontAlgn="ctr"/>
                      <a:r>
                        <a:rPr lang="en-US" sz="1400" dirty="0">
                          <a:effectLst/>
                        </a:rPr>
                        <a:t>Decision Tree</a:t>
                      </a:r>
                    </a:p>
                  </a:txBody>
                  <a:tcPr anchor="ctr">
                    <a:lnL>
                      <a:noFill/>
                    </a:lnL>
                    <a:lnR>
                      <a:noFill/>
                    </a:lnR>
                    <a:lnT>
                      <a:noFill/>
                    </a:lnT>
                    <a:lnB>
                      <a:noFill/>
                    </a:lnB>
                    <a:solidFill>
                      <a:srgbClr val="F5F5F5"/>
                    </a:solidFill>
                  </a:tcPr>
                </a:tc>
                <a:tc>
                  <a:txBody>
                    <a:bodyPr/>
                    <a:lstStyle/>
                    <a:p>
                      <a:pPr algn="l" fontAlgn="ctr"/>
                      <a:r>
                        <a:rPr lang="en-US" sz="1400" dirty="0" err="1">
                          <a:effectLst/>
                        </a:rPr>
                        <a:t>max_depth</a:t>
                      </a:r>
                      <a:r>
                        <a:rPr lang="en-US" sz="1400" dirty="0">
                          <a:effectLst/>
                        </a:rPr>
                        <a:t> = 3</a:t>
                      </a:r>
                    </a:p>
                  </a:txBody>
                  <a:tcPr anchor="ctr">
                    <a:lnL>
                      <a:noFill/>
                    </a:lnL>
                    <a:lnR>
                      <a:noFill/>
                    </a:lnR>
                    <a:lnT>
                      <a:noFill/>
                    </a:lnT>
                    <a:lnB>
                      <a:noFill/>
                    </a:lnB>
                    <a:solidFill>
                      <a:srgbClr val="F5F5F5"/>
                    </a:solidFill>
                  </a:tcPr>
                </a:tc>
                <a:tc>
                  <a:txBody>
                    <a:bodyPr/>
                    <a:lstStyle/>
                    <a:p>
                      <a:pPr algn="l" fontAlgn="ctr"/>
                      <a:r>
                        <a:rPr lang="en-US" altLang="zh-CN" sz="1400" dirty="0">
                          <a:effectLst/>
                        </a:rPr>
                        <a:t>0.684</a:t>
                      </a:r>
                    </a:p>
                  </a:txBody>
                  <a:tcPr anchor="ctr">
                    <a:lnL>
                      <a:noFill/>
                    </a:lnL>
                    <a:lnR>
                      <a:noFill/>
                    </a:lnR>
                    <a:lnT>
                      <a:noFill/>
                    </a:lnT>
                    <a:lnB>
                      <a:noFill/>
                    </a:lnB>
                    <a:solidFill>
                      <a:srgbClr val="F5F5F5"/>
                    </a:solidFill>
                  </a:tcPr>
                </a:tc>
                <a:extLst>
                  <a:ext uri="{0D108BD9-81ED-4DB2-BD59-A6C34878D82A}">
                    <a16:rowId xmlns:a16="http://schemas.microsoft.com/office/drawing/2014/main" val="2454486189"/>
                  </a:ext>
                </a:extLst>
              </a:tr>
            </a:tbl>
          </a:graphicData>
        </a:graphic>
      </p:graphicFrame>
      <p:sp>
        <p:nvSpPr>
          <p:cNvPr id="5" name="TextBox 4">
            <a:extLst>
              <a:ext uri="{FF2B5EF4-FFF2-40B4-BE49-F238E27FC236}">
                <a16:creationId xmlns:a16="http://schemas.microsoft.com/office/drawing/2014/main" id="{55ED8F7F-306A-4645-AB85-0AA1E3682FC7}"/>
              </a:ext>
            </a:extLst>
          </p:cNvPr>
          <p:cNvSpPr txBox="1"/>
          <p:nvPr/>
        </p:nvSpPr>
        <p:spPr>
          <a:xfrm>
            <a:off x="223582" y="1171186"/>
            <a:ext cx="1340432" cy="400110"/>
          </a:xfrm>
          <a:prstGeom prst="rect">
            <a:avLst/>
          </a:prstGeom>
          <a:noFill/>
        </p:spPr>
        <p:txBody>
          <a:bodyPr wrap="none" rtlCol="0">
            <a:spAutoFit/>
          </a:bodyPr>
          <a:lstStyle/>
          <a:p>
            <a:r>
              <a:rPr lang="en-US" altLang="zh-CN" sz="2000" b="1" dirty="0"/>
              <a:t>Cannabis</a:t>
            </a:r>
            <a:endParaRPr lang="zh-CN" altLang="en-US" sz="2000" b="1" dirty="0"/>
          </a:p>
        </p:txBody>
      </p:sp>
      <p:sp>
        <p:nvSpPr>
          <p:cNvPr id="6" name="TextBox 5">
            <a:extLst>
              <a:ext uri="{FF2B5EF4-FFF2-40B4-BE49-F238E27FC236}">
                <a16:creationId xmlns:a16="http://schemas.microsoft.com/office/drawing/2014/main" id="{52D636BA-5BF8-4A3D-AFB3-C89059F0A078}"/>
              </a:ext>
            </a:extLst>
          </p:cNvPr>
          <p:cNvSpPr txBox="1"/>
          <p:nvPr/>
        </p:nvSpPr>
        <p:spPr>
          <a:xfrm>
            <a:off x="317359" y="2656511"/>
            <a:ext cx="1098378" cy="400110"/>
          </a:xfrm>
          <a:prstGeom prst="rect">
            <a:avLst/>
          </a:prstGeom>
          <a:noFill/>
        </p:spPr>
        <p:txBody>
          <a:bodyPr wrap="none" rtlCol="0">
            <a:spAutoFit/>
          </a:bodyPr>
          <a:lstStyle/>
          <a:p>
            <a:r>
              <a:rPr lang="en-US" altLang="zh-CN" sz="2000" b="1" dirty="0"/>
              <a:t>Benzos</a:t>
            </a:r>
            <a:endParaRPr lang="zh-CN" altLang="en-US" sz="2000" b="1" dirty="0"/>
          </a:p>
        </p:txBody>
      </p:sp>
      <p:sp>
        <p:nvSpPr>
          <p:cNvPr id="7" name="TextBox 6">
            <a:extLst>
              <a:ext uri="{FF2B5EF4-FFF2-40B4-BE49-F238E27FC236}">
                <a16:creationId xmlns:a16="http://schemas.microsoft.com/office/drawing/2014/main" id="{0ECB3978-5AD4-45CB-912F-71FE6F27A656}"/>
              </a:ext>
            </a:extLst>
          </p:cNvPr>
          <p:cNvSpPr txBox="1"/>
          <p:nvPr/>
        </p:nvSpPr>
        <p:spPr>
          <a:xfrm>
            <a:off x="317358" y="4534559"/>
            <a:ext cx="1154483" cy="400110"/>
          </a:xfrm>
          <a:prstGeom prst="rect">
            <a:avLst/>
          </a:prstGeom>
          <a:noFill/>
        </p:spPr>
        <p:txBody>
          <a:bodyPr wrap="none" rtlCol="0">
            <a:spAutoFit/>
          </a:bodyPr>
          <a:lstStyle/>
          <a:p>
            <a:r>
              <a:rPr lang="en-US" altLang="zh-CN" sz="2000" b="1" dirty="0"/>
              <a:t>Ecstasy</a:t>
            </a:r>
            <a:endParaRPr lang="zh-CN" altLang="en-US" sz="2000" b="1" dirty="0"/>
          </a:p>
        </p:txBody>
      </p:sp>
    </p:spTree>
    <p:extLst>
      <p:ext uri="{BB962C8B-B14F-4D97-AF65-F5344CB8AC3E}">
        <p14:creationId xmlns:p14="http://schemas.microsoft.com/office/powerpoint/2010/main" val="3926938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4.googleusercontent.com/6itPSAVhQGHwoA-rJ02MuRjFj0vyKd-3nLNAX7gfPYd0-1j_gvfLI1Kf7XZASE2g4rVtB6kSHFMJl_7gd7M9-RKPaLtxmkHuJ9Q8hqNj2tTE5vlCp4aBQJpc6JjFKH29ulT_v1MLkPU">
            <a:extLst>
              <a:ext uri="{FF2B5EF4-FFF2-40B4-BE49-F238E27FC236}">
                <a16:creationId xmlns:a16="http://schemas.microsoft.com/office/drawing/2014/main" id="{5F1C4C86-0D3A-4157-8935-9D812C219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8721" y="105944"/>
            <a:ext cx="6079253" cy="321093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lh3.googleusercontent.com/BeHz36eGjCTRJsCtY4AUg_4bIC8Xq4gYG2tCW3HwhjN7iR5SecFD2wh4GcXJdNKDVCOH7Ol497nCKkTawpFGkwMCfLzrNxvgBWxuBebSio0LRbvHW8eCy3KVxMCrC4k5IvEywORAxe8">
            <a:extLst>
              <a:ext uri="{FF2B5EF4-FFF2-40B4-BE49-F238E27FC236}">
                <a16:creationId xmlns:a16="http://schemas.microsoft.com/office/drawing/2014/main" id="{8C2DEC78-EC5D-4F1C-8645-3B19EBA68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380"/>
            <a:ext cx="6267450" cy="32099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200A0D5-7589-44E0-8DC2-E95E0F4F7145}"/>
              </a:ext>
            </a:extLst>
          </p:cNvPr>
          <p:cNvSpPr/>
          <p:nvPr/>
        </p:nvSpPr>
        <p:spPr>
          <a:xfrm>
            <a:off x="3456492" y="3171791"/>
            <a:ext cx="7958435" cy="369332"/>
          </a:xfrm>
          <a:prstGeom prst="rect">
            <a:avLst/>
          </a:prstGeom>
        </p:spPr>
        <p:txBody>
          <a:bodyPr wrap="square">
            <a:spAutoFit/>
          </a:bodyPr>
          <a:lstStyle/>
          <a:p>
            <a:r>
              <a:rPr lang="en-US" altLang="zh-CN" dirty="0">
                <a:solidFill>
                  <a:srgbClr val="000000"/>
                </a:solidFill>
                <a:latin typeface="Arial" panose="020B0604020202020204" pitchFamily="34" charset="0"/>
              </a:rPr>
              <a:t>Benzos</a:t>
            </a:r>
            <a:r>
              <a:rPr lang="en-US" altLang="zh-CN" dirty="0"/>
              <a:t>                                                                                </a:t>
            </a:r>
            <a:r>
              <a:rPr lang="en-US" altLang="zh-CN" dirty="0">
                <a:solidFill>
                  <a:srgbClr val="000000"/>
                </a:solidFill>
                <a:latin typeface="Arial" panose="020B0604020202020204" pitchFamily="34" charset="0"/>
              </a:rPr>
              <a:t>Ecstasy</a:t>
            </a:r>
            <a:endParaRPr lang="en-US" altLang="zh-CN" dirty="0"/>
          </a:p>
        </p:txBody>
      </p:sp>
      <p:pic>
        <p:nvPicPr>
          <p:cNvPr id="3" name="Picture 2">
            <a:extLst>
              <a:ext uri="{FF2B5EF4-FFF2-40B4-BE49-F238E27FC236}">
                <a16:creationId xmlns:a16="http://schemas.microsoft.com/office/drawing/2014/main" id="{B4D41DF5-85BE-4312-A4CF-24F709C5BA36}"/>
              </a:ext>
            </a:extLst>
          </p:cNvPr>
          <p:cNvPicPr>
            <a:picLocks noChangeAspect="1"/>
          </p:cNvPicPr>
          <p:nvPr/>
        </p:nvPicPr>
        <p:blipFill>
          <a:blip r:embed="rId4"/>
          <a:stretch>
            <a:fillRect/>
          </a:stretch>
        </p:blipFill>
        <p:spPr>
          <a:xfrm>
            <a:off x="2401137" y="3505422"/>
            <a:ext cx="6267450" cy="2984536"/>
          </a:xfrm>
          <a:prstGeom prst="rect">
            <a:avLst/>
          </a:prstGeom>
        </p:spPr>
      </p:pic>
      <p:sp>
        <p:nvSpPr>
          <p:cNvPr id="6" name="Rectangle 5">
            <a:extLst>
              <a:ext uri="{FF2B5EF4-FFF2-40B4-BE49-F238E27FC236}">
                <a16:creationId xmlns:a16="http://schemas.microsoft.com/office/drawing/2014/main" id="{EECD9386-542D-4A3E-BD99-F922778BEC98}"/>
              </a:ext>
            </a:extLst>
          </p:cNvPr>
          <p:cNvSpPr/>
          <p:nvPr/>
        </p:nvSpPr>
        <p:spPr>
          <a:xfrm>
            <a:off x="5638660" y="6454257"/>
            <a:ext cx="1606202" cy="369332"/>
          </a:xfrm>
          <a:prstGeom prst="rect">
            <a:avLst/>
          </a:prstGeom>
        </p:spPr>
        <p:txBody>
          <a:bodyPr wrap="square">
            <a:spAutoFit/>
          </a:bodyPr>
          <a:lstStyle/>
          <a:p>
            <a:r>
              <a:rPr lang="en-US" altLang="zh-CN" dirty="0">
                <a:solidFill>
                  <a:srgbClr val="000000"/>
                </a:solidFill>
                <a:latin typeface="Arial" panose="020B0604020202020204" pitchFamily="34" charset="0"/>
              </a:rPr>
              <a:t>Cannabis</a:t>
            </a:r>
            <a:endParaRPr lang="en-US" altLang="zh-CN" dirty="0"/>
          </a:p>
        </p:txBody>
      </p:sp>
    </p:spTree>
    <p:extLst>
      <p:ext uri="{BB962C8B-B14F-4D97-AF65-F5344CB8AC3E}">
        <p14:creationId xmlns:p14="http://schemas.microsoft.com/office/powerpoint/2010/main" val="3941684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5"/>
          <p:cNvSpPr>
            <a:spLocks noEditPoints="1"/>
          </p:cNvSpPr>
          <p:nvPr/>
        </p:nvSpPr>
        <p:spPr bwMode="auto">
          <a:xfrm>
            <a:off x="7401252" y="2520716"/>
            <a:ext cx="529976" cy="875950"/>
          </a:xfrm>
          <a:custGeom>
            <a:avLst/>
            <a:gdLst>
              <a:gd name="T0" fmla="*/ 220 w 237"/>
              <a:gd name="T1" fmla="*/ 0 h 393"/>
              <a:gd name="T2" fmla="*/ 16 w 237"/>
              <a:gd name="T3" fmla="*/ 0 h 393"/>
              <a:gd name="T4" fmla="*/ 0 w 237"/>
              <a:gd name="T5" fmla="*/ 17 h 393"/>
              <a:gd name="T6" fmla="*/ 0 w 237"/>
              <a:gd name="T7" fmla="*/ 377 h 393"/>
              <a:gd name="T8" fmla="*/ 16 w 237"/>
              <a:gd name="T9" fmla="*/ 393 h 393"/>
              <a:gd name="T10" fmla="*/ 220 w 237"/>
              <a:gd name="T11" fmla="*/ 393 h 393"/>
              <a:gd name="T12" fmla="*/ 237 w 237"/>
              <a:gd name="T13" fmla="*/ 377 h 393"/>
              <a:gd name="T14" fmla="*/ 237 w 237"/>
              <a:gd name="T15" fmla="*/ 17 h 393"/>
              <a:gd name="T16" fmla="*/ 220 w 237"/>
              <a:gd name="T17" fmla="*/ 0 h 393"/>
              <a:gd name="T18" fmla="*/ 99 w 237"/>
              <a:gd name="T19" fmla="*/ 11 h 393"/>
              <a:gd name="T20" fmla="*/ 138 w 237"/>
              <a:gd name="T21" fmla="*/ 11 h 393"/>
              <a:gd name="T22" fmla="*/ 143 w 237"/>
              <a:gd name="T23" fmla="*/ 16 h 393"/>
              <a:gd name="T24" fmla="*/ 138 w 237"/>
              <a:gd name="T25" fmla="*/ 21 h 393"/>
              <a:gd name="T26" fmla="*/ 99 w 237"/>
              <a:gd name="T27" fmla="*/ 21 h 393"/>
              <a:gd name="T28" fmla="*/ 94 w 237"/>
              <a:gd name="T29" fmla="*/ 16 h 393"/>
              <a:gd name="T30" fmla="*/ 99 w 237"/>
              <a:gd name="T31" fmla="*/ 11 h 393"/>
              <a:gd name="T32" fmla="*/ 118 w 237"/>
              <a:gd name="T33" fmla="*/ 383 h 393"/>
              <a:gd name="T34" fmla="*/ 96 w 237"/>
              <a:gd name="T35" fmla="*/ 360 h 393"/>
              <a:gd name="T36" fmla="*/ 118 w 237"/>
              <a:gd name="T37" fmla="*/ 338 h 393"/>
              <a:gd name="T38" fmla="*/ 141 w 237"/>
              <a:gd name="T39" fmla="*/ 360 h 393"/>
              <a:gd name="T40" fmla="*/ 118 w 237"/>
              <a:gd name="T41" fmla="*/ 383 h 393"/>
              <a:gd name="T42" fmla="*/ 227 w 237"/>
              <a:gd name="T43" fmla="*/ 311 h 393"/>
              <a:gd name="T44" fmla="*/ 209 w 237"/>
              <a:gd name="T45" fmla="*/ 327 h 393"/>
              <a:gd name="T46" fmla="*/ 27 w 237"/>
              <a:gd name="T47" fmla="*/ 327 h 393"/>
              <a:gd name="T48" fmla="*/ 10 w 237"/>
              <a:gd name="T49" fmla="*/ 311 h 393"/>
              <a:gd name="T50" fmla="*/ 10 w 237"/>
              <a:gd name="T51" fmla="*/ 53 h 393"/>
              <a:gd name="T52" fmla="*/ 27 w 237"/>
              <a:gd name="T53" fmla="*/ 37 h 393"/>
              <a:gd name="T54" fmla="*/ 209 w 237"/>
              <a:gd name="T55" fmla="*/ 37 h 393"/>
              <a:gd name="T56" fmla="*/ 227 w 237"/>
              <a:gd name="T57" fmla="*/ 53 h 393"/>
              <a:gd name="T58" fmla="*/ 227 w 237"/>
              <a:gd name="T59" fmla="*/ 31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93">
                <a:moveTo>
                  <a:pt x="220" y="0"/>
                </a:moveTo>
                <a:cubicBezTo>
                  <a:pt x="16" y="0"/>
                  <a:pt x="16" y="0"/>
                  <a:pt x="16" y="0"/>
                </a:cubicBezTo>
                <a:cubicBezTo>
                  <a:pt x="7" y="0"/>
                  <a:pt x="0" y="8"/>
                  <a:pt x="0" y="17"/>
                </a:cubicBezTo>
                <a:cubicBezTo>
                  <a:pt x="0" y="377"/>
                  <a:pt x="0" y="377"/>
                  <a:pt x="0" y="377"/>
                </a:cubicBezTo>
                <a:cubicBezTo>
                  <a:pt x="0" y="386"/>
                  <a:pt x="7" y="393"/>
                  <a:pt x="16" y="393"/>
                </a:cubicBezTo>
                <a:cubicBezTo>
                  <a:pt x="220" y="393"/>
                  <a:pt x="220" y="393"/>
                  <a:pt x="220" y="393"/>
                </a:cubicBezTo>
                <a:cubicBezTo>
                  <a:pt x="229" y="393"/>
                  <a:pt x="237" y="386"/>
                  <a:pt x="237" y="377"/>
                </a:cubicBezTo>
                <a:cubicBezTo>
                  <a:pt x="237" y="17"/>
                  <a:pt x="237" y="17"/>
                  <a:pt x="237" y="17"/>
                </a:cubicBezTo>
                <a:cubicBezTo>
                  <a:pt x="237" y="8"/>
                  <a:pt x="229" y="0"/>
                  <a:pt x="220" y="0"/>
                </a:cubicBezTo>
                <a:close/>
                <a:moveTo>
                  <a:pt x="99" y="11"/>
                </a:moveTo>
                <a:cubicBezTo>
                  <a:pt x="138" y="11"/>
                  <a:pt x="138" y="11"/>
                  <a:pt x="138" y="11"/>
                </a:cubicBezTo>
                <a:cubicBezTo>
                  <a:pt x="140" y="11"/>
                  <a:pt x="143" y="13"/>
                  <a:pt x="143" y="16"/>
                </a:cubicBezTo>
                <a:cubicBezTo>
                  <a:pt x="143" y="19"/>
                  <a:pt x="140" y="21"/>
                  <a:pt x="138" y="21"/>
                </a:cubicBezTo>
                <a:cubicBezTo>
                  <a:pt x="99" y="21"/>
                  <a:pt x="99" y="21"/>
                  <a:pt x="99" y="21"/>
                </a:cubicBezTo>
                <a:cubicBezTo>
                  <a:pt x="96" y="21"/>
                  <a:pt x="94" y="19"/>
                  <a:pt x="94" y="16"/>
                </a:cubicBezTo>
                <a:cubicBezTo>
                  <a:pt x="94" y="13"/>
                  <a:pt x="96" y="11"/>
                  <a:pt x="99" y="11"/>
                </a:cubicBezTo>
                <a:close/>
                <a:moveTo>
                  <a:pt x="118" y="383"/>
                </a:moveTo>
                <a:cubicBezTo>
                  <a:pt x="106" y="383"/>
                  <a:pt x="96" y="373"/>
                  <a:pt x="96" y="360"/>
                </a:cubicBezTo>
                <a:cubicBezTo>
                  <a:pt x="96" y="348"/>
                  <a:pt x="106" y="338"/>
                  <a:pt x="118" y="338"/>
                </a:cubicBezTo>
                <a:cubicBezTo>
                  <a:pt x="131" y="338"/>
                  <a:pt x="141" y="348"/>
                  <a:pt x="141" y="360"/>
                </a:cubicBezTo>
                <a:cubicBezTo>
                  <a:pt x="141" y="373"/>
                  <a:pt x="131" y="383"/>
                  <a:pt x="118" y="383"/>
                </a:cubicBezTo>
                <a:close/>
                <a:moveTo>
                  <a:pt x="227" y="311"/>
                </a:moveTo>
                <a:cubicBezTo>
                  <a:pt x="227" y="320"/>
                  <a:pt x="219" y="327"/>
                  <a:pt x="209" y="327"/>
                </a:cubicBezTo>
                <a:cubicBezTo>
                  <a:pt x="27" y="327"/>
                  <a:pt x="27" y="327"/>
                  <a:pt x="27" y="327"/>
                </a:cubicBezTo>
                <a:cubicBezTo>
                  <a:pt x="17" y="327"/>
                  <a:pt x="10" y="320"/>
                  <a:pt x="10" y="311"/>
                </a:cubicBezTo>
                <a:cubicBezTo>
                  <a:pt x="10" y="53"/>
                  <a:pt x="10" y="53"/>
                  <a:pt x="10" y="53"/>
                </a:cubicBezTo>
                <a:cubicBezTo>
                  <a:pt x="10" y="44"/>
                  <a:pt x="17" y="37"/>
                  <a:pt x="27" y="37"/>
                </a:cubicBezTo>
                <a:cubicBezTo>
                  <a:pt x="209" y="37"/>
                  <a:pt x="209" y="37"/>
                  <a:pt x="209" y="37"/>
                </a:cubicBezTo>
                <a:cubicBezTo>
                  <a:pt x="219" y="37"/>
                  <a:pt x="227" y="44"/>
                  <a:pt x="227" y="53"/>
                </a:cubicBezTo>
                <a:lnTo>
                  <a:pt x="227" y="3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1" name="组合 40"/>
          <p:cNvGrpSpPr/>
          <p:nvPr/>
        </p:nvGrpSpPr>
        <p:grpSpPr>
          <a:xfrm>
            <a:off x="-42652" y="304800"/>
            <a:ext cx="1634541" cy="1061520"/>
            <a:chOff x="-42652" y="304800"/>
            <a:chExt cx="1634541" cy="1061520"/>
          </a:xfrm>
        </p:grpSpPr>
        <p:sp>
          <p:nvSpPr>
            <p:cNvPr id="44"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5" name="椭圆 44"/>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03</a:t>
              </a:r>
              <a:endParaRPr lang="zh-CN" altLang="en-US" sz="2400" dirty="0">
                <a:solidFill>
                  <a:schemeClr val="bg1"/>
                </a:solidFill>
              </a:endParaRPr>
            </a:p>
          </p:txBody>
        </p:sp>
      </p:grpSp>
      <p:grpSp>
        <p:nvGrpSpPr>
          <p:cNvPr id="47" name="组合 46"/>
          <p:cNvGrpSpPr/>
          <p:nvPr/>
        </p:nvGrpSpPr>
        <p:grpSpPr>
          <a:xfrm>
            <a:off x="1674215" y="341972"/>
            <a:ext cx="5341182" cy="757315"/>
            <a:chOff x="1674215" y="341972"/>
            <a:chExt cx="5341182" cy="757315"/>
          </a:xfrm>
        </p:grpSpPr>
        <p:sp>
          <p:nvSpPr>
            <p:cNvPr id="50" name="文本框 49"/>
            <p:cNvSpPr txBox="1"/>
            <p:nvPr/>
          </p:nvSpPr>
          <p:spPr>
            <a:xfrm>
              <a:off x="1674215" y="341972"/>
              <a:ext cx="3492431"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srgbClr val="EF6C74"/>
                  </a:solidFill>
                </a:rPr>
                <a:t>Model Analysis II</a:t>
              </a:r>
            </a:p>
          </p:txBody>
        </p:sp>
        <p:sp>
          <p:nvSpPr>
            <p:cNvPr id="51" name="文本框 50"/>
            <p:cNvSpPr txBox="1"/>
            <p:nvPr/>
          </p:nvSpPr>
          <p:spPr>
            <a:xfrm>
              <a:off x="1686622" y="844858"/>
              <a:ext cx="5328775" cy="254429"/>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000" dirty="0">
                  <a:solidFill>
                    <a:schemeClr val="bg1">
                      <a:lumMod val="65000"/>
                    </a:schemeClr>
                  </a:solidFill>
                  <a:latin typeface="微软雅黑"/>
                </a:rPr>
                <a:t>Decision Tree| Neural Network | Random Forest| KNN|</a:t>
              </a:r>
            </a:p>
          </p:txBody>
        </p:sp>
      </p:grpSp>
      <p:pic>
        <p:nvPicPr>
          <p:cNvPr id="3" name="Picture 2">
            <a:extLst>
              <a:ext uri="{FF2B5EF4-FFF2-40B4-BE49-F238E27FC236}">
                <a16:creationId xmlns:a16="http://schemas.microsoft.com/office/drawing/2014/main" id="{37268441-FDEE-4B4E-9DE6-3AA2164649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8000" y="2272151"/>
            <a:ext cx="4155808" cy="2771080"/>
          </a:xfrm>
          <a:prstGeom prst="rect">
            <a:avLst/>
          </a:prstGeom>
        </p:spPr>
      </p:pic>
      <p:grpSp>
        <p:nvGrpSpPr>
          <p:cNvPr id="38" name="组合 49">
            <a:extLst>
              <a:ext uri="{FF2B5EF4-FFF2-40B4-BE49-F238E27FC236}">
                <a16:creationId xmlns:a16="http://schemas.microsoft.com/office/drawing/2014/main" id="{1EE501C7-1668-4399-8C28-CD6A91EE90EA}"/>
              </a:ext>
            </a:extLst>
          </p:cNvPr>
          <p:cNvGrpSpPr/>
          <p:nvPr/>
        </p:nvGrpSpPr>
        <p:grpSpPr>
          <a:xfrm>
            <a:off x="7851928" y="2156410"/>
            <a:ext cx="3827959" cy="641601"/>
            <a:chOff x="874712" y="3363288"/>
            <a:chExt cx="3827959" cy="641601"/>
          </a:xfrm>
        </p:grpSpPr>
        <p:sp>
          <p:nvSpPr>
            <p:cNvPr id="39" name="矩形 50">
              <a:extLst>
                <a:ext uri="{FF2B5EF4-FFF2-40B4-BE49-F238E27FC236}">
                  <a16:creationId xmlns:a16="http://schemas.microsoft.com/office/drawing/2014/main" id="{E6BC9E9F-0864-4F79-8A42-315A1AAC29F6}"/>
                </a:ext>
              </a:extLst>
            </p:cNvPr>
            <p:cNvSpPr/>
            <p:nvPr/>
          </p:nvSpPr>
          <p:spPr>
            <a:xfrm>
              <a:off x="874712" y="3677812"/>
              <a:ext cx="3827959" cy="327077"/>
            </a:xfrm>
            <a:prstGeom prst="rect">
              <a:avLst/>
            </a:prstGeom>
          </p:spPr>
          <p:txBody>
            <a:bodyPr wrap="square">
              <a:spAutoFit/>
              <a:scene3d>
                <a:camera prst="orthographicFront"/>
                <a:lightRig rig="threePt" dir="t"/>
              </a:scene3d>
              <a:sp3d contourW="12700"/>
            </a:bodyPr>
            <a:lstStyle/>
            <a:p>
              <a:pPr>
                <a:lnSpc>
                  <a:spcPct val="120000"/>
                </a:lnSpc>
              </a:pPr>
              <a:r>
                <a:rPr lang="en-US" altLang="zh-CN" sz="1400" dirty="0">
                  <a:solidFill>
                    <a:schemeClr val="tx1">
                      <a:lumMod val="50000"/>
                      <a:lumOff val="50000"/>
                    </a:schemeClr>
                  </a:solidFill>
                </a:rPr>
                <a:t>Alcohol</a:t>
              </a:r>
              <a:endParaRPr lang="zh-CN" altLang="en-US" sz="1400" dirty="0">
                <a:solidFill>
                  <a:schemeClr val="tx1">
                    <a:lumMod val="50000"/>
                    <a:lumOff val="50000"/>
                  </a:schemeClr>
                </a:solidFill>
              </a:endParaRPr>
            </a:p>
          </p:txBody>
        </p:sp>
        <p:sp>
          <p:nvSpPr>
            <p:cNvPr id="40" name="矩形 51">
              <a:extLst>
                <a:ext uri="{FF2B5EF4-FFF2-40B4-BE49-F238E27FC236}">
                  <a16:creationId xmlns:a16="http://schemas.microsoft.com/office/drawing/2014/main" id="{1934E9B4-D864-49B5-ADAE-5ED2BF26B26A}"/>
                </a:ext>
              </a:extLst>
            </p:cNvPr>
            <p:cNvSpPr/>
            <p:nvPr/>
          </p:nvSpPr>
          <p:spPr>
            <a:xfrm>
              <a:off x="874712" y="3363288"/>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rPr>
                <a:t>Hard drug</a:t>
              </a:r>
              <a:endParaRPr lang="zh-CN" altLang="en-US" b="1" dirty="0">
                <a:solidFill>
                  <a:schemeClr val="tx1">
                    <a:lumMod val="75000"/>
                    <a:lumOff val="25000"/>
                  </a:schemeClr>
                </a:solidFill>
              </a:endParaRPr>
            </a:p>
          </p:txBody>
        </p:sp>
      </p:grpSp>
      <p:grpSp>
        <p:nvGrpSpPr>
          <p:cNvPr id="42" name="组合 52">
            <a:extLst>
              <a:ext uri="{FF2B5EF4-FFF2-40B4-BE49-F238E27FC236}">
                <a16:creationId xmlns:a16="http://schemas.microsoft.com/office/drawing/2014/main" id="{370FA1B0-5251-418C-8976-ECEC2B0C6930}"/>
              </a:ext>
            </a:extLst>
          </p:cNvPr>
          <p:cNvGrpSpPr/>
          <p:nvPr/>
        </p:nvGrpSpPr>
        <p:grpSpPr>
          <a:xfrm>
            <a:off x="7851928" y="3363629"/>
            <a:ext cx="3827959" cy="641601"/>
            <a:chOff x="874712" y="3363288"/>
            <a:chExt cx="3827959" cy="641601"/>
          </a:xfrm>
        </p:grpSpPr>
        <p:sp>
          <p:nvSpPr>
            <p:cNvPr id="43" name="矩形 53">
              <a:extLst>
                <a:ext uri="{FF2B5EF4-FFF2-40B4-BE49-F238E27FC236}">
                  <a16:creationId xmlns:a16="http://schemas.microsoft.com/office/drawing/2014/main" id="{48350135-C243-4C27-A6E2-D743605C8BC7}"/>
                </a:ext>
              </a:extLst>
            </p:cNvPr>
            <p:cNvSpPr/>
            <p:nvPr/>
          </p:nvSpPr>
          <p:spPr>
            <a:xfrm>
              <a:off x="874712" y="3677812"/>
              <a:ext cx="3827959" cy="327077"/>
            </a:xfrm>
            <a:prstGeom prst="rect">
              <a:avLst/>
            </a:prstGeom>
          </p:spPr>
          <p:txBody>
            <a:bodyPr wrap="square">
              <a:spAutoFit/>
              <a:scene3d>
                <a:camera prst="orthographicFront"/>
                <a:lightRig rig="threePt" dir="t"/>
              </a:scene3d>
              <a:sp3d contourW="12700"/>
            </a:bodyPr>
            <a:lstStyle/>
            <a:p>
              <a:pPr>
                <a:lnSpc>
                  <a:spcPct val="120000"/>
                </a:lnSpc>
              </a:pPr>
              <a:r>
                <a:rPr lang="en-US" altLang="zh-CN" sz="1400" dirty="0">
                  <a:solidFill>
                    <a:schemeClr val="tx1">
                      <a:lumMod val="50000"/>
                      <a:lumOff val="50000"/>
                    </a:schemeClr>
                  </a:solidFill>
                </a:rPr>
                <a:t>Cannabis</a:t>
              </a:r>
            </a:p>
          </p:txBody>
        </p:sp>
        <p:sp>
          <p:nvSpPr>
            <p:cNvPr id="48" name="矩形 54">
              <a:extLst>
                <a:ext uri="{FF2B5EF4-FFF2-40B4-BE49-F238E27FC236}">
                  <a16:creationId xmlns:a16="http://schemas.microsoft.com/office/drawing/2014/main" id="{114CF264-0289-44D3-A7F3-00965EFB8DC9}"/>
                </a:ext>
              </a:extLst>
            </p:cNvPr>
            <p:cNvSpPr/>
            <p:nvPr/>
          </p:nvSpPr>
          <p:spPr>
            <a:xfrm>
              <a:off x="874712" y="3363288"/>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rPr>
                <a:t>Soft drug</a:t>
              </a:r>
              <a:endParaRPr lang="zh-CN" altLang="en-US" b="1" dirty="0">
                <a:solidFill>
                  <a:schemeClr val="tx1">
                    <a:lumMod val="75000"/>
                    <a:lumOff val="25000"/>
                  </a:schemeClr>
                </a:solidFill>
              </a:endParaRPr>
            </a:p>
          </p:txBody>
        </p:sp>
      </p:grpSp>
      <p:grpSp>
        <p:nvGrpSpPr>
          <p:cNvPr id="49" name="组合 55">
            <a:extLst>
              <a:ext uri="{FF2B5EF4-FFF2-40B4-BE49-F238E27FC236}">
                <a16:creationId xmlns:a16="http://schemas.microsoft.com/office/drawing/2014/main" id="{89C830AC-124E-47DA-B843-783419A2D4DE}"/>
              </a:ext>
            </a:extLst>
          </p:cNvPr>
          <p:cNvGrpSpPr/>
          <p:nvPr/>
        </p:nvGrpSpPr>
        <p:grpSpPr>
          <a:xfrm>
            <a:off x="7851928" y="4576095"/>
            <a:ext cx="3827959" cy="641601"/>
            <a:chOff x="874712" y="3363288"/>
            <a:chExt cx="3827959" cy="641601"/>
          </a:xfrm>
        </p:grpSpPr>
        <p:sp>
          <p:nvSpPr>
            <p:cNvPr id="61" name="矩形 60">
              <a:extLst>
                <a:ext uri="{FF2B5EF4-FFF2-40B4-BE49-F238E27FC236}">
                  <a16:creationId xmlns:a16="http://schemas.microsoft.com/office/drawing/2014/main" id="{001A0D47-3721-4C73-B40F-452F4A19D9C6}"/>
                </a:ext>
              </a:extLst>
            </p:cNvPr>
            <p:cNvSpPr/>
            <p:nvPr/>
          </p:nvSpPr>
          <p:spPr>
            <a:xfrm>
              <a:off x="874712" y="3677812"/>
              <a:ext cx="3827959" cy="327077"/>
            </a:xfrm>
            <a:prstGeom prst="rect">
              <a:avLst/>
            </a:prstGeom>
          </p:spPr>
          <p:txBody>
            <a:bodyPr wrap="square">
              <a:spAutoFit/>
              <a:scene3d>
                <a:camera prst="orthographicFront"/>
                <a:lightRig rig="threePt" dir="t"/>
              </a:scene3d>
              <a:sp3d contourW="12700"/>
            </a:bodyPr>
            <a:lstStyle/>
            <a:p>
              <a:pPr>
                <a:lnSpc>
                  <a:spcPct val="120000"/>
                </a:lnSpc>
              </a:pPr>
              <a:r>
                <a:rPr lang="en-US" altLang="zh-CN" sz="1400" dirty="0">
                  <a:solidFill>
                    <a:schemeClr val="tx1">
                      <a:lumMod val="50000"/>
                      <a:lumOff val="50000"/>
                    </a:schemeClr>
                  </a:solidFill>
                </a:rPr>
                <a:t>Caffeine</a:t>
              </a:r>
              <a:endParaRPr lang="zh-CN" altLang="en-US" sz="1400" dirty="0">
                <a:solidFill>
                  <a:schemeClr val="tx1">
                    <a:lumMod val="50000"/>
                    <a:lumOff val="50000"/>
                  </a:schemeClr>
                </a:solidFill>
              </a:endParaRPr>
            </a:p>
          </p:txBody>
        </p:sp>
        <p:sp>
          <p:nvSpPr>
            <p:cNvPr id="63" name="矩形 61">
              <a:extLst>
                <a:ext uri="{FF2B5EF4-FFF2-40B4-BE49-F238E27FC236}">
                  <a16:creationId xmlns:a16="http://schemas.microsoft.com/office/drawing/2014/main" id="{B2455DAF-D730-4421-AF25-7B578D896393}"/>
                </a:ext>
              </a:extLst>
            </p:cNvPr>
            <p:cNvSpPr/>
            <p:nvPr/>
          </p:nvSpPr>
          <p:spPr>
            <a:xfrm>
              <a:off x="874712" y="3363288"/>
              <a:ext cx="2241974"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rPr>
                <a:t>In between</a:t>
              </a:r>
              <a:endParaRPr lang="zh-CN" altLang="en-US" b="1" dirty="0">
                <a:solidFill>
                  <a:schemeClr val="tx1">
                    <a:lumMod val="75000"/>
                    <a:lumOff val="25000"/>
                  </a:schemeClr>
                </a:solidFill>
              </a:endParaRPr>
            </a:p>
          </p:txBody>
        </p:sp>
      </p:grpSp>
      <p:pic>
        <p:nvPicPr>
          <p:cNvPr id="9" name="Picture 8">
            <a:extLst>
              <a:ext uri="{FF2B5EF4-FFF2-40B4-BE49-F238E27FC236}">
                <a16:creationId xmlns:a16="http://schemas.microsoft.com/office/drawing/2014/main" id="{6E4C294E-5538-4727-8B6A-42537A8C6D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6710" y="1749754"/>
            <a:ext cx="1214719" cy="1141836"/>
          </a:xfrm>
          <a:prstGeom prst="rect">
            <a:avLst/>
          </a:prstGeom>
        </p:spPr>
      </p:pic>
      <p:pic>
        <p:nvPicPr>
          <p:cNvPr id="11" name="Picture 10">
            <a:extLst>
              <a:ext uri="{FF2B5EF4-FFF2-40B4-BE49-F238E27FC236}">
                <a16:creationId xmlns:a16="http://schemas.microsoft.com/office/drawing/2014/main" id="{0604D5B5-6736-424D-BCDE-B88E94FF69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2984" y="3017597"/>
            <a:ext cx="1142169" cy="1141837"/>
          </a:xfrm>
          <a:prstGeom prst="rect">
            <a:avLst/>
          </a:prstGeom>
        </p:spPr>
      </p:pic>
      <p:pic>
        <p:nvPicPr>
          <p:cNvPr id="13" name="Picture 12">
            <a:extLst>
              <a:ext uri="{FF2B5EF4-FFF2-40B4-BE49-F238E27FC236}">
                <a16:creationId xmlns:a16="http://schemas.microsoft.com/office/drawing/2014/main" id="{BD9E7335-18DA-4D0A-AEDD-5EFA453AD3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06710" y="4285441"/>
            <a:ext cx="1293915" cy="1293915"/>
          </a:xfrm>
          <a:prstGeom prst="rect">
            <a:avLst/>
          </a:prstGeom>
        </p:spPr>
      </p:pic>
      <p:cxnSp>
        <p:nvCxnSpPr>
          <p:cNvPr id="16" name="Straight Connector 15">
            <a:extLst>
              <a:ext uri="{FF2B5EF4-FFF2-40B4-BE49-F238E27FC236}">
                <a16:creationId xmlns:a16="http://schemas.microsoft.com/office/drawing/2014/main" id="{87B1AA12-1158-4180-A182-B758102CCD54}"/>
              </a:ext>
            </a:extLst>
          </p:cNvPr>
          <p:cNvCxnSpPr>
            <a:cxnSpLocks/>
          </p:cNvCxnSpPr>
          <p:nvPr/>
        </p:nvCxnSpPr>
        <p:spPr>
          <a:xfrm>
            <a:off x="1803575" y="3474724"/>
            <a:ext cx="599089"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D062A2A-4EBB-4A75-8410-EA2C538134A6}"/>
              </a:ext>
            </a:extLst>
          </p:cNvPr>
          <p:cNvCxnSpPr>
            <a:cxnSpLocks/>
          </p:cNvCxnSpPr>
          <p:nvPr/>
        </p:nvCxnSpPr>
        <p:spPr>
          <a:xfrm>
            <a:off x="2990193" y="3682915"/>
            <a:ext cx="599089"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580B10C-4497-448B-9033-972CB348D4BA}"/>
              </a:ext>
            </a:extLst>
          </p:cNvPr>
          <p:cNvCxnSpPr>
            <a:cxnSpLocks/>
          </p:cNvCxnSpPr>
          <p:nvPr/>
        </p:nvCxnSpPr>
        <p:spPr>
          <a:xfrm>
            <a:off x="4074860" y="3475776"/>
            <a:ext cx="599089"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49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ppt_x</p:attrName>
                                        </p:attrNameLst>
                                      </p:cBhvr>
                                      <p:tavLst>
                                        <p:tav tm="0">
                                          <p:val>
                                            <p:strVal val="#ppt_x-#ppt_w*1.125000"/>
                                          </p:val>
                                        </p:tav>
                                        <p:tav tm="100000">
                                          <p:val>
                                            <p:strVal val="#ppt_x"/>
                                          </p:val>
                                        </p:tav>
                                      </p:tavLst>
                                    </p:anim>
                                    <p:animEffect transition="in" filter="wipe(right)">
                                      <p:cBhvr>
                                        <p:cTn id="13" dur="500"/>
                                        <p:tgtEl>
                                          <p:spTgt spid="47"/>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p:tgtEl>
                                          <p:spTgt spid="38"/>
                                        </p:tgtEl>
                                        <p:attrNameLst>
                                          <p:attrName>ppt_x</p:attrName>
                                        </p:attrNameLst>
                                      </p:cBhvr>
                                      <p:tavLst>
                                        <p:tav tm="0">
                                          <p:val>
                                            <p:strVal val="#ppt_x-#ppt_w*1.125000"/>
                                          </p:val>
                                        </p:tav>
                                        <p:tav tm="100000">
                                          <p:val>
                                            <p:strVal val="#ppt_x"/>
                                          </p:val>
                                        </p:tav>
                                      </p:tavLst>
                                    </p:anim>
                                    <p:animEffect transition="in" filter="wipe(right)">
                                      <p:cBhvr>
                                        <p:cTn id="23" dur="500"/>
                                        <p:tgtEl>
                                          <p:spTgt spid="38"/>
                                        </p:tgtEl>
                                      </p:cBhvr>
                                    </p:animEffect>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p:tgtEl>
                                          <p:spTgt spid="42"/>
                                        </p:tgtEl>
                                        <p:attrNameLst>
                                          <p:attrName>ppt_x</p:attrName>
                                        </p:attrNameLst>
                                      </p:cBhvr>
                                      <p:tavLst>
                                        <p:tav tm="0">
                                          <p:val>
                                            <p:strVal val="#ppt_x-#ppt_w*1.125000"/>
                                          </p:val>
                                        </p:tav>
                                        <p:tav tm="100000">
                                          <p:val>
                                            <p:strVal val="#ppt_x"/>
                                          </p:val>
                                        </p:tav>
                                      </p:tavLst>
                                    </p:anim>
                                    <p:animEffect transition="in" filter="wipe(right)">
                                      <p:cBhvr>
                                        <p:cTn id="28" dur="500"/>
                                        <p:tgtEl>
                                          <p:spTgt spid="42"/>
                                        </p:tgtEl>
                                      </p:cBhvr>
                                    </p:animEffect>
                                  </p:childTnLst>
                                </p:cTn>
                              </p:par>
                            </p:childTnLst>
                          </p:cTn>
                        </p:par>
                        <p:par>
                          <p:cTn id="29" fill="hold">
                            <p:stCondLst>
                              <p:cond delay="2500"/>
                            </p:stCondLst>
                            <p:childTnLst>
                              <p:par>
                                <p:cTn id="30" presetID="12" presetClass="entr" presetSubtype="8" fill="hold" nodeType="after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additive="base">
                                        <p:cTn id="32" dur="500"/>
                                        <p:tgtEl>
                                          <p:spTgt spid="49"/>
                                        </p:tgtEl>
                                        <p:attrNameLst>
                                          <p:attrName>ppt_x</p:attrName>
                                        </p:attrNameLst>
                                      </p:cBhvr>
                                      <p:tavLst>
                                        <p:tav tm="0">
                                          <p:val>
                                            <p:strVal val="#ppt_x-#ppt_w*1.125000"/>
                                          </p:val>
                                        </p:tav>
                                        <p:tav tm="100000">
                                          <p:val>
                                            <p:strVal val="#ppt_x"/>
                                          </p:val>
                                        </p:tav>
                                      </p:tavLst>
                                    </p:anim>
                                    <p:animEffect transition="in" filter="wipe(right)">
                                      <p:cBhvr>
                                        <p:cTn id="3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5"/>
          <p:cNvSpPr>
            <a:spLocks noEditPoints="1"/>
          </p:cNvSpPr>
          <p:nvPr/>
        </p:nvSpPr>
        <p:spPr bwMode="auto">
          <a:xfrm>
            <a:off x="7401252" y="2520716"/>
            <a:ext cx="529976" cy="875950"/>
          </a:xfrm>
          <a:custGeom>
            <a:avLst/>
            <a:gdLst>
              <a:gd name="T0" fmla="*/ 220 w 237"/>
              <a:gd name="T1" fmla="*/ 0 h 393"/>
              <a:gd name="T2" fmla="*/ 16 w 237"/>
              <a:gd name="T3" fmla="*/ 0 h 393"/>
              <a:gd name="T4" fmla="*/ 0 w 237"/>
              <a:gd name="T5" fmla="*/ 17 h 393"/>
              <a:gd name="T6" fmla="*/ 0 w 237"/>
              <a:gd name="T7" fmla="*/ 377 h 393"/>
              <a:gd name="T8" fmla="*/ 16 w 237"/>
              <a:gd name="T9" fmla="*/ 393 h 393"/>
              <a:gd name="T10" fmla="*/ 220 w 237"/>
              <a:gd name="T11" fmla="*/ 393 h 393"/>
              <a:gd name="T12" fmla="*/ 237 w 237"/>
              <a:gd name="T13" fmla="*/ 377 h 393"/>
              <a:gd name="T14" fmla="*/ 237 w 237"/>
              <a:gd name="T15" fmla="*/ 17 h 393"/>
              <a:gd name="T16" fmla="*/ 220 w 237"/>
              <a:gd name="T17" fmla="*/ 0 h 393"/>
              <a:gd name="T18" fmla="*/ 99 w 237"/>
              <a:gd name="T19" fmla="*/ 11 h 393"/>
              <a:gd name="T20" fmla="*/ 138 w 237"/>
              <a:gd name="T21" fmla="*/ 11 h 393"/>
              <a:gd name="T22" fmla="*/ 143 w 237"/>
              <a:gd name="T23" fmla="*/ 16 h 393"/>
              <a:gd name="T24" fmla="*/ 138 w 237"/>
              <a:gd name="T25" fmla="*/ 21 h 393"/>
              <a:gd name="T26" fmla="*/ 99 w 237"/>
              <a:gd name="T27" fmla="*/ 21 h 393"/>
              <a:gd name="T28" fmla="*/ 94 w 237"/>
              <a:gd name="T29" fmla="*/ 16 h 393"/>
              <a:gd name="T30" fmla="*/ 99 w 237"/>
              <a:gd name="T31" fmla="*/ 11 h 393"/>
              <a:gd name="T32" fmla="*/ 118 w 237"/>
              <a:gd name="T33" fmla="*/ 383 h 393"/>
              <a:gd name="T34" fmla="*/ 96 w 237"/>
              <a:gd name="T35" fmla="*/ 360 h 393"/>
              <a:gd name="T36" fmla="*/ 118 w 237"/>
              <a:gd name="T37" fmla="*/ 338 h 393"/>
              <a:gd name="T38" fmla="*/ 141 w 237"/>
              <a:gd name="T39" fmla="*/ 360 h 393"/>
              <a:gd name="T40" fmla="*/ 118 w 237"/>
              <a:gd name="T41" fmla="*/ 383 h 393"/>
              <a:gd name="T42" fmla="*/ 227 w 237"/>
              <a:gd name="T43" fmla="*/ 311 h 393"/>
              <a:gd name="T44" fmla="*/ 209 w 237"/>
              <a:gd name="T45" fmla="*/ 327 h 393"/>
              <a:gd name="T46" fmla="*/ 27 w 237"/>
              <a:gd name="T47" fmla="*/ 327 h 393"/>
              <a:gd name="T48" fmla="*/ 10 w 237"/>
              <a:gd name="T49" fmla="*/ 311 h 393"/>
              <a:gd name="T50" fmla="*/ 10 w 237"/>
              <a:gd name="T51" fmla="*/ 53 h 393"/>
              <a:gd name="T52" fmla="*/ 27 w 237"/>
              <a:gd name="T53" fmla="*/ 37 h 393"/>
              <a:gd name="T54" fmla="*/ 209 w 237"/>
              <a:gd name="T55" fmla="*/ 37 h 393"/>
              <a:gd name="T56" fmla="*/ 227 w 237"/>
              <a:gd name="T57" fmla="*/ 53 h 393"/>
              <a:gd name="T58" fmla="*/ 227 w 237"/>
              <a:gd name="T59" fmla="*/ 31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93">
                <a:moveTo>
                  <a:pt x="220" y="0"/>
                </a:moveTo>
                <a:cubicBezTo>
                  <a:pt x="16" y="0"/>
                  <a:pt x="16" y="0"/>
                  <a:pt x="16" y="0"/>
                </a:cubicBezTo>
                <a:cubicBezTo>
                  <a:pt x="7" y="0"/>
                  <a:pt x="0" y="8"/>
                  <a:pt x="0" y="17"/>
                </a:cubicBezTo>
                <a:cubicBezTo>
                  <a:pt x="0" y="377"/>
                  <a:pt x="0" y="377"/>
                  <a:pt x="0" y="377"/>
                </a:cubicBezTo>
                <a:cubicBezTo>
                  <a:pt x="0" y="386"/>
                  <a:pt x="7" y="393"/>
                  <a:pt x="16" y="393"/>
                </a:cubicBezTo>
                <a:cubicBezTo>
                  <a:pt x="220" y="393"/>
                  <a:pt x="220" y="393"/>
                  <a:pt x="220" y="393"/>
                </a:cubicBezTo>
                <a:cubicBezTo>
                  <a:pt x="229" y="393"/>
                  <a:pt x="237" y="386"/>
                  <a:pt x="237" y="377"/>
                </a:cubicBezTo>
                <a:cubicBezTo>
                  <a:pt x="237" y="17"/>
                  <a:pt x="237" y="17"/>
                  <a:pt x="237" y="17"/>
                </a:cubicBezTo>
                <a:cubicBezTo>
                  <a:pt x="237" y="8"/>
                  <a:pt x="229" y="0"/>
                  <a:pt x="220" y="0"/>
                </a:cubicBezTo>
                <a:close/>
                <a:moveTo>
                  <a:pt x="99" y="11"/>
                </a:moveTo>
                <a:cubicBezTo>
                  <a:pt x="138" y="11"/>
                  <a:pt x="138" y="11"/>
                  <a:pt x="138" y="11"/>
                </a:cubicBezTo>
                <a:cubicBezTo>
                  <a:pt x="140" y="11"/>
                  <a:pt x="143" y="13"/>
                  <a:pt x="143" y="16"/>
                </a:cubicBezTo>
                <a:cubicBezTo>
                  <a:pt x="143" y="19"/>
                  <a:pt x="140" y="21"/>
                  <a:pt x="138" y="21"/>
                </a:cubicBezTo>
                <a:cubicBezTo>
                  <a:pt x="99" y="21"/>
                  <a:pt x="99" y="21"/>
                  <a:pt x="99" y="21"/>
                </a:cubicBezTo>
                <a:cubicBezTo>
                  <a:pt x="96" y="21"/>
                  <a:pt x="94" y="19"/>
                  <a:pt x="94" y="16"/>
                </a:cubicBezTo>
                <a:cubicBezTo>
                  <a:pt x="94" y="13"/>
                  <a:pt x="96" y="11"/>
                  <a:pt x="99" y="11"/>
                </a:cubicBezTo>
                <a:close/>
                <a:moveTo>
                  <a:pt x="118" y="383"/>
                </a:moveTo>
                <a:cubicBezTo>
                  <a:pt x="106" y="383"/>
                  <a:pt x="96" y="373"/>
                  <a:pt x="96" y="360"/>
                </a:cubicBezTo>
                <a:cubicBezTo>
                  <a:pt x="96" y="348"/>
                  <a:pt x="106" y="338"/>
                  <a:pt x="118" y="338"/>
                </a:cubicBezTo>
                <a:cubicBezTo>
                  <a:pt x="131" y="338"/>
                  <a:pt x="141" y="348"/>
                  <a:pt x="141" y="360"/>
                </a:cubicBezTo>
                <a:cubicBezTo>
                  <a:pt x="141" y="373"/>
                  <a:pt x="131" y="383"/>
                  <a:pt x="118" y="383"/>
                </a:cubicBezTo>
                <a:close/>
                <a:moveTo>
                  <a:pt x="227" y="311"/>
                </a:moveTo>
                <a:cubicBezTo>
                  <a:pt x="227" y="320"/>
                  <a:pt x="219" y="327"/>
                  <a:pt x="209" y="327"/>
                </a:cubicBezTo>
                <a:cubicBezTo>
                  <a:pt x="27" y="327"/>
                  <a:pt x="27" y="327"/>
                  <a:pt x="27" y="327"/>
                </a:cubicBezTo>
                <a:cubicBezTo>
                  <a:pt x="17" y="327"/>
                  <a:pt x="10" y="320"/>
                  <a:pt x="10" y="311"/>
                </a:cubicBezTo>
                <a:cubicBezTo>
                  <a:pt x="10" y="53"/>
                  <a:pt x="10" y="53"/>
                  <a:pt x="10" y="53"/>
                </a:cubicBezTo>
                <a:cubicBezTo>
                  <a:pt x="10" y="44"/>
                  <a:pt x="17" y="37"/>
                  <a:pt x="27" y="37"/>
                </a:cubicBezTo>
                <a:cubicBezTo>
                  <a:pt x="209" y="37"/>
                  <a:pt x="209" y="37"/>
                  <a:pt x="209" y="37"/>
                </a:cubicBezTo>
                <a:cubicBezTo>
                  <a:pt x="219" y="37"/>
                  <a:pt x="227" y="44"/>
                  <a:pt x="227" y="53"/>
                </a:cubicBezTo>
                <a:lnTo>
                  <a:pt x="227" y="3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1" name="组合 40"/>
          <p:cNvGrpSpPr/>
          <p:nvPr/>
        </p:nvGrpSpPr>
        <p:grpSpPr>
          <a:xfrm>
            <a:off x="-42652" y="304800"/>
            <a:ext cx="1634541" cy="1061520"/>
            <a:chOff x="-42652" y="304800"/>
            <a:chExt cx="1634541" cy="1061520"/>
          </a:xfrm>
        </p:grpSpPr>
        <p:sp>
          <p:nvSpPr>
            <p:cNvPr id="44"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5" name="椭圆 44"/>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03</a:t>
              </a:r>
              <a:endParaRPr lang="zh-CN" altLang="en-US" sz="2400" dirty="0">
                <a:solidFill>
                  <a:schemeClr val="bg1"/>
                </a:solidFill>
              </a:endParaRPr>
            </a:p>
          </p:txBody>
        </p:sp>
      </p:grpSp>
      <p:grpSp>
        <p:nvGrpSpPr>
          <p:cNvPr id="47" name="组合 46"/>
          <p:cNvGrpSpPr/>
          <p:nvPr/>
        </p:nvGrpSpPr>
        <p:grpSpPr>
          <a:xfrm>
            <a:off x="1674215" y="341972"/>
            <a:ext cx="5341182" cy="757315"/>
            <a:chOff x="1674215" y="341972"/>
            <a:chExt cx="5341182" cy="757315"/>
          </a:xfrm>
        </p:grpSpPr>
        <p:sp>
          <p:nvSpPr>
            <p:cNvPr id="50" name="文本框 49"/>
            <p:cNvSpPr txBox="1"/>
            <p:nvPr/>
          </p:nvSpPr>
          <p:spPr>
            <a:xfrm>
              <a:off x="1674215" y="341972"/>
              <a:ext cx="3492431"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srgbClr val="EF6C74"/>
                  </a:solidFill>
                </a:rPr>
                <a:t>Model Analysis II</a:t>
              </a:r>
            </a:p>
          </p:txBody>
        </p:sp>
        <p:sp>
          <p:nvSpPr>
            <p:cNvPr id="51" name="文本框 50"/>
            <p:cNvSpPr txBox="1"/>
            <p:nvPr/>
          </p:nvSpPr>
          <p:spPr>
            <a:xfrm>
              <a:off x="1686622" y="844858"/>
              <a:ext cx="5328775" cy="254429"/>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000" dirty="0">
                  <a:solidFill>
                    <a:schemeClr val="bg1">
                      <a:lumMod val="65000"/>
                    </a:schemeClr>
                  </a:solidFill>
                  <a:latin typeface="微软雅黑"/>
                </a:rPr>
                <a:t>Decision Tree| Neural Network | Random Forest| KNN|</a:t>
              </a:r>
            </a:p>
          </p:txBody>
        </p:sp>
      </p:grpSp>
      <p:grpSp>
        <p:nvGrpSpPr>
          <p:cNvPr id="49" name="组合 55">
            <a:extLst>
              <a:ext uri="{FF2B5EF4-FFF2-40B4-BE49-F238E27FC236}">
                <a16:creationId xmlns:a16="http://schemas.microsoft.com/office/drawing/2014/main" id="{89C830AC-124E-47DA-B843-783419A2D4DE}"/>
              </a:ext>
            </a:extLst>
          </p:cNvPr>
          <p:cNvGrpSpPr/>
          <p:nvPr/>
        </p:nvGrpSpPr>
        <p:grpSpPr>
          <a:xfrm>
            <a:off x="7666240" y="4576095"/>
            <a:ext cx="3827959" cy="672997"/>
            <a:chOff x="689024" y="3363288"/>
            <a:chExt cx="3827959" cy="672997"/>
          </a:xfrm>
        </p:grpSpPr>
        <p:sp>
          <p:nvSpPr>
            <p:cNvPr id="61" name="矩形 60">
              <a:extLst>
                <a:ext uri="{FF2B5EF4-FFF2-40B4-BE49-F238E27FC236}">
                  <a16:creationId xmlns:a16="http://schemas.microsoft.com/office/drawing/2014/main" id="{001A0D47-3721-4C73-B40F-452F4A19D9C6}"/>
                </a:ext>
              </a:extLst>
            </p:cNvPr>
            <p:cNvSpPr/>
            <p:nvPr/>
          </p:nvSpPr>
          <p:spPr>
            <a:xfrm>
              <a:off x="689024" y="3709208"/>
              <a:ext cx="3827959" cy="327077"/>
            </a:xfrm>
            <a:prstGeom prst="rect">
              <a:avLst/>
            </a:prstGeom>
          </p:spPr>
          <p:txBody>
            <a:bodyPr wrap="square">
              <a:spAutoFit/>
              <a:scene3d>
                <a:camera prst="orthographicFront"/>
                <a:lightRig rig="threePt" dir="t"/>
              </a:scene3d>
              <a:sp3d contourW="12700"/>
            </a:bodyPr>
            <a:lstStyle/>
            <a:p>
              <a:pPr>
                <a:lnSpc>
                  <a:spcPct val="120000"/>
                </a:lnSpc>
              </a:pPr>
              <a:endParaRPr lang="zh-CN" altLang="en-US" sz="1400" dirty="0">
                <a:solidFill>
                  <a:schemeClr val="tx1">
                    <a:lumMod val="50000"/>
                    <a:lumOff val="50000"/>
                  </a:schemeClr>
                </a:solidFill>
              </a:endParaRPr>
            </a:p>
          </p:txBody>
        </p:sp>
        <p:sp>
          <p:nvSpPr>
            <p:cNvPr id="63" name="矩形 61">
              <a:extLst>
                <a:ext uri="{FF2B5EF4-FFF2-40B4-BE49-F238E27FC236}">
                  <a16:creationId xmlns:a16="http://schemas.microsoft.com/office/drawing/2014/main" id="{B2455DAF-D730-4421-AF25-7B578D896393}"/>
                </a:ext>
              </a:extLst>
            </p:cNvPr>
            <p:cNvSpPr/>
            <p:nvPr/>
          </p:nvSpPr>
          <p:spPr>
            <a:xfrm>
              <a:off x="874712" y="3363288"/>
              <a:ext cx="2241974" cy="401264"/>
            </a:xfrm>
            <a:prstGeom prst="rect">
              <a:avLst/>
            </a:prstGeom>
          </p:spPr>
          <p:txBody>
            <a:bodyPr wrap="square">
              <a:spAutoFit/>
              <a:scene3d>
                <a:camera prst="orthographicFront"/>
                <a:lightRig rig="threePt" dir="t"/>
              </a:scene3d>
              <a:sp3d contourW="12700"/>
            </a:bodyPr>
            <a:lstStyle/>
            <a:p>
              <a:pPr>
                <a:lnSpc>
                  <a:spcPct val="120000"/>
                </a:lnSpc>
              </a:pPr>
              <a:endParaRPr lang="zh-CN" altLang="en-US" b="1" dirty="0">
                <a:solidFill>
                  <a:schemeClr val="tx1">
                    <a:lumMod val="75000"/>
                    <a:lumOff val="25000"/>
                  </a:schemeClr>
                </a:solidFill>
              </a:endParaRPr>
            </a:p>
          </p:txBody>
        </p:sp>
      </p:grpSp>
      <p:pic>
        <p:nvPicPr>
          <p:cNvPr id="4" name="Picture 3">
            <a:extLst>
              <a:ext uri="{FF2B5EF4-FFF2-40B4-BE49-F238E27FC236}">
                <a16:creationId xmlns:a16="http://schemas.microsoft.com/office/drawing/2014/main" id="{30988839-30EE-6245-B541-CD7D4CE945E5}"/>
              </a:ext>
            </a:extLst>
          </p:cNvPr>
          <p:cNvPicPr>
            <a:picLocks noChangeAspect="1"/>
          </p:cNvPicPr>
          <p:nvPr/>
        </p:nvPicPr>
        <p:blipFill>
          <a:blip r:embed="rId3"/>
          <a:stretch>
            <a:fillRect/>
          </a:stretch>
        </p:blipFill>
        <p:spPr>
          <a:xfrm>
            <a:off x="3043440" y="1253378"/>
            <a:ext cx="5699190" cy="4759763"/>
          </a:xfrm>
          <a:prstGeom prst="rect">
            <a:avLst/>
          </a:prstGeom>
        </p:spPr>
      </p:pic>
    </p:spTree>
    <p:extLst>
      <p:ext uri="{BB962C8B-B14F-4D97-AF65-F5344CB8AC3E}">
        <p14:creationId xmlns:p14="http://schemas.microsoft.com/office/powerpoint/2010/main" val="317841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ppt_x</p:attrName>
                                        </p:attrNameLst>
                                      </p:cBhvr>
                                      <p:tavLst>
                                        <p:tav tm="0">
                                          <p:val>
                                            <p:strVal val="#ppt_x-#ppt_w*1.125000"/>
                                          </p:val>
                                        </p:tav>
                                        <p:tav tm="100000">
                                          <p:val>
                                            <p:strVal val="#ppt_x"/>
                                          </p:val>
                                        </p:tav>
                                      </p:tavLst>
                                    </p:anim>
                                    <p:animEffect transition="in" filter="wipe(right)">
                                      <p:cBhvr>
                                        <p:cTn id="13" dur="500"/>
                                        <p:tgtEl>
                                          <p:spTgt spid="47"/>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p:tgtEl>
                                          <p:spTgt spid="49"/>
                                        </p:tgtEl>
                                        <p:attrNameLst>
                                          <p:attrName>ppt_x</p:attrName>
                                        </p:attrNameLst>
                                      </p:cBhvr>
                                      <p:tavLst>
                                        <p:tav tm="0">
                                          <p:val>
                                            <p:strVal val="#ppt_x-#ppt_w*1.125000"/>
                                          </p:val>
                                        </p:tav>
                                        <p:tav tm="100000">
                                          <p:val>
                                            <p:strVal val="#ppt_x"/>
                                          </p:val>
                                        </p:tav>
                                      </p:tavLst>
                                    </p:anim>
                                    <p:animEffect transition="in" filter="wipe(right)">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任意多边形 67"/>
          <p:cNvSpPr/>
          <p:nvPr/>
        </p:nvSpPr>
        <p:spPr>
          <a:xfrm rot="19800000" flipH="1">
            <a:off x="-837148" y="3706395"/>
            <a:ext cx="7388803" cy="2064196"/>
          </a:xfrm>
          <a:custGeom>
            <a:avLst/>
            <a:gdLst>
              <a:gd name="connsiteX0" fmla="*/ 0 w 7388803"/>
              <a:gd name="connsiteY0" fmla="*/ 0 h 2064196"/>
              <a:gd name="connsiteX1" fmla="*/ 543642 w 7388803"/>
              <a:gd name="connsiteY1" fmla="*/ 2054841 h 2064196"/>
              <a:gd name="connsiteX2" fmla="*/ 6230090 w 7388803"/>
              <a:gd name="connsiteY2" fmla="*/ 2064196 h 2064196"/>
              <a:gd name="connsiteX3" fmla="*/ 7388803 w 7388803"/>
              <a:gd name="connsiteY3" fmla="*/ 1395213 h 2064196"/>
              <a:gd name="connsiteX4" fmla="*/ 6583311 w 7388803"/>
              <a:gd name="connsiteY4" fmla="*/ 60 h 206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8803" h="2064196">
                <a:moveTo>
                  <a:pt x="0" y="0"/>
                </a:moveTo>
                <a:lnTo>
                  <a:pt x="543642" y="2054841"/>
                </a:lnTo>
                <a:lnTo>
                  <a:pt x="6230090" y="2064196"/>
                </a:lnTo>
                <a:lnTo>
                  <a:pt x="7388803" y="1395213"/>
                </a:lnTo>
                <a:lnTo>
                  <a:pt x="6583311" y="60"/>
                </a:lnTo>
                <a:close/>
              </a:path>
            </a:pathLst>
          </a:custGeom>
          <a:gradFill>
            <a:gsLst>
              <a:gs pos="0">
                <a:schemeClr val="tx1">
                  <a:alpha val="30000"/>
                </a:schemeClr>
              </a:gs>
              <a:gs pos="100000">
                <a:schemeClr val="bg1">
                  <a:lumMod val="50000"/>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62" name="任意多边形 61"/>
          <p:cNvSpPr/>
          <p:nvPr/>
        </p:nvSpPr>
        <p:spPr>
          <a:xfrm rot="19800000" flipH="1">
            <a:off x="-1026435" y="2944088"/>
            <a:ext cx="4391539" cy="2059989"/>
          </a:xfrm>
          <a:custGeom>
            <a:avLst/>
            <a:gdLst>
              <a:gd name="connsiteX0" fmla="*/ 0 w 4391539"/>
              <a:gd name="connsiteY0" fmla="*/ 0 h 2059989"/>
              <a:gd name="connsiteX1" fmla="*/ 650053 w 4391539"/>
              <a:gd name="connsiteY1" fmla="*/ 2054841 h 2059989"/>
              <a:gd name="connsiteX2" fmla="*/ 4391539 w 4391539"/>
              <a:gd name="connsiteY2" fmla="*/ 2059989 h 2059989"/>
              <a:gd name="connsiteX3" fmla="*/ 3202218 w 4391539"/>
              <a:gd name="connsiteY3" fmla="*/ 24 h 2059989"/>
            </a:gdLst>
            <a:ahLst/>
            <a:cxnLst>
              <a:cxn ang="0">
                <a:pos x="connsiteX0" y="connsiteY0"/>
              </a:cxn>
              <a:cxn ang="0">
                <a:pos x="connsiteX1" y="connsiteY1"/>
              </a:cxn>
              <a:cxn ang="0">
                <a:pos x="connsiteX2" y="connsiteY2"/>
              </a:cxn>
              <a:cxn ang="0">
                <a:pos x="connsiteX3" y="connsiteY3"/>
              </a:cxn>
            </a:cxnLst>
            <a:rect l="l" t="t" r="r" b="b"/>
            <a:pathLst>
              <a:path w="4391539" h="2059989">
                <a:moveTo>
                  <a:pt x="0" y="0"/>
                </a:moveTo>
                <a:lnTo>
                  <a:pt x="650053" y="2054841"/>
                </a:lnTo>
                <a:lnTo>
                  <a:pt x="4391539" y="2059989"/>
                </a:lnTo>
                <a:lnTo>
                  <a:pt x="3202218" y="24"/>
                </a:lnTo>
                <a:close/>
              </a:path>
            </a:pathLst>
          </a:custGeom>
          <a:gradFill>
            <a:gsLst>
              <a:gs pos="0">
                <a:schemeClr val="tx1">
                  <a:alpha val="30000"/>
                </a:schemeClr>
              </a:gs>
              <a:gs pos="100000">
                <a:schemeClr val="bg1">
                  <a:lumMod val="50000"/>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grpSp>
        <p:nvGrpSpPr>
          <p:cNvPr id="20" name="组合 19"/>
          <p:cNvGrpSpPr>
            <a:grpSpLocks noChangeAspect="1"/>
          </p:cNvGrpSpPr>
          <p:nvPr/>
        </p:nvGrpSpPr>
        <p:grpSpPr>
          <a:xfrm>
            <a:off x="2586215" y="2457509"/>
            <a:ext cx="1098678" cy="844574"/>
            <a:chOff x="8204201" y="339725"/>
            <a:chExt cx="954087" cy="733425"/>
          </a:xfrm>
          <a:solidFill>
            <a:schemeClr val="bg1"/>
          </a:solidFill>
        </p:grpSpPr>
        <p:sp>
          <p:nvSpPr>
            <p:cNvPr id="21" name="Freeform 6"/>
            <p:cNvSpPr>
              <a:spLocks noEditPoints="1"/>
            </p:cNvSpPr>
            <p:nvPr/>
          </p:nvSpPr>
          <p:spPr bwMode="auto">
            <a:xfrm>
              <a:off x="8204201" y="438150"/>
              <a:ext cx="631825" cy="635000"/>
            </a:xfrm>
            <a:custGeom>
              <a:avLst/>
              <a:gdLst>
                <a:gd name="T0" fmla="*/ 168 w 168"/>
                <a:gd name="T1" fmla="*/ 95 h 167"/>
                <a:gd name="T2" fmla="*/ 168 w 168"/>
                <a:gd name="T3" fmla="*/ 73 h 167"/>
                <a:gd name="T4" fmla="*/ 151 w 168"/>
                <a:gd name="T5" fmla="*/ 69 h 167"/>
                <a:gd name="T6" fmla="*/ 147 w 168"/>
                <a:gd name="T7" fmla="*/ 56 h 167"/>
                <a:gd name="T8" fmla="*/ 158 w 168"/>
                <a:gd name="T9" fmla="*/ 43 h 167"/>
                <a:gd name="T10" fmla="*/ 146 w 168"/>
                <a:gd name="T11" fmla="*/ 25 h 167"/>
                <a:gd name="T12" fmla="*/ 130 w 168"/>
                <a:gd name="T13" fmla="*/ 32 h 167"/>
                <a:gd name="T14" fmla="*/ 119 w 168"/>
                <a:gd name="T15" fmla="*/ 24 h 167"/>
                <a:gd name="T16" fmla="*/ 120 w 168"/>
                <a:gd name="T17" fmla="*/ 7 h 167"/>
                <a:gd name="T18" fmla="*/ 99 w 168"/>
                <a:gd name="T19" fmla="*/ 0 h 167"/>
                <a:gd name="T20" fmla="*/ 91 w 168"/>
                <a:gd name="T21" fmla="*/ 15 h 167"/>
                <a:gd name="T22" fmla="*/ 84 w 168"/>
                <a:gd name="T23" fmla="*/ 15 h 167"/>
                <a:gd name="T24" fmla="*/ 77 w 168"/>
                <a:gd name="T25" fmla="*/ 15 h 167"/>
                <a:gd name="T26" fmla="*/ 69 w 168"/>
                <a:gd name="T27" fmla="*/ 0 h 167"/>
                <a:gd name="T28" fmla="*/ 48 w 168"/>
                <a:gd name="T29" fmla="*/ 7 h 167"/>
                <a:gd name="T30" fmla="*/ 49 w 168"/>
                <a:gd name="T31" fmla="*/ 24 h 167"/>
                <a:gd name="T32" fmla="*/ 38 w 168"/>
                <a:gd name="T33" fmla="*/ 32 h 167"/>
                <a:gd name="T34" fmla="*/ 23 w 168"/>
                <a:gd name="T35" fmla="*/ 25 h 167"/>
                <a:gd name="T36" fmla="*/ 10 w 168"/>
                <a:gd name="T37" fmla="*/ 43 h 167"/>
                <a:gd name="T38" fmla="*/ 21 w 168"/>
                <a:gd name="T39" fmla="*/ 56 h 167"/>
                <a:gd name="T40" fmla="*/ 17 w 168"/>
                <a:gd name="T41" fmla="*/ 69 h 167"/>
                <a:gd name="T42" fmla="*/ 0 w 168"/>
                <a:gd name="T43" fmla="*/ 73 h 167"/>
                <a:gd name="T44" fmla="*/ 0 w 168"/>
                <a:gd name="T45" fmla="*/ 95 h 167"/>
                <a:gd name="T46" fmla="*/ 17 w 168"/>
                <a:gd name="T47" fmla="*/ 98 h 167"/>
                <a:gd name="T48" fmla="*/ 21 w 168"/>
                <a:gd name="T49" fmla="*/ 111 h 167"/>
                <a:gd name="T50" fmla="*/ 10 w 168"/>
                <a:gd name="T51" fmla="*/ 124 h 167"/>
                <a:gd name="T52" fmla="*/ 23 w 168"/>
                <a:gd name="T53" fmla="*/ 142 h 167"/>
                <a:gd name="T54" fmla="*/ 38 w 168"/>
                <a:gd name="T55" fmla="*/ 135 h 167"/>
                <a:gd name="T56" fmla="*/ 49 w 168"/>
                <a:gd name="T57" fmla="*/ 143 h 167"/>
                <a:gd name="T58" fmla="*/ 48 w 168"/>
                <a:gd name="T59" fmla="*/ 160 h 167"/>
                <a:gd name="T60" fmla="*/ 69 w 168"/>
                <a:gd name="T61" fmla="*/ 167 h 167"/>
                <a:gd name="T62" fmla="*/ 77 w 168"/>
                <a:gd name="T63" fmla="*/ 152 h 167"/>
                <a:gd name="T64" fmla="*/ 84 w 168"/>
                <a:gd name="T65" fmla="*/ 152 h 167"/>
                <a:gd name="T66" fmla="*/ 91 w 168"/>
                <a:gd name="T67" fmla="*/ 152 h 167"/>
                <a:gd name="T68" fmla="*/ 100 w 168"/>
                <a:gd name="T69" fmla="*/ 167 h 167"/>
                <a:gd name="T70" fmla="*/ 121 w 168"/>
                <a:gd name="T71" fmla="*/ 160 h 167"/>
                <a:gd name="T72" fmla="*/ 119 w 168"/>
                <a:gd name="T73" fmla="*/ 143 h 167"/>
                <a:gd name="T74" fmla="*/ 130 w 168"/>
                <a:gd name="T75" fmla="*/ 135 h 167"/>
                <a:gd name="T76" fmla="*/ 146 w 168"/>
                <a:gd name="T77" fmla="*/ 142 h 167"/>
                <a:gd name="T78" fmla="*/ 158 w 168"/>
                <a:gd name="T79" fmla="*/ 124 h 167"/>
                <a:gd name="T80" fmla="*/ 147 w 168"/>
                <a:gd name="T81" fmla="*/ 111 h 167"/>
                <a:gd name="T82" fmla="*/ 151 w 168"/>
                <a:gd name="T83" fmla="*/ 98 h 167"/>
                <a:gd name="T84" fmla="*/ 168 w 168"/>
                <a:gd name="T85" fmla="*/ 95 h 167"/>
                <a:gd name="T86" fmla="*/ 84 w 168"/>
                <a:gd name="T87" fmla="*/ 133 h 167"/>
                <a:gd name="T88" fmla="*/ 35 w 168"/>
                <a:gd name="T89" fmla="*/ 84 h 167"/>
                <a:gd name="T90" fmla="*/ 84 w 168"/>
                <a:gd name="T91" fmla="*/ 34 h 167"/>
                <a:gd name="T92" fmla="*/ 133 w 168"/>
                <a:gd name="T93" fmla="*/ 84 h 167"/>
                <a:gd name="T94" fmla="*/ 84 w 168"/>
                <a:gd name="T95" fmla="*/ 13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8" h="167">
                  <a:moveTo>
                    <a:pt x="168" y="95"/>
                  </a:moveTo>
                  <a:cubicBezTo>
                    <a:pt x="168" y="73"/>
                    <a:pt x="168" y="73"/>
                    <a:pt x="168" y="73"/>
                  </a:cubicBezTo>
                  <a:cubicBezTo>
                    <a:pt x="151" y="69"/>
                    <a:pt x="151" y="69"/>
                    <a:pt x="151" y="69"/>
                  </a:cubicBezTo>
                  <a:cubicBezTo>
                    <a:pt x="150" y="64"/>
                    <a:pt x="149" y="60"/>
                    <a:pt x="147" y="56"/>
                  </a:cubicBezTo>
                  <a:cubicBezTo>
                    <a:pt x="158" y="43"/>
                    <a:pt x="158" y="43"/>
                    <a:pt x="158" y="43"/>
                  </a:cubicBezTo>
                  <a:cubicBezTo>
                    <a:pt x="146" y="25"/>
                    <a:pt x="146" y="25"/>
                    <a:pt x="146" y="25"/>
                  </a:cubicBezTo>
                  <a:cubicBezTo>
                    <a:pt x="130" y="32"/>
                    <a:pt x="130" y="32"/>
                    <a:pt x="130" y="32"/>
                  </a:cubicBezTo>
                  <a:cubicBezTo>
                    <a:pt x="126" y="29"/>
                    <a:pt x="123" y="27"/>
                    <a:pt x="119" y="24"/>
                  </a:cubicBezTo>
                  <a:cubicBezTo>
                    <a:pt x="120" y="7"/>
                    <a:pt x="120" y="7"/>
                    <a:pt x="120" y="7"/>
                  </a:cubicBezTo>
                  <a:cubicBezTo>
                    <a:pt x="99" y="0"/>
                    <a:pt x="99" y="0"/>
                    <a:pt x="99" y="0"/>
                  </a:cubicBezTo>
                  <a:cubicBezTo>
                    <a:pt x="91" y="15"/>
                    <a:pt x="91" y="15"/>
                    <a:pt x="91" y="15"/>
                  </a:cubicBezTo>
                  <a:cubicBezTo>
                    <a:pt x="89" y="15"/>
                    <a:pt x="86" y="15"/>
                    <a:pt x="84" y="15"/>
                  </a:cubicBezTo>
                  <a:cubicBezTo>
                    <a:pt x="82" y="15"/>
                    <a:pt x="79" y="15"/>
                    <a:pt x="77" y="15"/>
                  </a:cubicBezTo>
                  <a:cubicBezTo>
                    <a:pt x="69" y="0"/>
                    <a:pt x="69" y="0"/>
                    <a:pt x="69" y="0"/>
                  </a:cubicBezTo>
                  <a:cubicBezTo>
                    <a:pt x="48" y="7"/>
                    <a:pt x="48" y="7"/>
                    <a:pt x="48" y="7"/>
                  </a:cubicBezTo>
                  <a:cubicBezTo>
                    <a:pt x="49" y="24"/>
                    <a:pt x="49" y="24"/>
                    <a:pt x="49" y="24"/>
                  </a:cubicBezTo>
                  <a:cubicBezTo>
                    <a:pt x="45" y="27"/>
                    <a:pt x="42" y="29"/>
                    <a:pt x="38" y="32"/>
                  </a:cubicBezTo>
                  <a:cubicBezTo>
                    <a:pt x="23" y="25"/>
                    <a:pt x="23" y="25"/>
                    <a:pt x="23" y="25"/>
                  </a:cubicBezTo>
                  <a:cubicBezTo>
                    <a:pt x="10" y="43"/>
                    <a:pt x="10" y="43"/>
                    <a:pt x="10" y="43"/>
                  </a:cubicBezTo>
                  <a:cubicBezTo>
                    <a:pt x="21" y="56"/>
                    <a:pt x="21" y="56"/>
                    <a:pt x="21" y="56"/>
                  </a:cubicBezTo>
                  <a:cubicBezTo>
                    <a:pt x="19" y="60"/>
                    <a:pt x="18" y="65"/>
                    <a:pt x="17" y="69"/>
                  </a:cubicBezTo>
                  <a:cubicBezTo>
                    <a:pt x="0" y="73"/>
                    <a:pt x="0" y="73"/>
                    <a:pt x="0" y="73"/>
                  </a:cubicBezTo>
                  <a:cubicBezTo>
                    <a:pt x="0" y="95"/>
                    <a:pt x="0" y="95"/>
                    <a:pt x="0" y="95"/>
                  </a:cubicBezTo>
                  <a:cubicBezTo>
                    <a:pt x="17" y="98"/>
                    <a:pt x="17" y="98"/>
                    <a:pt x="17" y="98"/>
                  </a:cubicBezTo>
                  <a:cubicBezTo>
                    <a:pt x="18" y="103"/>
                    <a:pt x="19" y="107"/>
                    <a:pt x="21" y="111"/>
                  </a:cubicBezTo>
                  <a:cubicBezTo>
                    <a:pt x="10" y="124"/>
                    <a:pt x="10" y="124"/>
                    <a:pt x="10" y="124"/>
                  </a:cubicBezTo>
                  <a:cubicBezTo>
                    <a:pt x="23" y="142"/>
                    <a:pt x="23" y="142"/>
                    <a:pt x="23" y="142"/>
                  </a:cubicBezTo>
                  <a:cubicBezTo>
                    <a:pt x="38" y="135"/>
                    <a:pt x="38" y="135"/>
                    <a:pt x="38" y="135"/>
                  </a:cubicBezTo>
                  <a:cubicBezTo>
                    <a:pt x="42" y="138"/>
                    <a:pt x="46" y="141"/>
                    <a:pt x="49" y="143"/>
                  </a:cubicBezTo>
                  <a:cubicBezTo>
                    <a:pt x="48" y="160"/>
                    <a:pt x="48" y="160"/>
                    <a:pt x="48" y="160"/>
                  </a:cubicBezTo>
                  <a:cubicBezTo>
                    <a:pt x="69" y="167"/>
                    <a:pt x="69" y="167"/>
                    <a:pt x="69" y="167"/>
                  </a:cubicBezTo>
                  <a:cubicBezTo>
                    <a:pt x="77" y="152"/>
                    <a:pt x="77" y="152"/>
                    <a:pt x="77" y="152"/>
                  </a:cubicBezTo>
                  <a:cubicBezTo>
                    <a:pt x="80" y="152"/>
                    <a:pt x="82" y="152"/>
                    <a:pt x="84" y="152"/>
                  </a:cubicBezTo>
                  <a:cubicBezTo>
                    <a:pt x="86" y="152"/>
                    <a:pt x="89" y="152"/>
                    <a:pt x="91" y="152"/>
                  </a:cubicBezTo>
                  <a:cubicBezTo>
                    <a:pt x="100" y="167"/>
                    <a:pt x="100" y="167"/>
                    <a:pt x="100" y="167"/>
                  </a:cubicBezTo>
                  <a:cubicBezTo>
                    <a:pt x="121" y="160"/>
                    <a:pt x="121" y="160"/>
                    <a:pt x="121" y="160"/>
                  </a:cubicBezTo>
                  <a:cubicBezTo>
                    <a:pt x="119" y="143"/>
                    <a:pt x="119" y="143"/>
                    <a:pt x="119" y="143"/>
                  </a:cubicBezTo>
                  <a:cubicBezTo>
                    <a:pt x="123" y="141"/>
                    <a:pt x="126" y="138"/>
                    <a:pt x="130" y="135"/>
                  </a:cubicBezTo>
                  <a:cubicBezTo>
                    <a:pt x="146" y="142"/>
                    <a:pt x="146" y="142"/>
                    <a:pt x="146" y="142"/>
                  </a:cubicBezTo>
                  <a:cubicBezTo>
                    <a:pt x="158" y="124"/>
                    <a:pt x="158" y="124"/>
                    <a:pt x="158" y="124"/>
                  </a:cubicBezTo>
                  <a:cubicBezTo>
                    <a:pt x="147" y="111"/>
                    <a:pt x="147" y="111"/>
                    <a:pt x="147" y="111"/>
                  </a:cubicBezTo>
                  <a:cubicBezTo>
                    <a:pt x="149" y="107"/>
                    <a:pt x="150" y="103"/>
                    <a:pt x="151" y="98"/>
                  </a:cubicBezTo>
                  <a:lnTo>
                    <a:pt x="168" y="95"/>
                  </a:lnTo>
                  <a:close/>
                  <a:moveTo>
                    <a:pt x="84" y="133"/>
                  </a:moveTo>
                  <a:cubicBezTo>
                    <a:pt x="57" y="133"/>
                    <a:pt x="35" y="111"/>
                    <a:pt x="35" y="84"/>
                  </a:cubicBezTo>
                  <a:cubicBezTo>
                    <a:pt x="35" y="56"/>
                    <a:pt x="57" y="34"/>
                    <a:pt x="84" y="34"/>
                  </a:cubicBezTo>
                  <a:cubicBezTo>
                    <a:pt x="111" y="34"/>
                    <a:pt x="133" y="56"/>
                    <a:pt x="133" y="84"/>
                  </a:cubicBezTo>
                  <a:cubicBezTo>
                    <a:pt x="133" y="111"/>
                    <a:pt x="111" y="133"/>
                    <a:pt x="84"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7"/>
            <p:cNvSpPr>
              <a:spLocks noEditPoints="1"/>
            </p:cNvSpPr>
            <p:nvPr/>
          </p:nvSpPr>
          <p:spPr bwMode="auto">
            <a:xfrm>
              <a:off x="8783638" y="339725"/>
              <a:ext cx="374650" cy="379413"/>
            </a:xfrm>
            <a:custGeom>
              <a:avLst/>
              <a:gdLst>
                <a:gd name="T0" fmla="*/ 100 w 100"/>
                <a:gd name="T1" fmla="*/ 57 h 100"/>
                <a:gd name="T2" fmla="*/ 100 w 100"/>
                <a:gd name="T3" fmla="*/ 43 h 100"/>
                <a:gd name="T4" fmla="*/ 90 w 100"/>
                <a:gd name="T5" fmla="*/ 41 h 100"/>
                <a:gd name="T6" fmla="*/ 87 w 100"/>
                <a:gd name="T7" fmla="*/ 34 h 100"/>
                <a:gd name="T8" fmla="*/ 94 w 100"/>
                <a:gd name="T9" fmla="*/ 26 h 100"/>
                <a:gd name="T10" fmla="*/ 86 w 100"/>
                <a:gd name="T11" fmla="*/ 15 h 100"/>
                <a:gd name="T12" fmla="*/ 77 w 100"/>
                <a:gd name="T13" fmla="*/ 20 h 100"/>
                <a:gd name="T14" fmla="*/ 70 w 100"/>
                <a:gd name="T15" fmla="*/ 15 h 100"/>
                <a:gd name="T16" fmla="*/ 72 w 100"/>
                <a:gd name="T17" fmla="*/ 5 h 100"/>
                <a:gd name="T18" fmla="*/ 59 w 100"/>
                <a:gd name="T19" fmla="*/ 0 h 100"/>
                <a:gd name="T20" fmla="*/ 54 w 100"/>
                <a:gd name="T21" fmla="*/ 9 h 100"/>
                <a:gd name="T22" fmla="*/ 50 w 100"/>
                <a:gd name="T23" fmla="*/ 9 h 100"/>
                <a:gd name="T24" fmla="*/ 46 w 100"/>
                <a:gd name="T25" fmla="*/ 9 h 100"/>
                <a:gd name="T26" fmla="*/ 41 w 100"/>
                <a:gd name="T27" fmla="*/ 1 h 100"/>
                <a:gd name="T28" fmla="*/ 28 w 100"/>
                <a:gd name="T29" fmla="*/ 5 h 100"/>
                <a:gd name="T30" fmla="*/ 29 w 100"/>
                <a:gd name="T31" fmla="*/ 15 h 100"/>
                <a:gd name="T32" fmla="*/ 23 w 100"/>
                <a:gd name="T33" fmla="*/ 20 h 100"/>
                <a:gd name="T34" fmla="*/ 13 w 100"/>
                <a:gd name="T35" fmla="*/ 15 h 100"/>
                <a:gd name="T36" fmla="*/ 6 w 100"/>
                <a:gd name="T37" fmla="*/ 26 h 100"/>
                <a:gd name="T38" fmla="*/ 13 w 100"/>
                <a:gd name="T39" fmla="*/ 34 h 100"/>
                <a:gd name="T40" fmla="*/ 10 w 100"/>
                <a:gd name="T41" fmla="*/ 41 h 100"/>
                <a:gd name="T42" fmla="*/ 0 w 100"/>
                <a:gd name="T43" fmla="*/ 43 h 100"/>
                <a:gd name="T44" fmla="*/ 0 w 100"/>
                <a:gd name="T45" fmla="*/ 57 h 100"/>
                <a:gd name="T46" fmla="*/ 10 w 100"/>
                <a:gd name="T47" fmla="*/ 59 h 100"/>
                <a:gd name="T48" fmla="*/ 13 w 100"/>
                <a:gd name="T49" fmla="*/ 66 h 100"/>
                <a:gd name="T50" fmla="*/ 6 w 100"/>
                <a:gd name="T51" fmla="*/ 74 h 100"/>
                <a:gd name="T52" fmla="*/ 13 w 100"/>
                <a:gd name="T53" fmla="*/ 85 h 100"/>
                <a:gd name="T54" fmla="*/ 23 w 100"/>
                <a:gd name="T55" fmla="*/ 80 h 100"/>
                <a:gd name="T56" fmla="*/ 29 w 100"/>
                <a:gd name="T57" fmla="*/ 85 h 100"/>
                <a:gd name="T58" fmla="*/ 28 w 100"/>
                <a:gd name="T59" fmla="*/ 95 h 100"/>
                <a:gd name="T60" fmla="*/ 41 w 100"/>
                <a:gd name="T61" fmla="*/ 100 h 100"/>
                <a:gd name="T62" fmla="*/ 46 w 100"/>
                <a:gd name="T63" fmla="*/ 91 h 100"/>
                <a:gd name="T64" fmla="*/ 50 w 100"/>
                <a:gd name="T65" fmla="*/ 91 h 100"/>
                <a:gd name="T66" fmla="*/ 54 w 100"/>
                <a:gd name="T67" fmla="*/ 91 h 100"/>
                <a:gd name="T68" fmla="*/ 59 w 100"/>
                <a:gd name="T69" fmla="*/ 99 h 100"/>
                <a:gd name="T70" fmla="*/ 72 w 100"/>
                <a:gd name="T71" fmla="*/ 95 h 100"/>
                <a:gd name="T72" fmla="*/ 71 w 100"/>
                <a:gd name="T73" fmla="*/ 85 h 100"/>
                <a:gd name="T74" fmla="*/ 77 w 100"/>
                <a:gd name="T75" fmla="*/ 80 h 100"/>
                <a:gd name="T76" fmla="*/ 86 w 100"/>
                <a:gd name="T77" fmla="*/ 85 h 100"/>
                <a:gd name="T78" fmla="*/ 94 w 100"/>
                <a:gd name="T79" fmla="*/ 74 h 100"/>
                <a:gd name="T80" fmla="*/ 87 w 100"/>
                <a:gd name="T81" fmla="*/ 66 h 100"/>
                <a:gd name="T82" fmla="*/ 90 w 100"/>
                <a:gd name="T83" fmla="*/ 59 h 100"/>
                <a:gd name="T84" fmla="*/ 100 w 100"/>
                <a:gd name="T85" fmla="*/ 57 h 100"/>
                <a:gd name="T86" fmla="*/ 50 w 100"/>
                <a:gd name="T87" fmla="*/ 79 h 100"/>
                <a:gd name="T88" fmla="*/ 21 w 100"/>
                <a:gd name="T89" fmla="*/ 50 h 100"/>
                <a:gd name="T90" fmla="*/ 50 w 100"/>
                <a:gd name="T91" fmla="*/ 21 h 100"/>
                <a:gd name="T92" fmla="*/ 79 w 100"/>
                <a:gd name="T93" fmla="*/ 50 h 100"/>
                <a:gd name="T94" fmla="*/ 50 w 100"/>
                <a:gd name="T95" fmla="*/ 7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00">
                  <a:moveTo>
                    <a:pt x="100" y="57"/>
                  </a:moveTo>
                  <a:cubicBezTo>
                    <a:pt x="100" y="43"/>
                    <a:pt x="100" y="43"/>
                    <a:pt x="100" y="43"/>
                  </a:cubicBezTo>
                  <a:cubicBezTo>
                    <a:pt x="90" y="41"/>
                    <a:pt x="90" y="41"/>
                    <a:pt x="90" y="41"/>
                  </a:cubicBezTo>
                  <a:cubicBezTo>
                    <a:pt x="89" y="39"/>
                    <a:pt x="88" y="36"/>
                    <a:pt x="87" y="34"/>
                  </a:cubicBezTo>
                  <a:cubicBezTo>
                    <a:pt x="94" y="26"/>
                    <a:pt x="94" y="26"/>
                    <a:pt x="94" y="26"/>
                  </a:cubicBezTo>
                  <a:cubicBezTo>
                    <a:pt x="86" y="15"/>
                    <a:pt x="86" y="15"/>
                    <a:pt x="86" y="15"/>
                  </a:cubicBezTo>
                  <a:cubicBezTo>
                    <a:pt x="77" y="20"/>
                    <a:pt x="77" y="20"/>
                    <a:pt x="77" y="20"/>
                  </a:cubicBezTo>
                  <a:cubicBezTo>
                    <a:pt x="75" y="18"/>
                    <a:pt x="73" y="16"/>
                    <a:pt x="70" y="15"/>
                  </a:cubicBezTo>
                  <a:cubicBezTo>
                    <a:pt x="72" y="5"/>
                    <a:pt x="72" y="5"/>
                    <a:pt x="72" y="5"/>
                  </a:cubicBezTo>
                  <a:cubicBezTo>
                    <a:pt x="59" y="0"/>
                    <a:pt x="59" y="0"/>
                    <a:pt x="59" y="0"/>
                  </a:cubicBezTo>
                  <a:cubicBezTo>
                    <a:pt x="54" y="9"/>
                    <a:pt x="54" y="9"/>
                    <a:pt x="54" y="9"/>
                  </a:cubicBezTo>
                  <a:cubicBezTo>
                    <a:pt x="53" y="9"/>
                    <a:pt x="51" y="9"/>
                    <a:pt x="50" y="9"/>
                  </a:cubicBezTo>
                  <a:cubicBezTo>
                    <a:pt x="49" y="9"/>
                    <a:pt x="47" y="9"/>
                    <a:pt x="46" y="9"/>
                  </a:cubicBezTo>
                  <a:cubicBezTo>
                    <a:pt x="41" y="1"/>
                    <a:pt x="41" y="1"/>
                    <a:pt x="41" y="1"/>
                  </a:cubicBezTo>
                  <a:cubicBezTo>
                    <a:pt x="28" y="5"/>
                    <a:pt x="28" y="5"/>
                    <a:pt x="28" y="5"/>
                  </a:cubicBezTo>
                  <a:cubicBezTo>
                    <a:pt x="29" y="15"/>
                    <a:pt x="29" y="15"/>
                    <a:pt x="29" y="15"/>
                  </a:cubicBezTo>
                  <a:cubicBezTo>
                    <a:pt x="27" y="16"/>
                    <a:pt x="25" y="18"/>
                    <a:pt x="23" y="20"/>
                  </a:cubicBezTo>
                  <a:cubicBezTo>
                    <a:pt x="13" y="15"/>
                    <a:pt x="13" y="15"/>
                    <a:pt x="13" y="15"/>
                  </a:cubicBezTo>
                  <a:cubicBezTo>
                    <a:pt x="6" y="26"/>
                    <a:pt x="6" y="26"/>
                    <a:pt x="6" y="26"/>
                  </a:cubicBezTo>
                  <a:cubicBezTo>
                    <a:pt x="13" y="34"/>
                    <a:pt x="13" y="34"/>
                    <a:pt x="13" y="34"/>
                  </a:cubicBezTo>
                  <a:cubicBezTo>
                    <a:pt x="11" y="36"/>
                    <a:pt x="11" y="39"/>
                    <a:pt x="10" y="41"/>
                  </a:cubicBezTo>
                  <a:cubicBezTo>
                    <a:pt x="0" y="43"/>
                    <a:pt x="0" y="43"/>
                    <a:pt x="0" y="43"/>
                  </a:cubicBezTo>
                  <a:cubicBezTo>
                    <a:pt x="0" y="57"/>
                    <a:pt x="0" y="57"/>
                    <a:pt x="0" y="57"/>
                  </a:cubicBezTo>
                  <a:cubicBezTo>
                    <a:pt x="10" y="59"/>
                    <a:pt x="10" y="59"/>
                    <a:pt x="10" y="59"/>
                  </a:cubicBezTo>
                  <a:cubicBezTo>
                    <a:pt x="11" y="61"/>
                    <a:pt x="11" y="64"/>
                    <a:pt x="13" y="66"/>
                  </a:cubicBezTo>
                  <a:cubicBezTo>
                    <a:pt x="6" y="74"/>
                    <a:pt x="6" y="74"/>
                    <a:pt x="6" y="74"/>
                  </a:cubicBezTo>
                  <a:cubicBezTo>
                    <a:pt x="13" y="85"/>
                    <a:pt x="13" y="85"/>
                    <a:pt x="13" y="85"/>
                  </a:cubicBezTo>
                  <a:cubicBezTo>
                    <a:pt x="23" y="80"/>
                    <a:pt x="23" y="80"/>
                    <a:pt x="23" y="80"/>
                  </a:cubicBezTo>
                  <a:cubicBezTo>
                    <a:pt x="25" y="82"/>
                    <a:pt x="27" y="84"/>
                    <a:pt x="29" y="85"/>
                  </a:cubicBezTo>
                  <a:cubicBezTo>
                    <a:pt x="28" y="95"/>
                    <a:pt x="28" y="95"/>
                    <a:pt x="28" y="95"/>
                  </a:cubicBezTo>
                  <a:cubicBezTo>
                    <a:pt x="41" y="100"/>
                    <a:pt x="41" y="100"/>
                    <a:pt x="41" y="100"/>
                  </a:cubicBezTo>
                  <a:cubicBezTo>
                    <a:pt x="46" y="91"/>
                    <a:pt x="46" y="91"/>
                    <a:pt x="46" y="91"/>
                  </a:cubicBezTo>
                  <a:cubicBezTo>
                    <a:pt x="47" y="91"/>
                    <a:pt x="49" y="91"/>
                    <a:pt x="50" y="91"/>
                  </a:cubicBezTo>
                  <a:cubicBezTo>
                    <a:pt x="51" y="91"/>
                    <a:pt x="53" y="91"/>
                    <a:pt x="54" y="91"/>
                  </a:cubicBezTo>
                  <a:cubicBezTo>
                    <a:pt x="59" y="99"/>
                    <a:pt x="59" y="99"/>
                    <a:pt x="59" y="99"/>
                  </a:cubicBezTo>
                  <a:cubicBezTo>
                    <a:pt x="72" y="95"/>
                    <a:pt x="72" y="95"/>
                    <a:pt x="72" y="95"/>
                  </a:cubicBezTo>
                  <a:cubicBezTo>
                    <a:pt x="71" y="85"/>
                    <a:pt x="71" y="85"/>
                    <a:pt x="71" y="85"/>
                  </a:cubicBezTo>
                  <a:cubicBezTo>
                    <a:pt x="73" y="84"/>
                    <a:pt x="75" y="82"/>
                    <a:pt x="77" y="80"/>
                  </a:cubicBezTo>
                  <a:cubicBezTo>
                    <a:pt x="86" y="85"/>
                    <a:pt x="86" y="85"/>
                    <a:pt x="86" y="85"/>
                  </a:cubicBezTo>
                  <a:cubicBezTo>
                    <a:pt x="94" y="74"/>
                    <a:pt x="94" y="74"/>
                    <a:pt x="94" y="74"/>
                  </a:cubicBezTo>
                  <a:cubicBezTo>
                    <a:pt x="87" y="66"/>
                    <a:pt x="87" y="66"/>
                    <a:pt x="87" y="66"/>
                  </a:cubicBezTo>
                  <a:cubicBezTo>
                    <a:pt x="88" y="64"/>
                    <a:pt x="89" y="61"/>
                    <a:pt x="90" y="59"/>
                  </a:cubicBezTo>
                  <a:lnTo>
                    <a:pt x="100" y="57"/>
                  </a:lnTo>
                  <a:close/>
                  <a:moveTo>
                    <a:pt x="50" y="79"/>
                  </a:moveTo>
                  <a:cubicBezTo>
                    <a:pt x="34" y="79"/>
                    <a:pt x="21" y="66"/>
                    <a:pt x="21" y="50"/>
                  </a:cubicBezTo>
                  <a:cubicBezTo>
                    <a:pt x="21" y="34"/>
                    <a:pt x="34" y="21"/>
                    <a:pt x="50" y="21"/>
                  </a:cubicBezTo>
                  <a:cubicBezTo>
                    <a:pt x="66" y="21"/>
                    <a:pt x="79" y="34"/>
                    <a:pt x="79" y="50"/>
                  </a:cubicBezTo>
                  <a:cubicBezTo>
                    <a:pt x="79" y="66"/>
                    <a:pt x="66" y="79"/>
                    <a:pt x="50"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p:cNvGrpSpPr/>
          <p:nvPr/>
        </p:nvGrpSpPr>
        <p:grpSpPr>
          <a:xfrm>
            <a:off x="-42652" y="304800"/>
            <a:ext cx="1634541" cy="1061520"/>
            <a:chOff x="-42652" y="304800"/>
            <a:chExt cx="1634541" cy="1061520"/>
          </a:xfrm>
        </p:grpSpPr>
        <p:sp>
          <p:nvSpPr>
            <p:cNvPr id="44"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5" name="椭圆 44"/>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03</a:t>
              </a:r>
              <a:endParaRPr lang="zh-CN" altLang="en-US" sz="2400" dirty="0">
                <a:solidFill>
                  <a:schemeClr val="bg1"/>
                </a:solidFill>
              </a:endParaRPr>
            </a:p>
          </p:txBody>
        </p:sp>
      </p:grpSp>
      <p:grpSp>
        <p:nvGrpSpPr>
          <p:cNvPr id="47" name="组合 46"/>
          <p:cNvGrpSpPr/>
          <p:nvPr/>
        </p:nvGrpSpPr>
        <p:grpSpPr>
          <a:xfrm>
            <a:off x="1674215" y="341972"/>
            <a:ext cx="5584926" cy="932747"/>
            <a:chOff x="1674215" y="341972"/>
            <a:chExt cx="5584926" cy="932747"/>
          </a:xfrm>
        </p:grpSpPr>
        <p:sp>
          <p:nvSpPr>
            <p:cNvPr id="50" name="文本框 49"/>
            <p:cNvSpPr txBox="1"/>
            <p:nvPr/>
          </p:nvSpPr>
          <p:spPr>
            <a:xfrm>
              <a:off x="1674215" y="341972"/>
              <a:ext cx="3492431"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srgbClr val="EF6C74"/>
                  </a:solidFill>
                </a:rPr>
                <a:t>Model Analysis II</a:t>
              </a:r>
            </a:p>
          </p:txBody>
        </p:sp>
        <p:sp>
          <p:nvSpPr>
            <p:cNvPr id="51" name="文本框 50"/>
            <p:cNvSpPr txBox="1"/>
            <p:nvPr/>
          </p:nvSpPr>
          <p:spPr>
            <a:xfrm>
              <a:off x="1686622" y="844858"/>
              <a:ext cx="5572519" cy="429861"/>
            </a:xfrm>
            <a:prstGeom prst="rect">
              <a:avLst/>
            </a:prstGeom>
            <a:noFill/>
          </p:spPr>
          <p:txBody>
            <a:bodyPr wrap="square" rtlCol="0">
              <a:spAutoFit/>
              <a:scene3d>
                <a:camera prst="orthographicFront"/>
                <a:lightRig rig="threePt" dir="t"/>
              </a:scene3d>
              <a:sp3d contourW="12700"/>
            </a:bodyPr>
            <a:lstStyle/>
            <a:p>
              <a:pPr>
                <a:lnSpc>
                  <a:spcPct val="114000"/>
                </a:lnSpc>
                <a:defRPr/>
              </a:pPr>
              <a:r>
                <a:rPr lang="en-US" altLang="zh-CN" sz="1000" dirty="0">
                  <a:solidFill>
                    <a:schemeClr val="bg1">
                      <a:lumMod val="65000"/>
                    </a:schemeClr>
                  </a:solidFill>
                  <a:latin typeface="微软雅黑"/>
                </a:rPr>
                <a:t>Decision Tree| Neural Network | Random Forest| KNN|</a:t>
              </a:r>
            </a:p>
            <a:p>
              <a:pPr lvl="0">
                <a:lnSpc>
                  <a:spcPct val="114000"/>
                </a:lnSpc>
                <a:defRPr/>
              </a:pPr>
              <a:endParaRPr lang="en-US" altLang="zh-CN" sz="1000" dirty="0">
                <a:solidFill>
                  <a:schemeClr val="bg1">
                    <a:lumMod val="65000"/>
                  </a:schemeClr>
                </a:solidFill>
                <a:latin typeface="微软雅黑"/>
              </a:endParaRPr>
            </a:p>
          </p:txBody>
        </p:sp>
      </p:grpSp>
      <p:grpSp>
        <p:nvGrpSpPr>
          <p:cNvPr id="52" name="组合 51"/>
          <p:cNvGrpSpPr/>
          <p:nvPr/>
        </p:nvGrpSpPr>
        <p:grpSpPr>
          <a:xfrm>
            <a:off x="886434" y="4332029"/>
            <a:ext cx="3352782" cy="695744"/>
            <a:chOff x="1002736" y="3309145"/>
            <a:chExt cx="3352782" cy="695744"/>
          </a:xfrm>
        </p:grpSpPr>
        <p:sp>
          <p:nvSpPr>
            <p:cNvPr id="53" name="矩形 52">
              <a:extLst>
                <a:ext uri="{FF2B5EF4-FFF2-40B4-BE49-F238E27FC236}">
                  <a16:creationId xmlns:a16="http://schemas.microsoft.com/office/drawing/2014/main" id="{E3EB1709-6D20-4440-8800-976CC5E9712E}"/>
                </a:ext>
              </a:extLst>
            </p:cNvPr>
            <p:cNvSpPr/>
            <p:nvPr/>
          </p:nvSpPr>
          <p:spPr>
            <a:xfrm>
              <a:off x="2113544" y="3677812"/>
              <a:ext cx="2241974" cy="327077"/>
            </a:xfrm>
            <a:prstGeom prst="rect">
              <a:avLst/>
            </a:prstGeom>
          </p:spPr>
          <p:txBody>
            <a:bodyPr wrap="square">
              <a:spAutoFit/>
              <a:scene3d>
                <a:camera prst="orthographicFront"/>
                <a:lightRig rig="threePt" dir="t"/>
              </a:scene3d>
              <a:sp3d contourW="12700"/>
            </a:bodyPr>
            <a:lstStyle/>
            <a:p>
              <a:pPr algn="ctr">
                <a:lnSpc>
                  <a:spcPct val="120000"/>
                </a:lnSpc>
              </a:pPr>
              <a:endParaRPr lang="zh-CN" altLang="en-US" sz="1400" dirty="0">
                <a:solidFill>
                  <a:schemeClr val="tx1">
                    <a:lumMod val="50000"/>
                    <a:lumOff val="50000"/>
                  </a:schemeClr>
                </a:solidFill>
              </a:endParaRPr>
            </a:p>
          </p:txBody>
        </p:sp>
        <p:sp>
          <p:nvSpPr>
            <p:cNvPr id="54" name="矩形 53">
              <a:extLst>
                <a:ext uri="{FF2B5EF4-FFF2-40B4-BE49-F238E27FC236}">
                  <a16:creationId xmlns:a16="http://schemas.microsoft.com/office/drawing/2014/main" id="{CBCE2F27-1948-4AAF-B7D2-B7B4F23C2784}"/>
                </a:ext>
              </a:extLst>
            </p:cNvPr>
            <p:cNvSpPr/>
            <p:nvPr/>
          </p:nvSpPr>
          <p:spPr>
            <a:xfrm>
              <a:off x="1002736" y="3309145"/>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rPr>
                <a:t>Decision Tree</a:t>
              </a:r>
              <a:endParaRPr lang="zh-CN" altLang="en-US" b="1" dirty="0">
                <a:solidFill>
                  <a:schemeClr val="tx1">
                    <a:lumMod val="75000"/>
                    <a:lumOff val="25000"/>
                  </a:schemeClr>
                </a:solidFill>
              </a:endParaRPr>
            </a:p>
          </p:txBody>
        </p:sp>
      </p:grpSp>
      <p:sp>
        <p:nvSpPr>
          <p:cNvPr id="57" name="矩形 56">
            <a:extLst>
              <a:ext uri="{FF2B5EF4-FFF2-40B4-BE49-F238E27FC236}">
                <a16:creationId xmlns:a16="http://schemas.microsoft.com/office/drawing/2014/main" id="{CBCE2F27-1948-4AAF-B7D2-B7B4F23C2784}"/>
              </a:ext>
            </a:extLst>
          </p:cNvPr>
          <p:cNvSpPr/>
          <p:nvPr/>
        </p:nvSpPr>
        <p:spPr>
          <a:xfrm>
            <a:off x="3548379" y="4299432"/>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rPr>
              <a:t>Random Forest</a:t>
            </a:r>
            <a:endParaRPr lang="zh-CN" altLang="en-US" b="1" dirty="0">
              <a:solidFill>
                <a:schemeClr val="tx1">
                  <a:lumMod val="75000"/>
                  <a:lumOff val="25000"/>
                </a:schemeClr>
              </a:solidFill>
            </a:endParaRPr>
          </a:p>
        </p:txBody>
      </p:sp>
      <p:sp>
        <p:nvSpPr>
          <p:cNvPr id="60" name="矩形 59">
            <a:extLst>
              <a:ext uri="{FF2B5EF4-FFF2-40B4-BE49-F238E27FC236}">
                <a16:creationId xmlns:a16="http://schemas.microsoft.com/office/drawing/2014/main" id="{CBCE2F27-1948-4AAF-B7D2-B7B4F23C2784}"/>
              </a:ext>
            </a:extLst>
          </p:cNvPr>
          <p:cNvSpPr/>
          <p:nvPr/>
        </p:nvSpPr>
        <p:spPr>
          <a:xfrm>
            <a:off x="6572748" y="4337230"/>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rPr>
              <a:t>KNN</a:t>
            </a:r>
            <a:endParaRPr lang="zh-CN" altLang="en-US" b="1" dirty="0">
              <a:solidFill>
                <a:schemeClr val="tx1">
                  <a:lumMod val="75000"/>
                  <a:lumOff val="25000"/>
                </a:schemeClr>
              </a:solidFill>
            </a:endParaRPr>
          </a:p>
        </p:txBody>
      </p:sp>
      <p:pic>
        <p:nvPicPr>
          <p:cNvPr id="2" name="Picture 1">
            <a:extLst>
              <a:ext uri="{FF2B5EF4-FFF2-40B4-BE49-F238E27FC236}">
                <a16:creationId xmlns:a16="http://schemas.microsoft.com/office/drawing/2014/main" id="{B50433D0-6005-3940-AC4C-20063DC31EC3}"/>
              </a:ext>
            </a:extLst>
          </p:cNvPr>
          <p:cNvPicPr>
            <a:picLocks noChangeAspect="1"/>
          </p:cNvPicPr>
          <p:nvPr/>
        </p:nvPicPr>
        <p:blipFill>
          <a:blip r:embed="rId3"/>
          <a:stretch>
            <a:fillRect/>
          </a:stretch>
        </p:blipFill>
        <p:spPr>
          <a:xfrm>
            <a:off x="870116" y="2111430"/>
            <a:ext cx="2254250" cy="1847850"/>
          </a:xfrm>
          <a:prstGeom prst="rect">
            <a:avLst/>
          </a:prstGeom>
        </p:spPr>
      </p:pic>
      <p:pic>
        <p:nvPicPr>
          <p:cNvPr id="3" name="Picture 2">
            <a:extLst>
              <a:ext uri="{FF2B5EF4-FFF2-40B4-BE49-F238E27FC236}">
                <a16:creationId xmlns:a16="http://schemas.microsoft.com/office/drawing/2014/main" id="{1A7C8FF1-1E13-F64C-A1C5-416B1FAF6207}"/>
              </a:ext>
            </a:extLst>
          </p:cNvPr>
          <p:cNvPicPr>
            <a:picLocks noChangeAspect="1"/>
          </p:cNvPicPr>
          <p:nvPr/>
        </p:nvPicPr>
        <p:blipFill>
          <a:blip r:embed="rId4"/>
          <a:stretch>
            <a:fillRect/>
          </a:stretch>
        </p:blipFill>
        <p:spPr>
          <a:xfrm>
            <a:off x="3442086" y="2036869"/>
            <a:ext cx="2454560" cy="1937214"/>
          </a:xfrm>
          <a:prstGeom prst="rect">
            <a:avLst/>
          </a:prstGeom>
        </p:spPr>
      </p:pic>
      <p:pic>
        <p:nvPicPr>
          <p:cNvPr id="4" name="Picture 3">
            <a:extLst>
              <a:ext uri="{FF2B5EF4-FFF2-40B4-BE49-F238E27FC236}">
                <a16:creationId xmlns:a16="http://schemas.microsoft.com/office/drawing/2014/main" id="{050E7229-99A2-A745-9146-D0EA13222277}"/>
              </a:ext>
            </a:extLst>
          </p:cNvPr>
          <p:cNvPicPr>
            <a:picLocks noChangeAspect="1"/>
          </p:cNvPicPr>
          <p:nvPr/>
        </p:nvPicPr>
        <p:blipFill>
          <a:blip r:embed="rId5"/>
          <a:stretch>
            <a:fillRect/>
          </a:stretch>
        </p:blipFill>
        <p:spPr>
          <a:xfrm>
            <a:off x="6416176" y="2022066"/>
            <a:ext cx="2454560" cy="1937214"/>
          </a:xfrm>
          <a:prstGeom prst="rect">
            <a:avLst/>
          </a:prstGeom>
        </p:spPr>
      </p:pic>
      <p:pic>
        <p:nvPicPr>
          <p:cNvPr id="6" name="Picture 5">
            <a:extLst>
              <a:ext uri="{FF2B5EF4-FFF2-40B4-BE49-F238E27FC236}">
                <a16:creationId xmlns:a16="http://schemas.microsoft.com/office/drawing/2014/main" id="{55FC98C7-1CB0-FF44-A9A8-99AB78E032EB}"/>
              </a:ext>
            </a:extLst>
          </p:cNvPr>
          <p:cNvPicPr>
            <a:picLocks noChangeAspect="1"/>
          </p:cNvPicPr>
          <p:nvPr/>
        </p:nvPicPr>
        <p:blipFill>
          <a:blip r:embed="rId6"/>
          <a:stretch>
            <a:fillRect/>
          </a:stretch>
        </p:blipFill>
        <p:spPr>
          <a:xfrm>
            <a:off x="8991548" y="2048328"/>
            <a:ext cx="2690174" cy="1910951"/>
          </a:xfrm>
          <a:prstGeom prst="rect">
            <a:avLst/>
          </a:prstGeom>
        </p:spPr>
      </p:pic>
      <p:sp>
        <p:nvSpPr>
          <p:cNvPr id="7" name="TextBox 6">
            <a:extLst>
              <a:ext uri="{FF2B5EF4-FFF2-40B4-BE49-F238E27FC236}">
                <a16:creationId xmlns:a16="http://schemas.microsoft.com/office/drawing/2014/main" id="{A1A10169-F032-464E-B3AA-E8E8676252AE}"/>
              </a:ext>
            </a:extLst>
          </p:cNvPr>
          <p:cNvSpPr txBox="1"/>
          <p:nvPr/>
        </p:nvSpPr>
        <p:spPr>
          <a:xfrm>
            <a:off x="9601200" y="4331364"/>
            <a:ext cx="1951893" cy="369332"/>
          </a:xfrm>
          <a:prstGeom prst="rect">
            <a:avLst/>
          </a:prstGeom>
          <a:noFill/>
        </p:spPr>
        <p:txBody>
          <a:bodyPr wrap="square" rtlCol="0">
            <a:spAutoFit/>
          </a:bodyPr>
          <a:lstStyle/>
          <a:p>
            <a:r>
              <a:rPr lang="en-US" b="1" dirty="0"/>
              <a:t>Neural Network</a:t>
            </a:r>
          </a:p>
        </p:txBody>
      </p:sp>
    </p:spTree>
    <p:extLst>
      <p:ext uri="{BB962C8B-B14F-4D97-AF65-F5344CB8AC3E}">
        <p14:creationId xmlns:p14="http://schemas.microsoft.com/office/powerpoint/2010/main" val="85127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ppt_x</p:attrName>
                                        </p:attrNameLst>
                                      </p:cBhvr>
                                      <p:tavLst>
                                        <p:tav tm="0">
                                          <p:val>
                                            <p:strVal val="#ppt_x-#ppt_w*1.125000"/>
                                          </p:val>
                                        </p:tav>
                                        <p:tav tm="100000">
                                          <p:val>
                                            <p:strVal val="#ppt_x"/>
                                          </p:val>
                                        </p:tav>
                                      </p:tavLst>
                                    </p:anim>
                                    <p:animEffect transition="in" filter="wipe(right)">
                                      <p:cBhvr>
                                        <p:cTn id="13" dur="500"/>
                                        <p:tgtEl>
                                          <p:spTgt spid="47"/>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 calcmode="lin" valueType="num">
                                      <p:cBhvr>
                                        <p:cTn id="29" dur="500" fill="hold"/>
                                        <p:tgtEl>
                                          <p:spTgt spid="52"/>
                                        </p:tgtEl>
                                        <p:attrNameLst>
                                          <p:attrName>ppt_w</p:attrName>
                                        </p:attrNameLst>
                                      </p:cBhvr>
                                      <p:tavLst>
                                        <p:tav tm="0">
                                          <p:val>
                                            <p:fltVal val="0"/>
                                          </p:val>
                                        </p:tav>
                                        <p:tav tm="100000">
                                          <p:val>
                                            <p:strVal val="#ppt_w"/>
                                          </p:val>
                                        </p:tav>
                                      </p:tavLst>
                                    </p:anim>
                                    <p:anim calcmode="lin" valueType="num">
                                      <p:cBhvr>
                                        <p:cTn id="30" dur="500" fill="hold"/>
                                        <p:tgtEl>
                                          <p:spTgt spid="52"/>
                                        </p:tgtEl>
                                        <p:attrNameLst>
                                          <p:attrName>ppt_h</p:attrName>
                                        </p:attrNameLst>
                                      </p:cBhvr>
                                      <p:tavLst>
                                        <p:tav tm="0">
                                          <p:val>
                                            <p:fltVal val="0"/>
                                          </p:val>
                                        </p:tav>
                                        <p:tav tm="100000">
                                          <p:val>
                                            <p:strVal val="#ppt_h"/>
                                          </p:val>
                                        </p:tav>
                                      </p:tavLst>
                                    </p:anim>
                                    <p:animEffect transition="in" filter="fade">
                                      <p:cBhvr>
                                        <p:cTn id="3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5"/>
          <p:cNvSpPr>
            <a:spLocks noEditPoints="1"/>
          </p:cNvSpPr>
          <p:nvPr/>
        </p:nvSpPr>
        <p:spPr bwMode="auto">
          <a:xfrm>
            <a:off x="7401252" y="2520716"/>
            <a:ext cx="529976" cy="875950"/>
          </a:xfrm>
          <a:custGeom>
            <a:avLst/>
            <a:gdLst>
              <a:gd name="T0" fmla="*/ 220 w 237"/>
              <a:gd name="T1" fmla="*/ 0 h 393"/>
              <a:gd name="T2" fmla="*/ 16 w 237"/>
              <a:gd name="T3" fmla="*/ 0 h 393"/>
              <a:gd name="T4" fmla="*/ 0 w 237"/>
              <a:gd name="T5" fmla="*/ 17 h 393"/>
              <a:gd name="T6" fmla="*/ 0 w 237"/>
              <a:gd name="T7" fmla="*/ 377 h 393"/>
              <a:gd name="T8" fmla="*/ 16 w 237"/>
              <a:gd name="T9" fmla="*/ 393 h 393"/>
              <a:gd name="T10" fmla="*/ 220 w 237"/>
              <a:gd name="T11" fmla="*/ 393 h 393"/>
              <a:gd name="T12" fmla="*/ 237 w 237"/>
              <a:gd name="T13" fmla="*/ 377 h 393"/>
              <a:gd name="T14" fmla="*/ 237 w 237"/>
              <a:gd name="T15" fmla="*/ 17 h 393"/>
              <a:gd name="T16" fmla="*/ 220 w 237"/>
              <a:gd name="T17" fmla="*/ 0 h 393"/>
              <a:gd name="T18" fmla="*/ 99 w 237"/>
              <a:gd name="T19" fmla="*/ 11 h 393"/>
              <a:gd name="T20" fmla="*/ 138 w 237"/>
              <a:gd name="T21" fmla="*/ 11 h 393"/>
              <a:gd name="T22" fmla="*/ 143 w 237"/>
              <a:gd name="T23" fmla="*/ 16 h 393"/>
              <a:gd name="T24" fmla="*/ 138 w 237"/>
              <a:gd name="T25" fmla="*/ 21 h 393"/>
              <a:gd name="T26" fmla="*/ 99 w 237"/>
              <a:gd name="T27" fmla="*/ 21 h 393"/>
              <a:gd name="T28" fmla="*/ 94 w 237"/>
              <a:gd name="T29" fmla="*/ 16 h 393"/>
              <a:gd name="T30" fmla="*/ 99 w 237"/>
              <a:gd name="T31" fmla="*/ 11 h 393"/>
              <a:gd name="T32" fmla="*/ 118 w 237"/>
              <a:gd name="T33" fmla="*/ 383 h 393"/>
              <a:gd name="T34" fmla="*/ 96 w 237"/>
              <a:gd name="T35" fmla="*/ 360 h 393"/>
              <a:gd name="T36" fmla="*/ 118 w 237"/>
              <a:gd name="T37" fmla="*/ 338 h 393"/>
              <a:gd name="T38" fmla="*/ 141 w 237"/>
              <a:gd name="T39" fmla="*/ 360 h 393"/>
              <a:gd name="T40" fmla="*/ 118 w 237"/>
              <a:gd name="T41" fmla="*/ 383 h 393"/>
              <a:gd name="T42" fmla="*/ 227 w 237"/>
              <a:gd name="T43" fmla="*/ 311 h 393"/>
              <a:gd name="T44" fmla="*/ 209 w 237"/>
              <a:gd name="T45" fmla="*/ 327 h 393"/>
              <a:gd name="T46" fmla="*/ 27 w 237"/>
              <a:gd name="T47" fmla="*/ 327 h 393"/>
              <a:gd name="T48" fmla="*/ 10 w 237"/>
              <a:gd name="T49" fmla="*/ 311 h 393"/>
              <a:gd name="T50" fmla="*/ 10 w 237"/>
              <a:gd name="T51" fmla="*/ 53 h 393"/>
              <a:gd name="T52" fmla="*/ 27 w 237"/>
              <a:gd name="T53" fmla="*/ 37 h 393"/>
              <a:gd name="T54" fmla="*/ 209 w 237"/>
              <a:gd name="T55" fmla="*/ 37 h 393"/>
              <a:gd name="T56" fmla="*/ 227 w 237"/>
              <a:gd name="T57" fmla="*/ 53 h 393"/>
              <a:gd name="T58" fmla="*/ 227 w 237"/>
              <a:gd name="T59" fmla="*/ 31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93">
                <a:moveTo>
                  <a:pt x="220" y="0"/>
                </a:moveTo>
                <a:cubicBezTo>
                  <a:pt x="16" y="0"/>
                  <a:pt x="16" y="0"/>
                  <a:pt x="16" y="0"/>
                </a:cubicBezTo>
                <a:cubicBezTo>
                  <a:pt x="7" y="0"/>
                  <a:pt x="0" y="8"/>
                  <a:pt x="0" y="17"/>
                </a:cubicBezTo>
                <a:cubicBezTo>
                  <a:pt x="0" y="377"/>
                  <a:pt x="0" y="377"/>
                  <a:pt x="0" y="377"/>
                </a:cubicBezTo>
                <a:cubicBezTo>
                  <a:pt x="0" y="386"/>
                  <a:pt x="7" y="393"/>
                  <a:pt x="16" y="393"/>
                </a:cubicBezTo>
                <a:cubicBezTo>
                  <a:pt x="220" y="393"/>
                  <a:pt x="220" y="393"/>
                  <a:pt x="220" y="393"/>
                </a:cubicBezTo>
                <a:cubicBezTo>
                  <a:pt x="229" y="393"/>
                  <a:pt x="237" y="386"/>
                  <a:pt x="237" y="377"/>
                </a:cubicBezTo>
                <a:cubicBezTo>
                  <a:pt x="237" y="17"/>
                  <a:pt x="237" y="17"/>
                  <a:pt x="237" y="17"/>
                </a:cubicBezTo>
                <a:cubicBezTo>
                  <a:pt x="237" y="8"/>
                  <a:pt x="229" y="0"/>
                  <a:pt x="220" y="0"/>
                </a:cubicBezTo>
                <a:close/>
                <a:moveTo>
                  <a:pt x="99" y="11"/>
                </a:moveTo>
                <a:cubicBezTo>
                  <a:pt x="138" y="11"/>
                  <a:pt x="138" y="11"/>
                  <a:pt x="138" y="11"/>
                </a:cubicBezTo>
                <a:cubicBezTo>
                  <a:pt x="140" y="11"/>
                  <a:pt x="143" y="13"/>
                  <a:pt x="143" y="16"/>
                </a:cubicBezTo>
                <a:cubicBezTo>
                  <a:pt x="143" y="19"/>
                  <a:pt x="140" y="21"/>
                  <a:pt x="138" y="21"/>
                </a:cubicBezTo>
                <a:cubicBezTo>
                  <a:pt x="99" y="21"/>
                  <a:pt x="99" y="21"/>
                  <a:pt x="99" y="21"/>
                </a:cubicBezTo>
                <a:cubicBezTo>
                  <a:pt x="96" y="21"/>
                  <a:pt x="94" y="19"/>
                  <a:pt x="94" y="16"/>
                </a:cubicBezTo>
                <a:cubicBezTo>
                  <a:pt x="94" y="13"/>
                  <a:pt x="96" y="11"/>
                  <a:pt x="99" y="11"/>
                </a:cubicBezTo>
                <a:close/>
                <a:moveTo>
                  <a:pt x="118" y="383"/>
                </a:moveTo>
                <a:cubicBezTo>
                  <a:pt x="106" y="383"/>
                  <a:pt x="96" y="373"/>
                  <a:pt x="96" y="360"/>
                </a:cubicBezTo>
                <a:cubicBezTo>
                  <a:pt x="96" y="348"/>
                  <a:pt x="106" y="338"/>
                  <a:pt x="118" y="338"/>
                </a:cubicBezTo>
                <a:cubicBezTo>
                  <a:pt x="131" y="338"/>
                  <a:pt x="141" y="348"/>
                  <a:pt x="141" y="360"/>
                </a:cubicBezTo>
                <a:cubicBezTo>
                  <a:pt x="141" y="373"/>
                  <a:pt x="131" y="383"/>
                  <a:pt x="118" y="383"/>
                </a:cubicBezTo>
                <a:close/>
                <a:moveTo>
                  <a:pt x="227" y="311"/>
                </a:moveTo>
                <a:cubicBezTo>
                  <a:pt x="227" y="320"/>
                  <a:pt x="219" y="327"/>
                  <a:pt x="209" y="327"/>
                </a:cubicBezTo>
                <a:cubicBezTo>
                  <a:pt x="27" y="327"/>
                  <a:pt x="27" y="327"/>
                  <a:pt x="27" y="327"/>
                </a:cubicBezTo>
                <a:cubicBezTo>
                  <a:pt x="17" y="327"/>
                  <a:pt x="10" y="320"/>
                  <a:pt x="10" y="311"/>
                </a:cubicBezTo>
                <a:cubicBezTo>
                  <a:pt x="10" y="53"/>
                  <a:pt x="10" y="53"/>
                  <a:pt x="10" y="53"/>
                </a:cubicBezTo>
                <a:cubicBezTo>
                  <a:pt x="10" y="44"/>
                  <a:pt x="17" y="37"/>
                  <a:pt x="27" y="37"/>
                </a:cubicBezTo>
                <a:cubicBezTo>
                  <a:pt x="209" y="37"/>
                  <a:pt x="209" y="37"/>
                  <a:pt x="209" y="37"/>
                </a:cubicBezTo>
                <a:cubicBezTo>
                  <a:pt x="219" y="37"/>
                  <a:pt x="227" y="44"/>
                  <a:pt x="227" y="53"/>
                </a:cubicBezTo>
                <a:lnTo>
                  <a:pt x="227" y="3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1" name="组合 40"/>
          <p:cNvGrpSpPr/>
          <p:nvPr/>
        </p:nvGrpSpPr>
        <p:grpSpPr>
          <a:xfrm>
            <a:off x="-42652" y="304800"/>
            <a:ext cx="1634541" cy="1061520"/>
            <a:chOff x="-42652" y="304800"/>
            <a:chExt cx="1634541" cy="1061520"/>
          </a:xfrm>
        </p:grpSpPr>
        <p:sp>
          <p:nvSpPr>
            <p:cNvPr id="44"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5" name="椭圆 44"/>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03</a:t>
              </a:r>
              <a:endParaRPr lang="zh-CN" altLang="en-US" sz="2400" dirty="0">
                <a:solidFill>
                  <a:schemeClr val="bg1"/>
                </a:solidFill>
              </a:endParaRPr>
            </a:p>
          </p:txBody>
        </p:sp>
      </p:grpSp>
      <p:grpSp>
        <p:nvGrpSpPr>
          <p:cNvPr id="47" name="组合 46"/>
          <p:cNvGrpSpPr/>
          <p:nvPr/>
        </p:nvGrpSpPr>
        <p:grpSpPr>
          <a:xfrm>
            <a:off x="1674215" y="341972"/>
            <a:ext cx="5341182" cy="757315"/>
            <a:chOff x="1674215" y="341972"/>
            <a:chExt cx="5341182" cy="757315"/>
          </a:xfrm>
        </p:grpSpPr>
        <p:sp>
          <p:nvSpPr>
            <p:cNvPr id="50" name="文本框 49"/>
            <p:cNvSpPr txBox="1"/>
            <p:nvPr/>
          </p:nvSpPr>
          <p:spPr>
            <a:xfrm>
              <a:off x="1674215" y="341972"/>
              <a:ext cx="3492431"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srgbClr val="EF6C74"/>
                  </a:solidFill>
                </a:rPr>
                <a:t>Model Analysis II</a:t>
              </a:r>
            </a:p>
          </p:txBody>
        </p:sp>
        <p:sp>
          <p:nvSpPr>
            <p:cNvPr id="51" name="文本框 50"/>
            <p:cNvSpPr txBox="1"/>
            <p:nvPr/>
          </p:nvSpPr>
          <p:spPr>
            <a:xfrm>
              <a:off x="1686622" y="844858"/>
              <a:ext cx="5328775" cy="254429"/>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000" dirty="0">
                  <a:solidFill>
                    <a:schemeClr val="bg1">
                      <a:lumMod val="65000"/>
                    </a:schemeClr>
                  </a:solidFill>
                  <a:latin typeface="微软雅黑"/>
                </a:rPr>
                <a:t>Decision Tree| Neural Network | Random Forest| KNN|</a:t>
              </a:r>
            </a:p>
          </p:txBody>
        </p:sp>
      </p:grpSp>
      <p:grpSp>
        <p:nvGrpSpPr>
          <p:cNvPr id="49" name="组合 55">
            <a:extLst>
              <a:ext uri="{FF2B5EF4-FFF2-40B4-BE49-F238E27FC236}">
                <a16:creationId xmlns:a16="http://schemas.microsoft.com/office/drawing/2014/main" id="{89C830AC-124E-47DA-B843-783419A2D4DE}"/>
              </a:ext>
            </a:extLst>
          </p:cNvPr>
          <p:cNvGrpSpPr/>
          <p:nvPr/>
        </p:nvGrpSpPr>
        <p:grpSpPr>
          <a:xfrm>
            <a:off x="7666240" y="4576095"/>
            <a:ext cx="3827959" cy="672997"/>
            <a:chOff x="689024" y="3363288"/>
            <a:chExt cx="3827959" cy="672997"/>
          </a:xfrm>
        </p:grpSpPr>
        <p:sp>
          <p:nvSpPr>
            <p:cNvPr id="61" name="矩形 60">
              <a:extLst>
                <a:ext uri="{FF2B5EF4-FFF2-40B4-BE49-F238E27FC236}">
                  <a16:creationId xmlns:a16="http://schemas.microsoft.com/office/drawing/2014/main" id="{001A0D47-3721-4C73-B40F-452F4A19D9C6}"/>
                </a:ext>
              </a:extLst>
            </p:cNvPr>
            <p:cNvSpPr/>
            <p:nvPr/>
          </p:nvSpPr>
          <p:spPr>
            <a:xfrm>
              <a:off x="689024" y="3709208"/>
              <a:ext cx="3827959" cy="327077"/>
            </a:xfrm>
            <a:prstGeom prst="rect">
              <a:avLst/>
            </a:prstGeom>
          </p:spPr>
          <p:txBody>
            <a:bodyPr wrap="square">
              <a:spAutoFit/>
              <a:scene3d>
                <a:camera prst="orthographicFront"/>
                <a:lightRig rig="threePt" dir="t"/>
              </a:scene3d>
              <a:sp3d contourW="12700"/>
            </a:bodyPr>
            <a:lstStyle/>
            <a:p>
              <a:pPr>
                <a:lnSpc>
                  <a:spcPct val="120000"/>
                </a:lnSpc>
              </a:pPr>
              <a:endParaRPr lang="zh-CN" altLang="en-US" sz="1400" dirty="0">
                <a:solidFill>
                  <a:schemeClr val="tx1">
                    <a:lumMod val="50000"/>
                    <a:lumOff val="50000"/>
                  </a:schemeClr>
                </a:solidFill>
              </a:endParaRPr>
            </a:p>
          </p:txBody>
        </p:sp>
        <p:sp>
          <p:nvSpPr>
            <p:cNvPr id="63" name="矩形 61">
              <a:extLst>
                <a:ext uri="{FF2B5EF4-FFF2-40B4-BE49-F238E27FC236}">
                  <a16:creationId xmlns:a16="http://schemas.microsoft.com/office/drawing/2014/main" id="{B2455DAF-D730-4421-AF25-7B578D896393}"/>
                </a:ext>
              </a:extLst>
            </p:cNvPr>
            <p:cNvSpPr/>
            <p:nvPr/>
          </p:nvSpPr>
          <p:spPr>
            <a:xfrm>
              <a:off x="874712" y="3363288"/>
              <a:ext cx="2241974" cy="401264"/>
            </a:xfrm>
            <a:prstGeom prst="rect">
              <a:avLst/>
            </a:prstGeom>
          </p:spPr>
          <p:txBody>
            <a:bodyPr wrap="square">
              <a:spAutoFit/>
              <a:scene3d>
                <a:camera prst="orthographicFront"/>
                <a:lightRig rig="threePt" dir="t"/>
              </a:scene3d>
              <a:sp3d contourW="12700"/>
            </a:bodyPr>
            <a:lstStyle/>
            <a:p>
              <a:pPr>
                <a:lnSpc>
                  <a:spcPct val="120000"/>
                </a:lnSpc>
              </a:pPr>
              <a:endParaRPr lang="zh-CN" altLang="en-US" b="1" dirty="0">
                <a:solidFill>
                  <a:schemeClr val="tx1">
                    <a:lumMod val="75000"/>
                    <a:lumOff val="25000"/>
                  </a:schemeClr>
                </a:solidFill>
              </a:endParaRPr>
            </a:p>
          </p:txBody>
        </p:sp>
      </p:grpSp>
      <p:pic>
        <p:nvPicPr>
          <p:cNvPr id="6" name="Picture 5">
            <a:extLst>
              <a:ext uri="{FF2B5EF4-FFF2-40B4-BE49-F238E27FC236}">
                <a16:creationId xmlns:a16="http://schemas.microsoft.com/office/drawing/2014/main" id="{7644D03C-42AC-E64B-80EF-4A10E69C35EC}"/>
              </a:ext>
            </a:extLst>
          </p:cNvPr>
          <p:cNvPicPr>
            <a:picLocks noChangeAspect="1"/>
          </p:cNvPicPr>
          <p:nvPr/>
        </p:nvPicPr>
        <p:blipFill>
          <a:blip r:embed="rId3"/>
          <a:stretch>
            <a:fillRect/>
          </a:stretch>
        </p:blipFill>
        <p:spPr>
          <a:xfrm>
            <a:off x="977900" y="1099286"/>
            <a:ext cx="10236200" cy="5326158"/>
          </a:xfrm>
          <a:prstGeom prst="rect">
            <a:avLst/>
          </a:prstGeom>
        </p:spPr>
      </p:pic>
    </p:spTree>
    <p:extLst>
      <p:ext uri="{BB962C8B-B14F-4D97-AF65-F5344CB8AC3E}">
        <p14:creationId xmlns:p14="http://schemas.microsoft.com/office/powerpoint/2010/main" val="166639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ppt_x</p:attrName>
                                        </p:attrNameLst>
                                      </p:cBhvr>
                                      <p:tavLst>
                                        <p:tav tm="0">
                                          <p:val>
                                            <p:strVal val="#ppt_x-#ppt_w*1.125000"/>
                                          </p:val>
                                        </p:tav>
                                        <p:tav tm="100000">
                                          <p:val>
                                            <p:strVal val="#ppt_x"/>
                                          </p:val>
                                        </p:tav>
                                      </p:tavLst>
                                    </p:anim>
                                    <p:animEffect transition="in" filter="wipe(right)">
                                      <p:cBhvr>
                                        <p:cTn id="13" dur="500"/>
                                        <p:tgtEl>
                                          <p:spTgt spid="47"/>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p:tgtEl>
                                          <p:spTgt spid="49"/>
                                        </p:tgtEl>
                                        <p:attrNameLst>
                                          <p:attrName>ppt_x</p:attrName>
                                        </p:attrNameLst>
                                      </p:cBhvr>
                                      <p:tavLst>
                                        <p:tav tm="0">
                                          <p:val>
                                            <p:strVal val="#ppt_x-#ppt_w*1.125000"/>
                                          </p:val>
                                        </p:tav>
                                        <p:tav tm="100000">
                                          <p:val>
                                            <p:strVal val="#ppt_x"/>
                                          </p:val>
                                        </p:tav>
                                      </p:tavLst>
                                    </p:anim>
                                    <p:animEffect transition="in" filter="wipe(right)">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任意多边形 66"/>
          <p:cNvSpPr/>
          <p:nvPr/>
        </p:nvSpPr>
        <p:spPr>
          <a:xfrm rot="19800000" flipH="1">
            <a:off x="-1465041" y="2920029"/>
            <a:ext cx="4927237" cy="4136084"/>
          </a:xfrm>
          <a:custGeom>
            <a:avLst/>
            <a:gdLst>
              <a:gd name="connsiteX0" fmla="*/ 77009 w 4870505"/>
              <a:gd name="connsiteY0" fmla="*/ 1151 h 4136084"/>
              <a:gd name="connsiteX1" fmla="*/ 741577 w 4870505"/>
              <a:gd name="connsiteY1" fmla="*/ 2081132 h 4136084"/>
              <a:gd name="connsiteX2" fmla="*/ 0 w 4870505"/>
              <a:gd name="connsiteY2" fmla="*/ 4134967 h 4136084"/>
              <a:gd name="connsiteX3" fmla="*/ 4870505 w 4870505"/>
              <a:gd name="connsiteY3" fmla="*/ 4136084 h 4136084"/>
              <a:gd name="connsiteX4" fmla="*/ 2482536 w 4870505"/>
              <a:gd name="connsiteY4" fmla="*/ 0 h 4136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0505" h="4136084">
                <a:moveTo>
                  <a:pt x="77009" y="1151"/>
                </a:moveTo>
                <a:cubicBezTo>
                  <a:pt x="298532" y="694478"/>
                  <a:pt x="754851" y="749455"/>
                  <a:pt x="741577" y="2081132"/>
                </a:cubicBezTo>
                <a:cubicBezTo>
                  <a:pt x="857543" y="3327018"/>
                  <a:pt x="7024" y="3421420"/>
                  <a:pt x="0" y="4134967"/>
                </a:cubicBezTo>
                <a:lnTo>
                  <a:pt x="4870505" y="4136084"/>
                </a:lnTo>
                <a:lnTo>
                  <a:pt x="2482536" y="0"/>
                </a:lnTo>
                <a:close/>
              </a:path>
            </a:pathLst>
          </a:custGeom>
          <a:gradFill>
            <a:gsLst>
              <a:gs pos="0">
                <a:schemeClr val="tx1">
                  <a:alpha val="30000"/>
                </a:schemeClr>
              </a:gs>
              <a:gs pos="100000">
                <a:schemeClr val="bg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endParaRPr>
          </a:p>
        </p:txBody>
      </p:sp>
      <p:sp>
        <p:nvSpPr>
          <p:cNvPr id="39" name="矩形 38"/>
          <p:cNvSpPr/>
          <p:nvPr/>
        </p:nvSpPr>
        <p:spPr>
          <a:xfrm rot="19800000" flipH="1">
            <a:off x="2431601" y="2235179"/>
            <a:ext cx="3560264" cy="736836"/>
          </a:xfrm>
          <a:custGeom>
            <a:avLst/>
            <a:gdLst>
              <a:gd name="connsiteX0" fmla="*/ 0 w 8646404"/>
              <a:gd name="connsiteY0" fmla="*/ 0 h 726718"/>
              <a:gd name="connsiteX1" fmla="*/ 8646404 w 8646404"/>
              <a:gd name="connsiteY1" fmla="*/ 0 h 726718"/>
              <a:gd name="connsiteX2" fmla="*/ 8646404 w 8646404"/>
              <a:gd name="connsiteY2" fmla="*/ 726718 h 726718"/>
              <a:gd name="connsiteX3" fmla="*/ 0 w 8646404"/>
              <a:gd name="connsiteY3" fmla="*/ 726718 h 726718"/>
              <a:gd name="connsiteX4" fmla="*/ 0 w 8646404"/>
              <a:gd name="connsiteY4" fmla="*/ 0 h 726718"/>
              <a:gd name="connsiteX0" fmla="*/ 0 w 8646404"/>
              <a:gd name="connsiteY0" fmla="*/ 10118 h 736836"/>
              <a:gd name="connsiteX1" fmla="*/ 348169 w 8646404"/>
              <a:gd name="connsiteY1" fmla="*/ 0 h 736836"/>
              <a:gd name="connsiteX2" fmla="*/ 8646404 w 8646404"/>
              <a:gd name="connsiteY2" fmla="*/ 10118 h 736836"/>
              <a:gd name="connsiteX3" fmla="*/ 8646404 w 8646404"/>
              <a:gd name="connsiteY3" fmla="*/ 736836 h 736836"/>
              <a:gd name="connsiteX4" fmla="*/ 0 w 8646404"/>
              <a:gd name="connsiteY4" fmla="*/ 736836 h 736836"/>
              <a:gd name="connsiteX5" fmla="*/ 0 w 8646404"/>
              <a:gd name="connsiteY5" fmla="*/ 10118 h 736836"/>
              <a:gd name="connsiteX0" fmla="*/ 0 w 8646404"/>
              <a:gd name="connsiteY0" fmla="*/ 10118 h 736836"/>
              <a:gd name="connsiteX1" fmla="*/ 348169 w 8646404"/>
              <a:gd name="connsiteY1" fmla="*/ 0 h 736836"/>
              <a:gd name="connsiteX2" fmla="*/ 8646404 w 8646404"/>
              <a:gd name="connsiteY2" fmla="*/ 10118 h 736836"/>
              <a:gd name="connsiteX3" fmla="*/ 8646404 w 8646404"/>
              <a:gd name="connsiteY3" fmla="*/ 736836 h 736836"/>
              <a:gd name="connsiteX4" fmla="*/ 332538 w 8646404"/>
              <a:gd name="connsiteY4" fmla="*/ 734927 h 736836"/>
              <a:gd name="connsiteX5" fmla="*/ 0 w 8646404"/>
              <a:gd name="connsiteY5" fmla="*/ 736836 h 736836"/>
              <a:gd name="connsiteX6" fmla="*/ 0 w 8646404"/>
              <a:gd name="connsiteY6" fmla="*/ 10118 h 736836"/>
              <a:gd name="connsiteX0" fmla="*/ 0 w 8646404"/>
              <a:gd name="connsiteY0" fmla="*/ 10118 h 736836"/>
              <a:gd name="connsiteX1" fmla="*/ 348169 w 8646404"/>
              <a:gd name="connsiteY1" fmla="*/ 0 h 736836"/>
              <a:gd name="connsiteX2" fmla="*/ 8646404 w 8646404"/>
              <a:gd name="connsiteY2" fmla="*/ 10118 h 736836"/>
              <a:gd name="connsiteX3" fmla="*/ 8646404 w 8646404"/>
              <a:gd name="connsiteY3" fmla="*/ 736836 h 736836"/>
              <a:gd name="connsiteX4" fmla="*/ 332538 w 8646404"/>
              <a:gd name="connsiteY4" fmla="*/ 734927 h 736836"/>
              <a:gd name="connsiteX5" fmla="*/ 0 w 8646404"/>
              <a:gd name="connsiteY5" fmla="*/ 10118 h 736836"/>
              <a:gd name="connsiteX0" fmla="*/ 0 w 8313866"/>
              <a:gd name="connsiteY0" fmla="*/ 734927 h 736836"/>
              <a:gd name="connsiteX1" fmla="*/ 15631 w 8313866"/>
              <a:gd name="connsiteY1" fmla="*/ 0 h 736836"/>
              <a:gd name="connsiteX2" fmla="*/ 8313866 w 8313866"/>
              <a:gd name="connsiteY2" fmla="*/ 10118 h 736836"/>
              <a:gd name="connsiteX3" fmla="*/ 8313866 w 8313866"/>
              <a:gd name="connsiteY3" fmla="*/ 736836 h 736836"/>
              <a:gd name="connsiteX4" fmla="*/ 0 w 8313866"/>
              <a:gd name="connsiteY4" fmla="*/ 734927 h 736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3866" h="736836">
                <a:moveTo>
                  <a:pt x="0" y="734927"/>
                </a:moveTo>
                <a:lnTo>
                  <a:pt x="15631" y="0"/>
                </a:lnTo>
                <a:lnTo>
                  <a:pt x="8313866" y="10118"/>
                </a:lnTo>
                <a:lnTo>
                  <a:pt x="8313866" y="736836"/>
                </a:lnTo>
                <a:lnTo>
                  <a:pt x="0" y="734927"/>
                </a:lnTo>
                <a:close/>
              </a:path>
            </a:pathLst>
          </a:custGeom>
          <a:gradFill>
            <a:gsLst>
              <a:gs pos="0">
                <a:schemeClr val="tx1">
                  <a:alpha val="30000"/>
                </a:schemeClr>
              </a:gs>
              <a:gs pos="100000">
                <a:schemeClr val="bg1">
                  <a:lumMod val="50000"/>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71" name="任意多边形 70"/>
          <p:cNvSpPr/>
          <p:nvPr/>
        </p:nvSpPr>
        <p:spPr>
          <a:xfrm rot="19800000" flipH="1">
            <a:off x="1314656" y="4154513"/>
            <a:ext cx="4687018" cy="736189"/>
          </a:xfrm>
          <a:custGeom>
            <a:avLst/>
            <a:gdLst>
              <a:gd name="connsiteX0" fmla="*/ 15631 w 6758374"/>
              <a:gd name="connsiteY0" fmla="*/ 0 h 736189"/>
              <a:gd name="connsiteX1" fmla="*/ 0 w 6758374"/>
              <a:gd name="connsiteY1" fmla="*/ 734927 h 736189"/>
              <a:gd name="connsiteX2" fmla="*/ 5497496 w 6758374"/>
              <a:gd name="connsiteY2" fmla="*/ 736189 h 736189"/>
              <a:gd name="connsiteX3" fmla="*/ 6758374 w 6758374"/>
              <a:gd name="connsiteY3" fmla="*/ 8221 h 736189"/>
            </a:gdLst>
            <a:ahLst/>
            <a:cxnLst>
              <a:cxn ang="0">
                <a:pos x="connsiteX0" y="connsiteY0"/>
              </a:cxn>
              <a:cxn ang="0">
                <a:pos x="connsiteX1" y="connsiteY1"/>
              </a:cxn>
              <a:cxn ang="0">
                <a:pos x="connsiteX2" y="connsiteY2"/>
              </a:cxn>
              <a:cxn ang="0">
                <a:pos x="connsiteX3" y="connsiteY3"/>
              </a:cxn>
            </a:cxnLst>
            <a:rect l="l" t="t" r="r" b="b"/>
            <a:pathLst>
              <a:path w="6758374" h="736189">
                <a:moveTo>
                  <a:pt x="15631" y="0"/>
                </a:moveTo>
                <a:lnTo>
                  <a:pt x="0" y="734927"/>
                </a:lnTo>
                <a:lnTo>
                  <a:pt x="5497496" y="736189"/>
                </a:lnTo>
                <a:lnTo>
                  <a:pt x="6758374" y="8221"/>
                </a:lnTo>
                <a:close/>
              </a:path>
            </a:pathLst>
          </a:custGeom>
          <a:gradFill>
            <a:gsLst>
              <a:gs pos="0">
                <a:schemeClr val="tx1">
                  <a:alpha val="30000"/>
                </a:schemeClr>
              </a:gs>
              <a:gs pos="100000">
                <a:schemeClr val="bg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endParaRPr>
          </a:p>
        </p:txBody>
      </p:sp>
      <p:sp>
        <p:nvSpPr>
          <p:cNvPr id="69" name="任意多边形 68"/>
          <p:cNvSpPr/>
          <p:nvPr/>
        </p:nvSpPr>
        <p:spPr>
          <a:xfrm rot="19800000" flipH="1">
            <a:off x="2742599" y="5343847"/>
            <a:ext cx="3117038" cy="735631"/>
          </a:xfrm>
          <a:custGeom>
            <a:avLst/>
            <a:gdLst>
              <a:gd name="connsiteX0" fmla="*/ 15631 w 4331052"/>
              <a:gd name="connsiteY0" fmla="*/ 0 h 735631"/>
              <a:gd name="connsiteX1" fmla="*/ 0 w 4331052"/>
              <a:gd name="connsiteY1" fmla="*/ 734927 h 735631"/>
              <a:gd name="connsiteX2" fmla="*/ 3066015 w 4331052"/>
              <a:gd name="connsiteY2" fmla="*/ 735631 h 735631"/>
              <a:gd name="connsiteX3" fmla="*/ 4331052 w 4331052"/>
              <a:gd name="connsiteY3" fmla="*/ 5262 h 735631"/>
            </a:gdLst>
            <a:ahLst/>
            <a:cxnLst>
              <a:cxn ang="0">
                <a:pos x="connsiteX0" y="connsiteY0"/>
              </a:cxn>
              <a:cxn ang="0">
                <a:pos x="connsiteX1" y="connsiteY1"/>
              </a:cxn>
              <a:cxn ang="0">
                <a:pos x="connsiteX2" y="connsiteY2"/>
              </a:cxn>
              <a:cxn ang="0">
                <a:pos x="connsiteX3" y="connsiteY3"/>
              </a:cxn>
            </a:cxnLst>
            <a:rect l="l" t="t" r="r" b="b"/>
            <a:pathLst>
              <a:path w="4331052" h="735631">
                <a:moveTo>
                  <a:pt x="15631" y="0"/>
                </a:moveTo>
                <a:lnTo>
                  <a:pt x="0" y="734927"/>
                </a:lnTo>
                <a:lnTo>
                  <a:pt x="3066015" y="735631"/>
                </a:lnTo>
                <a:lnTo>
                  <a:pt x="4331052" y="5262"/>
                </a:lnTo>
                <a:close/>
              </a:path>
            </a:pathLst>
          </a:custGeom>
          <a:gradFill>
            <a:gsLst>
              <a:gs pos="0">
                <a:schemeClr val="tx1">
                  <a:alpha val="30000"/>
                </a:schemeClr>
              </a:gs>
              <a:gs pos="100000">
                <a:schemeClr val="bg1">
                  <a:lumMod val="50000"/>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77" name="Freeform 5"/>
          <p:cNvSpPr>
            <a:spLocks/>
          </p:cNvSpPr>
          <p:nvPr/>
        </p:nvSpPr>
        <p:spPr bwMode="auto">
          <a:xfrm>
            <a:off x="5326700" y="1417182"/>
            <a:ext cx="726122" cy="638998"/>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sp>
        <p:nvSpPr>
          <p:cNvPr id="84" name="Freeform 5"/>
          <p:cNvSpPr>
            <a:spLocks/>
          </p:cNvSpPr>
          <p:nvPr/>
        </p:nvSpPr>
        <p:spPr bwMode="auto">
          <a:xfrm>
            <a:off x="5260371" y="3078450"/>
            <a:ext cx="715938" cy="630036"/>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lt1"/>
                </a:solidFill>
              </a:rPr>
              <a:t>02</a:t>
            </a:r>
            <a:endParaRPr lang="zh-CN" altLang="en-US" dirty="0">
              <a:solidFill>
                <a:schemeClr val="lt1"/>
              </a:solidFill>
            </a:endParaRPr>
          </a:p>
        </p:txBody>
      </p:sp>
      <p:sp>
        <p:nvSpPr>
          <p:cNvPr id="91" name="Freeform 5"/>
          <p:cNvSpPr>
            <a:spLocks/>
          </p:cNvSpPr>
          <p:nvPr/>
        </p:nvSpPr>
        <p:spPr bwMode="auto">
          <a:xfrm>
            <a:off x="5265429" y="4629533"/>
            <a:ext cx="710880" cy="625584"/>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3"/>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03</a:t>
            </a:r>
            <a:endParaRPr lang="zh-CN" altLang="en-US" dirty="0"/>
          </a:p>
        </p:txBody>
      </p:sp>
      <p:grpSp>
        <p:nvGrpSpPr>
          <p:cNvPr id="43" name="组合 42"/>
          <p:cNvGrpSpPr/>
          <p:nvPr/>
        </p:nvGrpSpPr>
        <p:grpSpPr>
          <a:xfrm>
            <a:off x="-42652" y="304800"/>
            <a:ext cx="1634541" cy="1061520"/>
            <a:chOff x="-42652" y="304800"/>
            <a:chExt cx="1634541" cy="1061520"/>
          </a:xfrm>
        </p:grpSpPr>
        <p:sp>
          <p:nvSpPr>
            <p:cNvPr id="44"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5" name="椭圆 44"/>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03</a:t>
              </a:r>
              <a:endParaRPr lang="zh-CN" altLang="en-US" sz="2400" dirty="0">
                <a:solidFill>
                  <a:schemeClr val="bg1"/>
                </a:solidFill>
              </a:endParaRPr>
            </a:p>
          </p:txBody>
        </p:sp>
      </p:grpSp>
      <p:grpSp>
        <p:nvGrpSpPr>
          <p:cNvPr id="47" name="组合 46"/>
          <p:cNvGrpSpPr/>
          <p:nvPr/>
        </p:nvGrpSpPr>
        <p:grpSpPr>
          <a:xfrm>
            <a:off x="1686622" y="341972"/>
            <a:ext cx="5572519" cy="757315"/>
            <a:chOff x="1686622" y="341972"/>
            <a:chExt cx="5572519" cy="757315"/>
          </a:xfrm>
        </p:grpSpPr>
        <p:sp>
          <p:nvSpPr>
            <p:cNvPr id="48" name="文本框 47"/>
            <p:cNvSpPr txBox="1"/>
            <p:nvPr/>
          </p:nvSpPr>
          <p:spPr>
            <a:xfrm>
              <a:off x="1686622" y="341972"/>
              <a:ext cx="3606244" cy="584775"/>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accent1"/>
                  </a:solidFill>
                  <a:effectLst/>
                  <a:uLnTx/>
                  <a:uFillTx/>
                  <a:latin typeface="Arial"/>
                  <a:ea typeface="微软雅黑"/>
                  <a:cs typeface="+mn-cs"/>
                </a:rPr>
                <a:t>Model Analysis II </a:t>
              </a:r>
              <a:endParaRPr kumimoji="0" lang="zh-CN" altLang="en-US" sz="3200" b="1" i="0" u="none" strike="noStrike" kern="1200" cap="none" spc="0" normalizeH="0" baseline="0" noProof="0" dirty="0">
                <a:ln>
                  <a:noFill/>
                </a:ln>
                <a:solidFill>
                  <a:schemeClr val="accent1"/>
                </a:solidFill>
                <a:effectLst/>
                <a:uLnTx/>
                <a:uFillTx/>
                <a:latin typeface="Arial"/>
                <a:ea typeface="微软雅黑"/>
                <a:cs typeface="+mn-cs"/>
              </a:endParaRPr>
            </a:p>
          </p:txBody>
        </p:sp>
        <p:sp>
          <p:nvSpPr>
            <p:cNvPr id="49" name="文本框 48"/>
            <p:cNvSpPr txBox="1"/>
            <p:nvPr/>
          </p:nvSpPr>
          <p:spPr>
            <a:xfrm>
              <a:off x="1686622" y="844858"/>
              <a:ext cx="5572519" cy="254429"/>
            </a:xfrm>
            <a:prstGeom prst="rect">
              <a:avLst/>
            </a:prstGeom>
            <a:noFill/>
          </p:spPr>
          <p:txBody>
            <a:bodyPr wrap="square" rtlCol="0">
              <a:spAutoFit/>
              <a:scene3d>
                <a:camera prst="orthographicFront"/>
                <a:lightRig rig="threePt" dir="t"/>
              </a:scene3d>
              <a:sp3d contourW="12700"/>
            </a:bodyPr>
            <a:lstStyle/>
            <a:p>
              <a:pPr>
                <a:lnSpc>
                  <a:spcPct val="114000"/>
                </a:lnSpc>
                <a:defRPr/>
              </a:pPr>
              <a:r>
                <a:rPr lang="en-US" altLang="zh-CN" sz="1000" dirty="0">
                  <a:solidFill>
                    <a:schemeClr val="bg1">
                      <a:lumMod val="65000"/>
                    </a:schemeClr>
                  </a:solidFill>
                  <a:latin typeface="微软雅黑"/>
                </a:rPr>
                <a:t>Decision Tree| Neural Network | Random Forest| KNN|</a:t>
              </a:r>
            </a:p>
          </p:txBody>
        </p:sp>
      </p:grpSp>
      <p:sp>
        <p:nvSpPr>
          <p:cNvPr id="52" name="矩形 51">
            <a:extLst>
              <a:ext uri="{FF2B5EF4-FFF2-40B4-BE49-F238E27FC236}">
                <a16:creationId xmlns:a16="http://schemas.microsoft.com/office/drawing/2014/main" id="{CBCE2F27-1948-4AAF-B7D2-B7B4F23C2784}"/>
              </a:ext>
            </a:extLst>
          </p:cNvPr>
          <p:cNvSpPr/>
          <p:nvPr/>
        </p:nvSpPr>
        <p:spPr>
          <a:xfrm>
            <a:off x="6357258" y="1446650"/>
            <a:ext cx="4078519" cy="394210"/>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rPr>
              <a:t>I used grid search in each case</a:t>
            </a:r>
            <a:endParaRPr lang="zh-CN" altLang="en-US" b="1" dirty="0">
              <a:solidFill>
                <a:schemeClr val="tx1">
                  <a:lumMod val="75000"/>
                  <a:lumOff val="25000"/>
                </a:schemeClr>
              </a:solidFill>
            </a:endParaRPr>
          </a:p>
        </p:txBody>
      </p:sp>
      <p:sp>
        <p:nvSpPr>
          <p:cNvPr id="62" name="矩形 61">
            <a:extLst>
              <a:ext uri="{FF2B5EF4-FFF2-40B4-BE49-F238E27FC236}">
                <a16:creationId xmlns:a16="http://schemas.microsoft.com/office/drawing/2014/main" id="{CBCE2F27-1948-4AAF-B7D2-B7B4F23C2784}"/>
              </a:ext>
            </a:extLst>
          </p:cNvPr>
          <p:cNvSpPr/>
          <p:nvPr/>
        </p:nvSpPr>
        <p:spPr>
          <a:xfrm>
            <a:off x="6357258" y="4787439"/>
            <a:ext cx="2745389" cy="394210"/>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rPr>
              <a:t>Feature Importance</a:t>
            </a:r>
            <a:endParaRPr lang="zh-CN" altLang="en-US" b="1" dirty="0">
              <a:solidFill>
                <a:schemeClr val="tx1">
                  <a:lumMod val="75000"/>
                  <a:lumOff val="25000"/>
                </a:schemeClr>
              </a:solidFill>
            </a:endParaRPr>
          </a:p>
        </p:txBody>
      </p:sp>
      <p:sp>
        <p:nvSpPr>
          <p:cNvPr id="5" name="TextBox 4">
            <a:extLst>
              <a:ext uri="{FF2B5EF4-FFF2-40B4-BE49-F238E27FC236}">
                <a16:creationId xmlns:a16="http://schemas.microsoft.com/office/drawing/2014/main" id="{A061CECB-9618-8F45-A07F-6B69AD38F1DF}"/>
              </a:ext>
            </a:extLst>
          </p:cNvPr>
          <p:cNvSpPr txBox="1"/>
          <p:nvPr/>
        </p:nvSpPr>
        <p:spPr>
          <a:xfrm>
            <a:off x="1671053" y="1405263"/>
            <a:ext cx="2999234" cy="461665"/>
          </a:xfrm>
          <a:prstGeom prst="rect">
            <a:avLst/>
          </a:prstGeom>
          <a:noFill/>
        </p:spPr>
        <p:txBody>
          <a:bodyPr wrap="square" rtlCol="0">
            <a:spAutoFit/>
          </a:bodyPr>
          <a:lstStyle/>
          <a:p>
            <a:r>
              <a:rPr lang="en-US" sz="2400" b="1" dirty="0">
                <a:solidFill>
                  <a:schemeClr val="accent1"/>
                </a:solidFill>
              </a:rPr>
              <a:t>Decision Tree</a:t>
            </a:r>
            <a:endParaRPr lang="en-US" sz="2400" dirty="0"/>
          </a:p>
        </p:txBody>
      </p:sp>
      <p:pic>
        <p:nvPicPr>
          <p:cNvPr id="37" name="Picture 36">
            <a:extLst>
              <a:ext uri="{FF2B5EF4-FFF2-40B4-BE49-F238E27FC236}">
                <a16:creationId xmlns:a16="http://schemas.microsoft.com/office/drawing/2014/main" id="{7AC0FFE7-B369-B147-A98E-5F60EEEEA57E}"/>
              </a:ext>
            </a:extLst>
          </p:cNvPr>
          <p:cNvPicPr>
            <a:picLocks noChangeAspect="1"/>
          </p:cNvPicPr>
          <p:nvPr/>
        </p:nvPicPr>
        <p:blipFill>
          <a:blip r:embed="rId3"/>
          <a:stretch>
            <a:fillRect/>
          </a:stretch>
        </p:blipFill>
        <p:spPr>
          <a:xfrm>
            <a:off x="1220454" y="2498331"/>
            <a:ext cx="3363090" cy="2756786"/>
          </a:xfrm>
          <a:prstGeom prst="rect">
            <a:avLst/>
          </a:prstGeom>
        </p:spPr>
      </p:pic>
      <p:graphicFrame>
        <p:nvGraphicFramePr>
          <p:cNvPr id="8" name="Table 7">
            <a:extLst>
              <a:ext uri="{FF2B5EF4-FFF2-40B4-BE49-F238E27FC236}">
                <a16:creationId xmlns:a16="http://schemas.microsoft.com/office/drawing/2014/main" id="{71AF2948-46AE-6849-BD72-49435FC42F24}"/>
              </a:ext>
            </a:extLst>
          </p:cNvPr>
          <p:cNvGraphicFramePr>
            <a:graphicFrameLocks noGrp="1"/>
          </p:cNvGraphicFramePr>
          <p:nvPr>
            <p:extLst>
              <p:ext uri="{D42A27DB-BD31-4B8C-83A1-F6EECF244321}">
                <p14:modId xmlns:p14="http://schemas.microsoft.com/office/powerpoint/2010/main" val="3803853313"/>
              </p:ext>
            </p:extLst>
          </p:nvPr>
        </p:nvGraphicFramePr>
        <p:xfrm>
          <a:off x="6294452" y="2560320"/>
          <a:ext cx="4716181" cy="1737360"/>
        </p:xfrm>
        <a:graphic>
          <a:graphicData uri="http://schemas.openxmlformats.org/drawingml/2006/table">
            <a:tbl>
              <a:tblPr firstRow="1" bandRow="1">
                <a:tableStyleId>{5C22544A-7EE6-4342-B048-85BDC9FD1C3A}</a:tableStyleId>
              </a:tblPr>
              <a:tblGrid>
                <a:gridCol w="1391979">
                  <a:extLst>
                    <a:ext uri="{9D8B030D-6E8A-4147-A177-3AD203B41FA5}">
                      <a16:colId xmlns:a16="http://schemas.microsoft.com/office/drawing/2014/main" val="22979465"/>
                    </a:ext>
                  </a:extLst>
                </a:gridCol>
                <a:gridCol w="1459523">
                  <a:extLst>
                    <a:ext uri="{9D8B030D-6E8A-4147-A177-3AD203B41FA5}">
                      <a16:colId xmlns:a16="http://schemas.microsoft.com/office/drawing/2014/main" val="1945947139"/>
                    </a:ext>
                  </a:extLst>
                </a:gridCol>
                <a:gridCol w="1864679">
                  <a:extLst>
                    <a:ext uri="{9D8B030D-6E8A-4147-A177-3AD203B41FA5}">
                      <a16:colId xmlns:a16="http://schemas.microsoft.com/office/drawing/2014/main" val="357176199"/>
                    </a:ext>
                  </a:extLst>
                </a:gridCol>
              </a:tblGrid>
              <a:tr h="0">
                <a:tc>
                  <a:txBody>
                    <a:bodyPr/>
                    <a:lstStyle/>
                    <a:p>
                      <a:r>
                        <a:rPr lang="en-US" dirty="0"/>
                        <a:t>Drug</a:t>
                      </a:r>
                    </a:p>
                  </a:txBody>
                  <a:tcPr/>
                </a:tc>
                <a:tc>
                  <a:txBody>
                    <a:bodyPr/>
                    <a:lstStyle/>
                    <a:p>
                      <a:r>
                        <a:rPr lang="en-US" dirty="0"/>
                        <a:t>Accuracy on Test</a:t>
                      </a:r>
                    </a:p>
                  </a:txBody>
                  <a:tcPr/>
                </a:tc>
                <a:tc>
                  <a:txBody>
                    <a:bodyPr/>
                    <a:lstStyle/>
                    <a:p>
                      <a:r>
                        <a:rPr lang="en-US" dirty="0"/>
                        <a:t>Accuracy on Training</a:t>
                      </a:r>
                    </a:p>
                  </a:txBody>
                  <a:tcPr/>
                </a:tc>
                <a:extLst>
                  <a:ext uri="{0D108BD9-81ED-4DB2-BD59-A6C34878D82A}">
                    <a16:rowId xmlns:a16="http://schemas.microsoft.com/office/drawing/2014/main" val="459125001"/>
                  </a:ext>
                </a:extLst>
              </a:tr>
              <a:tr h="346928">
                <a:tc>
                  <a:txBody>
                    <a:bodyPr/>
                    <a:lstStyle/>
                    <a:p>
                      <a:r>
                        <a:rPr lang="en-US" dirty="0"/>
                        <a:t>Alcohol</a:t>
                      </a:r>
                    </a:p>
                  </a:txBody>
                  <a:tcPr/>
                </a:tc>
                <a:tc>
                  <a:txBody>
                    <a:bodyPr/>
                    <a:lstStyle/>
                    <a:p>
                      <a:r>
                        <a:rPr lang="en-US" dirty="0"/>
                        <a:t>0.981</a:t>
                      </a:r>
                    </a:p>
                  </a:txBody>
                  <a:tcPr/>
                </a:tc>
                <a:tc>
                  <a:txBody>
                    <a:bodyPr/>
                    <a:lstStyle/>
                    <a:p>
                      <a:r>
                        <a:rPr lang="en-US" dirty="0"/>
                        <a:t>0.983</a:t>
                      </a:r>
                    </a:p>
                  </a:txBody>
                  <a:tcPr/>
                </a:tc>
                <a:extLst>
                  <a:ext uri="{0D108BD9-81ED-4DB2-BD59-A6C34878D82A}">
                    <a16:rowId xmlns:a16="http://schemas.microsoft.com/office/drawing/2014/main" val="168027301"/>
                  </a:ext>
                </a:extLst>
              </a:tr>
              <a:tr h="346928">
                <a:tc>
                  <a:txBody>
                    <a:bodyPr/>
                    <a:lstStyle/>
                    <a:p>
                      <a:r>
                        <a:rPr lang="en-US" dirty="0"/>
                        <a:t>Caffeine</a:t>
                      </a:r>
                    </a:p>
                  </a:txBody>
                  <a:tcPr/>
                </a:tc>
                <a:tc>
                  <a:txBody>
                    <a:bodyPr/>
                    <a:lstStyle/>
                    <a:p>
                      <a:r>
                        <a:rPr lang="en-US" dirty="0"/>
                        <a:t>0.988</a:t>
                      </a:r>
                    </a:p>
                  </a:txBody>
                  <a:tcPr/>
                </a:tc>
                <a:tc>
                  <a:txBody>
                    <a:bodyPr/>
                    <a:lstStyle/>
                    <a:p>
                      <a:r>
                        <a:rPr lang="en-US" dirty="0"/>
                        <a:t>0.985</a:t>
                      </a:r>
                    </a:p>
                  </a:txBody>
                  <a:tcPr/>
                </a:tc>
                <a:extLst>
                  <a:ext uri="{0D108BD9-81ED-4DB2-BD59-A6C34878D82A}">
                    <a16:rowId xmlns:a16="http://schemas.microsoft.com/office/drawing/2014/main" val="4093202157"/>
                  </a:ext>
                </a:extLst>
              </a:tr>
              <a:tr h="346928">
                <a:tc>
                  <a:txBody>
                    <a:bodyPr/>
                    <a:lstStyle/>
                    <a:p>
                      <a:r>
                        <a:rPr lang="en-US" dirty="0"/>
                        <a:t>Cannabis</a:t>
                      </a:r>
                    </a:p>
                  </a:txBody>
                  <a:tcPr/>
                </a:tc>
                <a:tc>
                  <a:txBody>
                    <a:bodyPr/>
                    <a:lstStyle/>
                    <a:p>
                      <a:r>
                        <a:rPr lang="en-US" dirty="0"/>
                        <a:t>0.783</a:t>
                      </a:r>
                    </a:p>
                  </a:txBody>
                  <a:tcPr/>
                </a:tc>
                <a:tc>
                  <a:txBody>
                    <a:bodyPr/>
                    <a:lstStyle/>
                    <a:p>
                      <a:r>
                        <a:rPr lang="en-US" dirty="0"/>
                        <a:t>0.780</a:t>
                      </a:r>
                    </a:p>
                  </a:txBody>
                  <a:tcPr/>
                </a:tc>
                <a:extLst>
                  <a:ext uri="{0D108BD9-81ED-4DB2-BD59-A6C34878D82A}">
                    <a16:rowId xmlns:a16="http://schemas.microsoft.com/office/drawing/2014/main" val="2885511760"/>
                  </a:ext>
                </a:extLst>
              </a:tr>
            </a:tbl>
          </a:graphicData>
        </a:graphic>
      </p:graphicFrame>
    </p:spTree>
    <p:extLst>
      <p:ext uri="{BB962C8B-B14F-4D97-AF65-F5344CB8AC3E}">
        <p14:creationId xmlns:p14="http://schemas.microsoft.com/office/powerpoint/2010/main" val="301241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ppt_x</p:attrName>
                                        </p:attrNameLst>
                                      </p:cBhvr>
                                      <p:tavLst>
                                        <p:tav tm="0">
                                          <p:val>
                                            <p:strVal val="#ppt_x-#ppt_w*1.125000"/>
                                          </p:val>
                                        </p:tav>
                                        <p:tav tm="100000">
                                          <p:val>
                                            <p:strVal val="#ppt_x"/>
                                          </p:val>
                                        </p:tav>
                                      </p:tavLst>
                                    </p:anim>
                                    <p:animEffect transition="in" filter="wipe(right)">
                                      <p:cBhvr>
                                        <p:cTn id="13" dur="500"/>
                                        <p:tgtEl>
                                          <p:spTgt spid="47"/>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77"/>
                                        </p:tgtEl>
                                        <p:attrNameLst>
                                          <p:attrName>style.visibility</p:attrName>
                                        </p:attrNameLst>
                                      </p:cBhvr>
                                      <p:to>
                                        <p:strVal val="visible"/>
                                      </p:to>
                                    </p:set>
                                    <p:anim calcmode="lin" valueType="num">
                                      <p:cBhvr>
                                        <p:cTn id="21" dur="500" fill="hold"/>
                                        <p:tgtEl>
                                          <p:spTgt spid="77"/>
                                        </p:tgtEl>
                                        <p:attrNameLst>
                                          <p:attrName>ppt_w</p:attrName>
                                        </p:attrNameLst>
                                      </p:cBhvr>
                                      <p:tavLst>
                                        <p:tav tm="0">
                                          <p:val>
                                            <p:fltVal val="0"/>
                                          </p:val>
                                        </p:tav>
                                        <p:tav tm="100000">
                                          <p:val>
                                            <p:strVal val="#ppt_w"/>
                                          </p:val>
                                        </p:tav>
                                      </p:tavLst>
                                    </p:anim>
                                    <p:anim calcmode="lin" valueType="num">
                                      <p:cBhvr>
                                        <p:cTn id="22" dur="500" fill="hold"/>
                                        <p:tgtEl>
                                          <p:spTgt spid="77"/>
                                        </p:tgtEl>
                                        <p:attrNameLst>
                                          <p:attrName>ppt_h</p:attrName>
                                        </p:attrNameLst>
                                      </p:cBhvr>
                                      <p:tavLst>
                                        <p:tav tm="0">
                                          <p:val>
                                            <p:fltVal val="0"/>
                                          </p:val>
                                        </p:tav>
                                        <p:tav tm="100000">
                                          <p:val>
                                            <p:strVal val="#ppt_h"/>
                                          </p:val>
                                        </p:tav>
                                      </p:tavLst>
                                    </p:anim>
                                    <p:animEffect transition="in" filter="fade">
                                      <p:cBhvr>
                                        <p:cTn id="23" dur="500"/>
                                        <p:tgtEl>
                                          <p:spTgt spid="77"/>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p:cTn id="26" dur="500" fill="hold"/>
                                        <p:tgtEl>
                                          <p:spTgt spid="84"/>
                                        </p:tgtEl>
                                        <p:attrNameLst>
                                          <p:attrName>ppt_w</p:attrName>
                                        </p:attrNameLst>
                                      </p:cBhvr>
                                      <p:tavLst>
                                        <p:tav tm="0">
                                          <p:val>
                                            <p:fltVal val="0"/>
                                          </p:val>
                                        </p:tav>
                                        <p:tav tm="100000">
                                          <p:val>
                                            <p:strVal val="#ppt_w"/>
                                          </p:val>
                                        </p:tav>
                                      </p:tavLst>
                                    </p:anim>
                                    <p:anim calcmode="lin" valueType="num">
                                      <p:cBhvr>
                                        <p:cTn id="27" dur="500" fill="hold"/>
                                        <p:tgtEl>
                                          <p:spTgt spid="84"/>
                                        </p:tgtEl>
                                        <p:attrNameLst>
                                          <p:attrName>ppt_h</p:attrName>
                                        </p:attrNameLst>
                                      </p:cBhvr>
                                      <p:tavLst>
                                        <p:tav tm="0">
                                          <p:val>
                                            <p:fltVal val="0"/>
                                          </p:val>
                                        </p:tav>
                                        <p:tav tm="100000">
                                          <p:val>
                                            <p:strVal val="#ppt_h"/>
                                          </p:val>
                                        </p:tav>
                                      </p:tavLst>
                                    </p:anim>
                                    <p:animEffect transition="in" filter="fade">
                                      <p:cBhvr>
                                        <p:cTn id="28" dur="500"/>
                                        <p:tgtEl>
                                          <p:spTgt spid="84"/>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p:cTn id="31" dur="500" fill="hold"/>
                                        <p:tgtEl>
                                          <p:spTgt spid="91"/>
                                        </p:tgtEl>
                                        <p:attrNameLst>
                                          <p:attrName>ppt_w</p:attrName>
                                        </p:attrNameLst>
                                      </p:cBhvr>
                                      <p:tavLst>
                                        <p:tav tm="0">
                                          <p:val>
                                            <p:fltVal val="0"/>
                                          </p:val>
                                        </p:tav>
                                        <p:tav tm="100000">
                                          <p:val>
                                            <p:strVal val="#ppt_w"/>
                                          </p:val>
                                        </p:tav>
                                      </p:tavLst>
                                    </p:anim>
                                    <p:anim calcmode="lin" valueType="num">
                                      <p:cBhvr>
                                        <p:cTn id="32" dur="500" fill="hold"/>
                                        <p:tgtEl>
                                          <p:spTgt spid="91"/>
                                        </p:tgtEl>
                                        <p:attrNameLst>
                                          <p:attrName>ppt_h</p:attrName>
                                        </p:attrNameLst>
                                      </p:cBhvr>
                                      <p:tavLst>
                                        <p:tav tm="0">
                                          <p:val>
                                            <p:fltVal val="0"/>
                                          </p:val>
                                        </p:tav>
                                        <p:tav tm="100000">
                                          <p:val>
                                            <p:strVal val="#ppt_h"/>
                                          </p:val>
                                        </p:tav>
                                      </p:tavLst>
                                    </p:anim>
                                    <p:animEffect transition="in" filter="fade">
                                      <p:cBhvr>
                                        <p:cTn id="33" dur="500"/>
                                        <p:tgtEl>
                                          <p:spTgt spid="91"/>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fade">
                                      <p:cBhvr>
                                        <p:cTn id="40" dur="500"/>
                                        <p:tgtEl>
                                          <p:spTgt spid="7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39" grpId="0" animBg="1"/>
      <p:bldP spid="71" grpId="0" animBg="1"/>
      <p:bldP spid="69" grpId="0" animBg="1"/>
      <p:bldP spid="77" grpId="0" animBg="1"/>
      <p:bldP spid="84" grpId="0" animBg="1"/>
      <p:bldP spid="9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5"/>
          <p:cNvSpPr>
            <a:spLocks noEditPoints="1"/>
          </p:cNvSpPr>
          <p:nvPr/>
        </p:nvSpPr>
        <p:spPr bwMode="auto">
          <a:xfrm>
            <a:off x="7401252" y="2520716"/>
            <a:ext cx="529976" cy="875950"/>
          </a:xfrm>
          <a:custGeom>
            <a:avLst/>
            <a:gdLst>
              <a:gd name="T0" fmla="*/ 220 w 237"/>
              <a:gd name="T1" fmla="*/ 0 h 393"/>
              <a:gd name="T2" fmla="*/ 16 w 237"/>
              <a:gd name="T3" fmla="*/ 0 h 393"/>
              <a:gd name="T4" fmla="*/ 0 w 237"/>
              <a:gd name="T5" fmla="*/ 17 h 393"/>
              <a:gd name="T6" fmla="*/ 0 w 237"/>
              <a:gd name="T7" fmla="*/ 377 h 393"/>
              <a:gd name="T8" fmla="*/ 16 w 237"/>
              <a:gd name="T9" fmla="*/ 393 h 393"/>
              <a:gd name="T10" fmla="*/ 220 w 237"/>
              <a:gd name="T11" fmla="*/ 393 h 393"/>
              <a:gd name="T12" fmla="*/ 237 w 237"/>
              <a:gd name="T13" fmla="*/ 377 h 393"/>
              <a:gd name="T14" fmla="*/ 237 w 237"/>
              <a:gd name="T15" fmla="*/ 17 h 393"/>
              <a:gd name="T16" fmla="*/ 220 w 237"/>
              <a:gd name="T17" fmla="*/ 0 h 393"/>
              <a:gd name="T18" fmla="*/ 99 w 237"/>
              <a:gd name="T19" fmla="*/ 11 h 393"/>
              <a:gd name="T20" fmla="*/ 138 w 237"/>
              <a:gd name="T21" fmla="*/ 11 h 393"/>
              <a:gd name="T22" fmla="*/ 143 w 237"/>
              <a:gd name="T23" fmla="*/ 16 h 393"/>
              <a:gd name="T24" fmla="*/ 138 w 237"/>
              <a:gd name="T25" fmla="*/ 21 h 393"/>
              <a:gd name="T26" fmla="*/ 99 w 237"/>
              <a:gd name="T27" fmla="*/ 21 h 393"/>
              <a:gd name="T28" fmla="*/ 94 w 237"/>
              <a:gd name="T29" fmla="*/ 16 h 393"/>
              <a:gd name="T30" fmla="*/ 99 w 237"/>
              <a:gd name="T31" fmla="*/ 11 h 393"/>
              <a:gd name="T32" fmla="*/ 118 w 237"/>
              <a:gd name="T33" fmla="*/ 383 h 393"/>
              <a:gd name="T34" fmla="*/ 96 w 237"/>
              <a:gd name="T35" fmla="*/ 360 h 393"/>
              <a:gd name="T36" fmla="*/ 118 w 237"/>
              <a:gd name="T37" fmla="*/ 338 h 393"/>
              <a:gd name="T38" fmla="*/ 141 w 237"/>
              <a:gd name="T39" fmla="*/ 360 h 393"/>
              <a:gd name="T40" fmla="*/ 118 w 237"/>
              <a:gd name="T41" fmla="*/ 383 h 393"/>
              <a:gd name="T42" fmla="*/ 227 w 237"/>
              <a:gd name="T43" fmla="*/ 311 h 393"/>
              <a:gd name="T44" fmla="*/ 209 w 237"/>
              <a:gd name="T45" fmla="*/ 327 h 393"/>
              <a:gd name="T46" fmla="*/ 27 w 237"/>
              <a:gd name="T47" fmla="*/ 327 h 393"/>
              <a:gd name="T48" fmla="*/ 10 w 237"/>
              <a:gd name="T49" fmla="*/ 311 h 393"/>
              <a:gd name="T50" fmla="*/ 10 w 237"/>
              <a:gd name="T51" fmla="*/ 53 h 393"/>
              <a:gd name="T52" fmla="*/ 27 w 237"/>
              <a:gd name="T53" fmla="*/ 37 h 393"/>
              <a:gd name="T54" fmla="*/ 209 w 237"/>
              <a:gd name="T55" fmla="*/ 37 h 393"/>
              <a:gd name="T56" fmla="*/ 227 w 237"/>
              <a:gd name="T57" fmla="*/ 53 h 393"/>
              <a:gd name="T58" fmla="*/ 227 w 237"/>
              <a:gd name="T59" fmla="*/ 31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93">
                <a:moveTo>
                  <a:pt x="220" y="0"/>
                </a:moveTo>
                <a:cubicBezTo>
                  <a:pt x="16" y="0"/>
                  <a:pt x="16" y="0"/>
                  <a:pt x="16" y="0"/>
                </a:cubicBezTo>
                <a:cubicBezTo>
                  <a:pt x="7" y="0"/>
                  <a:pt x="0" y="8"/>
                  <a:pt x="0" y="17"/>
                </a:cubicBezTo>
                <a:cubicBezTo>
                  <a:pt x="0" y="377"/>
                  <a:pt x="0" y="377"/>
                  <a:pt x="0" y="377"/>
                </a:cubicBezTo>
                <a:cubicBezTo>
                  <a:pt x="0" y="386"/>
                  <a:pt x="7" y="393"/>
                  <a:pt x="16" y="393"/>
                </a:cubicBezTo>
                <a:cubicBezTo>
                  <a:pt x="220" y="393"/>
                  <a:pt x="220" y="393"/>
                  <a:pt x="220" y="393"/>
                </a:cubicBezTo>
                <a:cubicBezTo>
                  <a:pt x="229" y="393"/>
                  <a:pt x="237" y="386"/>
                  <a:pt x="237" y="377"/>
                </a:cubicBezTo>
                <a:cubicBezTo>
                  <a:pt x="237" y="17"/>
                  <a:pt x="237" y="17"/>
                  <a:pt x="237" y="17"/>
                </a:cubicBezTo>
                <a:cubicBezTo>
                  <a:pt x="237" y="8"/>
                  <a:pt x="229" y="0"/>
                  <a:pt x="220" y="0"/>
                </a:cubicBezTo>
                <a:close/>
                <a:moveTo>
                  <a:pt x="99" y="11"/>
                </a:moveTo>
                <a:cubicBezTo>
                  <a:pt x="138" y="11"/>
                  <a:pt x="138" y="11"/>
                  <a:pt x="138" y="11"/>
                </a:cubicBezTo>
                <a:cubicBezTo>
                  <a:pt x="140" y="11"/>
                  <a:pt x="143" y="13"/>
                  <a:pt x="143" y="16"/>
                </a:cubicBezTo>
                <a:cubicBezTo>
                  <a:pt x="143" y="19"/>
                  <a:pt x="140" y="21"/>
                  <a:pt x="138" y="21"/>
                </a:cubicBezTo>
                <a:cubicBezTo>
                  <a:pt x="99" y="21"/>
                  <a:pt x="99" y="21"/>
                  <a:pt x="99" y="21"/>
                </a:cubicBezTo>
                <a:cubicBezTo>
                  <a:pt x="96" y="21"/>
                  <a:pt x="94" y="19"/>
                  <a:pt x="94" y="16"/>
                </a:cubicBezTo>
                <a:cubicBezTo>
                  <a:pt x="94" y="13"/>
                  <a:pt x="96" y="11"/>
                  <a:pt x="99" y="11"/>
                </a:cubicBezTo>
                <a:close/>
                <a:moveTo>
                  <a:pt x="118" y="383"/>
                </a:moveTo>
                <a:cubicBezTo>
                  <a:pt x="106" y="383"/>
                  <a:pt x="96" y="373"/>
                  <a:pt x="96" y="360"/>
                </a:cubicBezTo>
                <a:cubicBezTo>
                  <a:pt x="96" y="348"/>
                  <a:pt x="106" y="338"/>
                  <a:pt x="118" y="338"/>
                </a:cubicBezTo>
                <a:cubicBezTo>
                  <a:pt x="131" y="338"/>
                  <a:pt x="141" y="348"/>
                  <a:pt x="141" y="360"/>
                </a:cubicBezTo>
                <a:cubicBezTo>
                  <a:pt x="141" y="373"/>
                  <a:pt x="131" y="383"/>
                  <a:pt x="118" y="383"/>
                </a:cubicBezTo>
                <a:close/>
                <a:moveTo>
                  <a:pt x="227" y="311"/>
                </a:moveTo>
                <a:cubicBezTo>
                  <a:pt x="227" y="320"/>
                  <a:pt x="219" y="327"/>
                  <a:pt x="209" y="327"/>
                </a:cubicBezTo>
                <a:cubicBezTo>
                  <a:pt x="27" y="327"/>
                  <a:pt x="27" y="327"/>
                  <a:pt x="27" y="327"/>
                </a:cubicBezTo>
                <a:cubicBezTo>
                  <a:pt x="17" y="327"/>
                  <a:pt x="10" y="320"/>
                  <a:pt x="10" y="311"/>
                </a:cubicBezTo>
                <a:cubicBezTo>
                  <a:pt x="10" y="53"/>
                  <a:pt x="10" y="53"/>
                  <a:pt x="10" y="53"/>
                </a:cubicBezTo>
                <a:cubicBezTo>
                  <a:pt x="10" y="44"/>
                  <a:pt x="17" y="37"/>
                  <a:pt x="27" y="37"/>
                </a:cubicBezTo>
                <a:cubicBezTo>
                  <a:pt x="209" y="37"/>
                  <a:pt x="209" y="37"/>
                  <a:pt x="209" y="37"/>
                </a:cubicBezTo>
                <a:cubicBezTo>
                  <a:pt x="219" y="37"/>
                  <a:pt x="227" y="44"/>
                  <a:pt x="227" y="53"/>
                </a:cubicBezTo>
                <a:lnTo>
                  <a:pt x="227" y="3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1" name="组合 40"/>
          <p:cNvGrpSpPr/>
          <p:nvPr/>
        </p:nvGrpSpPr>
        <p:grpSpPr>
          <a:xfrm>
            <a:off x="-42652" y="304800"/>
            <a:ext cx="1634541" cy="1061520"/>
            <a:chOff x="-42652" y="304800"/>
            <a:chExt cx="1634541" cy="1061520"/>
          </a:xfrm>
        </p:grpSpPr>
        <p:sp>
          <p:nvSpPr>
            <p:cNvPr id="44"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5" name="椭圆 44"/>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03</a:t>
              </a:r>
              <a:endParaRPr lang="zh-CN" altLang="en-US" sz="2400" dirty="0">
                <a:solidFill>
                  <a:schemeClr val="bg1"/>
                </a:solidFill>
              </a:endParaRPr>
            </a:p>
          </p:txBody>
        </p:sp>
      </p:grpSp>
      <p:grpSp>
        <p:nvGrpSpPr>
          <p:cNvPr id="47" name="组合 46"/>
          <p:cNvGrpSpPr/>
          <p:nvPr/>
        </p:nvGrpSpPr>
        <p:grpSpPr>
          <a:xfrm>
            <a:off x="1674215" y="341972"/>
            <a:ext cx="5341182" cy="757315"/>
            <a:chOff x="1674215" y="341972"/>
            <a:chExt cx="5341182" cy="757315"/>
          </a:xfrm>
        </p:grpSpPr>
        <p:sp>
          <p:nvSpPr>
            <p:cNvPr id="50" name="文本框 49"/>
            <p:cNvSpPr txBox="1"/>
            <p:nvPr/>
          </p:nvSpPr>
          <p:spPr>
            <a:xfrm>
              <a:off x="1674215" y="341972"/>
              <a:ext cx="3492431"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srgbClr val="EF6C74"/>
                  </a:solidFill>
                </a:rPr>
                <a:t>Model Analysis II</a:t>
              </a:r>
            </a:p>
          </p:txBody>
        </p:sp>
        <p:sp>
          <p:nvSpPr>
            <p:cNvPr id="51" name="文本框 50"/>
            <p:cNvSpPr txBox="1"/>
            <p:nvPr/>
          </p:nvSpPr>
          <p:spPr>
            <a:xfrm>
              <a:off x="1686622" y="844858"/>
              <a:ext cx="5328775" cy="254429"/>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000" dirty="0">
                  <a:solidFill>
                    <a:schemeClr val="bg1">
                      <a:lumMod val="65000"/>
                    </a:schemeClr>
                  </a:solidFill>
                  <a:latin typeface="微软雅黑"/>
                </a:rPr>
                <a:t>Decision Tree| Neural Network | Random Forest| KNN|</a:t>
              </a:r>
            </a:p>
          </p:txBody>
        </p:sp>
      </p:grpSp>
      <p:grpSp>
        <p:nvGrpSpPr>
          <p:cNvPr id="49" name="组合 55">
            <a:extLst>
              <a:ext uri="{FF2B5EF4-FFF2-40B4-BE49-F238E27FC236}">
                <a16:creationId xmlns:a16="http://schemas.microsoft.com/office/drawing/2014/main" id="{89C830AC-124E-47DA-B843-783419A2D4DE}"/>
              </a:ext>
            </a:extLst>
          </p:cNvPr>
          <p:cNvGrpSpPr/>
          <p:nvPr/>
        </p:nvGrpSpPr>
        <p:grpSpPr>
          <a:xfrm>
            <a:off x="7666240" y="4576095"/>
            <a:ext cx="3827959" cy="672997"/>
            <a:chOff x="689024" y="3363288"/>
            <a:chExt cx="3827959" cy="672997"/>
          </a:xfrm>
        </p:grpSpPr>
        <p:sp>
          <p:nvSpPr>
            <p:cNvPr id="61" name="矩形 60">
              <a:extLst>
                <a:ext uri="{FF2B5EF4-FFF2-40B4-BE49-F238E27FC236}">
                  <a16:creationId xmlns:a16="http://schemas.microsoft.com/office/drawing/2014/main" id="{001A0D47-3721-4C73-B40F-452F4A19D9C6}"/>
                </a:ext>
              </a:extLst>
            </p:cNvPr>
            <p:cNvSpPr/>
            <p:nvPr/>
          </p:nvSpPr>
          <p:spPr>
            <a:xfrm>
              <a:off x="689024" y="3709208"/>
              <a:ext cx="3827959" cy="327077"/>
            </a:xfrm>
            <a:prstGeom prst="rect">
              <a:avLst/>
            </a:prstGeom>
          </p:spPr>
          <p:txBody>
            <a:bodyPr wrap="square">
              <a:spAutoFit/>
              <a:scene3d>
                <a:camera prst="orthographicFront"/>
                <a:lightRig rig="threePt" dir="t"/>
              </a:scene3d>
              <a:sp3d contourW="12700"/>
            </a:bodyPr>
            <a:lstStyle/>
            <a:p>
              <a:pPr>
                <a:lnSpc>
                  <a:spcPct val="120000"/>
                </a:lnSpc>
              </a:pPr>
              <a:endParaRPr lang="zh-CN" altLang="en-US" sz="1400" dirty="0">
                <a:solidFill>
                  <a:schemeClr val="tx1">
                    <a:lumMod val="50000"/>
                    <a:lumOff val="50000"/>
                  </a:schemeClr>
                </a:solidFill>
              </a:endParaRPr>
            </a:p>
          </p:txBody>
        </p:sp>
        <p:sp>
          <p:nvSpPr>
            <p:cNvPr id="63" name="矩形 61">
              <a:extLst>
                <a:ext uri="{FF2B5EF4-FFF2-40B4-BE49-F238E27FC236}">
                  <a16:creationId xmlns:a16="http://schemas.microsoft.com/office/drawing/2014/main" id="{B2455DAF-D730-4421-AF25-7B578D896393}"/>
                </a:ext>
              </a:extLst>
            </p:cNvPr>
            <p:cNvSpPr/>
            <p:nvPr/>
          </p:nvSpPr>
          <p:spPr>
            <a:xfrm>
              <a:off x="874712" y="3363288"/>
              <a:ext cx="2241974" cy="401264"/>
            </a:xfrm>
            <a:prstGeom prst="rect">
              <a:avLst/>
            </a:prstGeom>
          </p:spPr>
          <p:txBody>
            <a:bodyPr wrap="square">
              <a:spAutoFit/>
              <a:scene3d>
                <a:camera prst="orthographicFront"/>
                <a:lightRig rig="threePt" dir="t"/>
              </a:scene3d>
              <a:sp3d contourW="12700"/>
            </a:bodyPr>
            <a:lstStyle/>
            <a:p>
              <a:pPr>
                <a:lnSpc>
                  <a:spcPct val="120000"/>
                </a:lnSpc>
              </a:pPr>
              <a:endParaRPr lang="zh-CN" altLang="en-US" b="1" dirty="0">
                <a:solidFill>
                  <a:schemeClr val="tx1">
                    <a:lumMod val="75000"/>
                    <a:lumOff val="25000"/>
                  </a:schemeClr>
                </a:solidFill>
              </a:endParaRPr>
            </a:p>
          </p:txBody>
        </p:sp>
      </p:grpSp>
      <p:pic>
        <p:nvPicPr>
          <p:cNvPr id="3" name="Picture 2">
            <a:extLst>
              <a:ext uri="{FF2B5EF4-FFF2-40B4-BE49-F238E27FC236}">
                <a16:creationId xmlns:a16="http://schemas.microsoft.com/office/drawing/2014/main" id="{CB207A98-B176-7B4E-AD2F-8039731AA577}"/>
              </a:ext>
            </a:extLst>
          </p:cNvPr>
          <p:cNvPicPr>
            <a:picLocks noChangeAspect="1"/>
          </p:cNvPicPr>
          <p:nvPr/>
        </p:nvPicPr>
        <p:blipFill>
          <a:blip r:embed="rId3"/>
          <a:stretch>
            <a:fillRect/>
          </a:stretch>
        </p:blipFill>
        <p:spPr>
          <a:xfrm>
            <a:off x="1791476" y="1230923"/>
            <a:ext cx="9279976" cy="4954108"/>
          </a:xfrm>
          <a:prstGeom prst="rect">
            <a:avLst/>
          </a:prstGeom>
        </p:spPr>
      </p:pic>
    </p:spTree>
    <p:extLst>
      <p:ext uri="{BB962C8B-B14F-4D97-AF65-F5344CB8AC3E}">
        <p14:creationId xmlns:p14="http://schemas.microsoft.com/office/powerpoint/2010/main" val="386770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ppt_x</p:attrName>
                                        </p:attrNameLst>
                                      </p:cBhvr>
                                      <p:tavLst>
                                        <p:tav tm="0">
                                          <p:val>
                                            <p:strVal val="#ppt_x-#ppt_w*1.125000"/>
                                          </p:val>
                                        </p:tav>
                                        <p:tav tm="100000">
                                          <p:val>
                                            <p:strVal val="#ppt_x"/>
                                          </p:val>
                                        </p:tav>
                                      </p:tavLst>
                                    </p:anim>
                                    <p:animEffect transition="in" filter="wipe(right)">
                                      <p:cBhvr>
                                        <p:cTn id="13" dur="500"/>
                                        <p:tgtEl>
                                          <p:spTgt spid="47"/>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p:tgtEl>
                                          <p:spTgt spid="49"/>
                                        </p:tgtEl>
                                        <p:attrNameLst>
                                          <p:attrName>ppt_x</p:attrName>
                                        </p:attrNameLst>
                                      </p:cBhvr>
                                      <p:tavLst>
                                        <p:tav tm="0">
                                          <p:val>
                                            <p:strVal val="#ppt_x-#ppt_w*1.125000"/>
                                          </p:val>
                                        </p:tav>
                                        <p:tav tm="100000">
                                          <p:val>
                                            <p:strVal val="#ppt_x"/>
                                          </p:val>
                                        </p:tav>
                                      </p:tavLst>
                                    </p:anim>
                                    <p:animEffect transition="in" filter="wipe(right)">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579511" y="1446213"/>
            <a:ext cx="5481689" cy="3260177"/>
            <a:chOff x="-316204" y="304800"/>
            <a:chExt cx="1908093" cy="1134818"/>
          </a:xfrm>
        </p:grpSpPr>
        <p:sp>
          <p:nvSpPr>
            <p:cNvPr id="8" name="矩形 13"/>
            <p:cNvSpPr/>
            <p:nvPr/>
          </p:nvSpPr>
          <p:spPr>
            <a:xfrm rot="19800000" flipH="1">
              <a:off x="-316204" y="730909"/>
              <a:ext cx="1655954"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55000"/>
                  </a:schemeClr>
                </a:gs>
                <a:gs pos="100000">
                  <a:schemeClr val="bg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 name="椭圆 8"/>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052181" y="486619"/>
              <a:ext cx="362241" cy="353537"/>
            </a:xfrm>
            <a:prstGeom prst="rect">
              <a:avLst/>
            </a:prstGeom>
            <a:noFill/>
          </p:spPr>
          <p:txBody>
            <a:bodyPr wrap="none" rtlCol="0">
              <a:spAutoFit/>
              <a:scene3d>
                <a:camera prst="orthographicFront"/>
                <a:lightRig rig="threePt" dir="t"/>
              </a:scene3d>
              <a:sp3d contourW="12700"/>
            </a:bodyPr>
            <a:lstStyle/>
            <a:p>
              <a:pPr algn="ctr"/>
              <a:r>
                <a:rPr lang="en-US" altLang="zh-CN" sz="6000" dirty="0">
                  <a:solidFill>
                    <a:schemeClr val="bg1"/>
                  </a:solidFill>
                </a:rPr>
                <a:t>01</a:t>
              </a:r>
              <a:endParaRPr lang="zh-CN" altLang="en-US" sz="6000" dirty="0">
                <a:solidFill>
                  <a:schemeClr val="bg1"/>
                </a:solidFill>
              </a:endParaRPr>
            </a:p>
          </p:txBody>
        </p:sp>
      </p:grpSp>
      <p:grpSp>
        <p:nvGrpSpPr>
          <p:cNvPr id="4" name="组合 3"/>
          <p:cNvGrpSpPr/>
          <p:nvPr/>
        </p:nvGrpSpPr>
        <p:grpSpPr>
          <a:xfrm>
            <a:off x="3322440" y="3921518"/>
            <a:ext cx="5572519" cy="757315"/>
            <a:chOff x="1686622" y="341972"/>
            <a:chExt cx="5572519" cy="757315"/>
          </a:xfrm>
        </p:grpSpPr>
        <p:sp>
          <p:nvSpPr>
            <p:cNvPr id="5" name="文本框 4"/>
            <p:cNvSpPr txBox="1"/>
            <p:nvPr/>
          </p:nvSpPr>
          <p:spPr>
            <a:xfrm>
              <a:off x="2434505" y="341972"/>
              <a:ext cx="4076757"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schemeClr val="accent1"/>
                  </a:solidFill>
                </a:rPr>
                <a:t>Project Introduction</a:t>
              </a:r>
            </a:p>
          </p:txBody>
        </p:sp>
        <p:sp>
          <p:nvSpPr>
            <p:cNvPr id="6" name="文本框 5"/>
            <p:cNvSpPr txBox="1"/>
            <p:nvPr/>
          </p:nvSpPr>
          <p:spPr>
            <a:xfrm>
              <a:off x="1686622" y="844858"/>
              <a:ext cx="5572519" cy="254429"/>
            </a:xfrm>
            <a:prstGeom prst="rect">
              <a:avLst/>
            </a:prstGeom>
            <a:noFill/>
          </p:spPr>
          <p:txBody>
            <a:bodyPr wrap="square" rtlCol="0">
              <a:spAutoFit/>
              <a:scene3d>
                <a:camera prst="orthographicFront"/>
                <a:lightRig rig="threePt" dir="t"/>
              </a:scene3d>
              <a:sp3d contourW="12700"/>
            </a:bodyPr>
            <a:lstStyle/>
            <a:p>
              <a:pPr lvl="0" algn="ctr">
                <a:lnSpc>
                  <a:spcPct val="114000"/>
                </a:lnSpc>
                <a:defRPr/>
              </a:pPr>
              <a:r>
                <a:rPr lang="en-US" altLang="zh-CN" sz="1000" dirty="0">
                  <a:solidFill>
                    <a:schemeClr val="bg1">
                      <a:lumMod val="65000"/>
                    </a:schemeClr>
                  </a:solidFill>
                  <a:latin typeface="微软雅黑"/>
                  <a:ea typeface="微软雅黑"/>
                </a:rPr>
                <a:t>topic description | dataset description | sources</a:t>
              </a:r>
              <a:endParaRPr kumimoji="0" lang="en-US" altLang="zh-CN" sz="1000" b="0" i="0" u="none" strike="noStrike" kern="1200" cap="none" spc="0" normalizeH="0" baseline="0" noProof="0" dirty="0">
                <a:ln>
                  <a:noFill/>
                </a:ln>
                <a:solidFill>
                  <a:schemeClr val="bg1">
                    <a:lumMod val="65000"/>
                  </a:schemeClr>
                </a:solidFill>
                <a:effectLst/>
                <a:uLnTx/>
                <a:uFillTx/>
                <a:latin typeface="微软雅黑"/>
                <a:ea typeface="微软雅黑"/>
                <a:cs typeface="+mn-cs"/>
              </a:endParaRPr>
            </a:p>
          </p:txBody>
        </p:sp>
      </p:grpSp>
    </p:spTree>
    <p:extLst>
      <p:ext uri="{BB962C8B-B14F-4D97-AF65-F5344CB8AC3E}">
        <p14:creationId xmlns:p14="http://schemas.microsoft.com/office/powerpoint/2010/main" val="272353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down)">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5"/>
          <p:cNvSpPr>
            <a:spLocks noEditPoints="1"/>
          </p:cNvSpPr>
          <p:nvPr/>
        </p:nvSpPr>
        <p:spPr bwMode="auto">
          <a:xfrm>
            <a:off x="7401252" y="2520716"/>
            <a:ext cx="529976" cy="875950"/>
          </a:xfrm>
          <a:custGeom>
            <a:avLst/>
            <a:gdLst>
              <a:gd name="T0" fmla="*/ 220 w 237"/>
              <a:gd name="T1" fmla="*/ 0 h 393"/>
              <a:gd name="T2" fmla="*/ 16 w 237"/>
              <a:gd name="T3" fmla="*/ 0 h 393"/>
              <a:gd name="T4" fmla="*/ 0 w 237"/>
              <a:gd name="T5" fmla="*/ 17 h 393"/>
              <a:gd name="T6" fmla="*/ 0 w 237"/>
              <a:gd name="T7" fmla="*/ 377 h 393"/>
              <a:gd name="T8" fmla="*/ 16 w 237"/>
              <a:gd name="T9" fmla="*/ 393 h 393"/>
              <a:gd name="T10" fmla="*/ 220 w 237"/>
              <a:gd name="T11" fmla="*/ 393 h 393"/>
              <a:gd name="T12" fmla="*/ 237 w 237"/>
              <a:gd name="T13" fmla="*/ 377 h 393"/>
              <a:gd name="T14" fmla="*/ 237 w 237"/>
              <a:gd name="T15" fmla="*/ 17 h 393"/>
              <a:gd name="T16" fmla="*/ 220 w 237"/>
              <a:gd name="T17" fmla="*/ 0 h 393"/>
              <a:gd name="T18" fmla="*/ 99 w 237"/>
              <a:gd name="T19" fmla="*/ 11 h 393"/>
              <a:gd name="T20" fmla="*/ 138 w 237"/>
              <a:gd name="T21" fmla="*/ 11 h 393"/>
              <a:gd name="T22" fmla="*/ 143 w 237"/>
              <a:gd name="T23" fmla="*/ 16 h 393"/>
              <a:gd name="T24" fmla="*/ 138 w 237"/>
              <a:gd name="T25" fmla="*/ 21 h 393"/>
              <a:gd name="T26" fmla="*/ 99 w 237"/>
              <a:gd name="T27" fmla="*/ 21 h 393"/>
              <a:gd name="T28" fmla="*/ 94 w 237"/>
              <a:gd name="T29" fmla="*/ 16 h 393"/>
              <a:gd name="T30" fmla="*/ 99 w 237"/>
              <a:gd name="T31" fmla="*/ 11 h 393"/>
              <a:gd name="T32" fmla="*/ 118 w 237"/>
              <a:gd name="T33" fmla="*/ 383 h 393"/>
              <a:gd name="T34" fmla="*/ 96 w 237"/>
              <a:gd name="T35" fmla="*/ 360 h 393"/>
              <a:gd name="T36" fmla="*/ 118 w 237"/>
              <a:gd name="T37" fmla="*/ 338 h 393"/>
              <a:gd name="T38" fmla="*/ 141 w 237"/>
              <a:gd name="T39" fmla="*/ 360 h 393"/>
              <a:gd name="T40" fmla="*/ 118 w 237"/>
              <a:gd name="T41" fmla="*/ 383 h 393"/>
              <a:gd name="T42" fmla="*/ 227 w 237"/>
              <a:gd name="T43" fmla="*/ 311 h 393"/>
              <a:gd name="T44" fmla="*/ 209 w 237"/>
              <a:gd name="T45" fmla="*/ 327 h 393"/>
              <a:gd name="T46" fmla="*/ 27 w 237"/>
              <a:gd name="T47" fmla="*/ 327 h 393"/>
              <a:gd name="T48" fmla="*/ 10 w 237"/>
              <a:gd name="T49" fmla="*/ 311 h 393"/>
              <a:gd name="T50" fmla="*/ 10 w 237"/>
              <a:gd name="T51" fmla="*/ 53 h 393"/>
              <a:gd name="T52" fmla="*/ 27 w 237"/>
              <a:gd name="T53" fmla="*/ 37 h 393"/>
              <a:gd name="T54" fmla="*/ 209 w 237"/>
              <a:gd name="T55" fmla="*/ 37 h 393"/>
              <a:gd name="T56" fmla="*/ 227 w 237"/>
              <a:gd name="T57" fmla="*/ 53 h 393"/>
              <a:gd name="T58" fmla="*/ 227 w 237"/>
              <a:gd name="T59" fmla="*/ 31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93">
                <a:moveTo>
                  <a:pt x="220" y="0"/>
                </a:moveTo>
                <a:cubicBezTo>
                  <a:pt x="16" y="0"/>
                  <a:pt x="16" y="0"/>
                  <a:pt x="16" y="0"/>
                </a:cubicBezTo>
                <a:cubicBezTo>
                  <a:pt x="7" y="0"/>
                  <a:pt x="0" y="8"/>
                  <a:pt x="0" y="17"/>
                </a:cubicBezTo>
                <a:cubicBezTo>
                  <a:pt x="0" y="377"/>
                  <a:pt x="0" y="377"/>
                  <a:pt x="0" y="377"/>
                </a:cubicBezTo>
                <a:cubicBezTo>
                  <a:pt x="0" y="386"/>
                  <a:pt x="7" y="393"/>
                  <a:pt x="16" y="393"/>
                </a:cubicBezTo>
                <a:cubicBezTo>
                  <a:pt x="220" y="393"/>
                  <a:pt x="220" y="393"/>
                  <a:pt x="220" y="393"/>
                </a:cubicBezTo>
                <a:cubicBezTo>
                  <a:pt x="229" y="393"/>
                  <a:pt x="237" y="386"/>
                  <a:pt x="237" y="377"/>
                </a:cubicBezTo>
                <a:cubicBezTo>
                  <a:pt x="237" y="17"/>
                  <a:pt x="237" y="17"/>
                  <a:pt x="237" y="17"/>
                </a:cubicBezTo>
                <a:cubicBezTo>
                  <a:pt x="237" y="8"/>
                  <a:pt x="229" y="0"/>
                  <a:pt x="220" y="0"/>
                </a:cubicBezTo>
                <a:close/>
                <a:moveTo>
                  <a:pt x="99" y="11"/>
                </a:moveTo>
                <a:cubicBezTo>
                  <a:pt x="138" y="11"/>
                  <a:pt x="138" y="11"/>
                  <a:pt x="138" y="11"/>
                </a:cubicBezTo>
                <a:cubicBezTo>
                  <a:pt x="140" y="11"/>
                  <a:pt x="143" y="13"/>
                  <a:pt x="143" y="16"/>
                </a:cubicBezTo>
                <a:cubicBezTo>
                  <a:pt x="143" y="19"/>
                  <a:pt x="140" y="21"/>
                  <a:pt x="138" y="21"/>
                </a:cubicBezTo>
                <a:cubicBezTo>
                  <a:pt x="99" y="21"/>
                  <a:pt x="99" y="21"/>
                  <a:pt x="99" y="21"/>
                </a:cubicBezTo>
                <a:cubicBezTo>
                  <a:pt x="96" y="21"/>
                  <a:pt x="94" y="19"/>
                  <a:pt x="94" y="16"/>
                </a:cubicBezTo>
                <a:cubicBezTo>
                  <a:pt x="94" y="13"/>
                  <a:pt x="96" y="11"/>
                  <a:pt x="99" y="11"/>
                </a:cubicBezTo>
                <a:close/>
                <a:moveTo>
                  <a:pt x="118" y="383"/>
                </a:moveTo>
                <a:cubicBezTo>
                  <a:pt x="106" y="383"/>
                  <a:pt x="96" y="373"/>
                  <a:pt x="96" y="360"/>
                </a:cubicBezTo>
                <a:cubicBezTo>
                  <a:pt x="96" y="348"/>
                  <a:pt x="106" y="338"/>
                  <a:pt x="118" y="338"/>
                </a:cubicBezTo>
                <a:cubicBezTo>
                  <a:pt x="131" y="338"/>
                  <a:pt x="141" y="348"/>
                  <a:pt x="141" y="360"/>
                </a:cubicBezTo>
                <a:cubicBezTo>
                  <a:pt x="141" y="373"/>
                  <a:pt x="131" y="383"/>
                  <a:pt x="118" y="383"/>
                </a:cubicBezTo>
                <a:close/>
                <a:moveTo>
                  <a:pt x="227" y="311"/>
                </a:moveTo>
                <a:cubicBezTo>
                  <a:pt x="227" y="320"/>
                  <a:pt x="219" y="327"/>
                  <a:pt x="209" y="327"/>
                </a:cubicBezTo>
                <a:cubicBezTo>
                  <a:pt x="27" y="327"/>
                  <a:pt x="27" y="327"/>
                  <a:pt x="27" y="327"/>
                </a:cubicBezTo>
                <a:cubicBezTo>
                  <a:pt x="17" y="327"/>
                  <a:pt x="10" y="320"/>
                  <a:pt x="10" y="311"/>
                </a:cubicBezTo>
                <a:cubicBezTo>
                  <a:pt x="10" y="53"/>
                  <a:pt x="10" y="53"/>
                  <a:pt x="10" y="53"/>
                </a:cubicBezTo>
                <a:cubicBezTo>
                  <a:pt x="10" y="44"/>
                  <a:pt x="17" y="37"/>
                  <a:pt x="27" y="37"/>
                </a:cubicBezTo>
                <a:cubicBezTo>
                  <a:pt x="209" y="37"/>
                  <a:pt x="209" y="37"/>
                  <a:pt x="209" y="37"/>
                </a:cubicBezTo>
                <a:cubicBezTo>
                  <a:pt x="219" y="37"/>
                  <a:pt x="227" y="44"/>
                  <a:pt x="227" y="53"/>
                </a:cubicBezTo>
                <a:lnTo>
                  <a:pt x="227" y="3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1" name="组合 40"/>
          <p:cNvGrpSpPr/>
          <p:nvPr/>
        </p:nvGrpSpPr>
        <p:grpSpPr>
          <a:xfrm>
            <a:off x="-42652" y="304800"/>
            <a:ext cx="1634541" cy="1061520"/>
            <a:chOff x="-42652" y="304800"/>
            <a:chExt cx="1634541" cy="1061520"/>
          </a:xfrm>
        </p:grpSpPr>
        <p:sp>
          <p:nvSpPr>
            <p:cNvPr id="44"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5" name="椭圆 44"/>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03</a:t>
              </a:r>
              <a:endParaRPr lang="zh-CN" altLang="en-US" sz="2400" dirty="0">
                <a:solidFill>
                  <a:schemeClr val="bg1"/>
                </a:solidFill>
              </a:endParaRPr>
            </a:p>
          </p:txBody>
        </p:sp>
      </p:grpSp>
      <p:grpSp>
        <p:nvGrpSpPr>
          <p:cNvPr id="47" name="组合 46"/>
          <p:cNvGrpSpPr/>
          <p:nvPr/>
        </p:nvGrpSpPr>
        <p:grpSpPr>
          <a:xfrm>
            <a:off x="1674215" y="341972"/>
            <a:ext cx="5341182" cy="757315"/>
            <a:chOff x="1674215" y="341972"/>
            <a:chExt cx="5341182" cy="757315"/>
          </a:xfrm>
        </p:grpSpPr>
        <p:sp>
          <p:nvSpPr>
            <p:cNvPr id="50" name="文本框 49"/>
            <p:cNvSpPr txBox="1"/>
            <p:nvPr/>
          </p:nvSpPr>
          <p:spPr>
            <a:xfrm>
              <a:off x="1674215" y="341972"/>
              <a:ext cx="3492431"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srgbClr val="EF6C74"/>
                  </a:solidFill>
                </a:rPr>
                <a:t>Model Analysis II</a:t>
              </a:r>
            </a:p>
          </p:txBody>
        </p:sp>
        <p:sp>
          <p:nvSpPr>
            <p:cNvPr id="51" name="文本框 50"/>
            <p:cNvSpPr txBox="1"/>
            <p:nvPr/>
          </p:nvSpPr>
          <p:spPr>
            <a:xfrm>
              <a:off x="1686622" y="844858"/>
              <a:ext cx="5328775" cy="254429"/>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000" dirty="0">
                  <a:solidFill>
                    <a:schemeClr val="bg1">
                      <a:lumMod val="65000"/>
                    </a:schemeClr>
                  </a:solidFill>
                  <a:latin typeface="微软雅黑"/>
                </a:rPr>
                <a:t>Decision Tree| Neural Network | Random Forest| KNN|</a:t>
              </a:r>
            </a:p>
          </p:txBody>
        </p:sp>
      </p:grpSp>
      <p:grpSp>
        <p:nvGrpSpPr>
          <p:cNvPr id="49" name="组合 55">
            <a:extLst>
              <a:ext uri="{FF2B5EF4-FFF2-40B4-BE49-F238E27FC236}">
                <a16:creationId xmlns:a16="http://schemas.microsoft.com/office/drawing/2014/main" id="{89C830AC-124E-47DA-B843-783419A2D4DE}"/>
              </a:ext>
            </a:extLst>
          </p:cNvPr>
          <p:cNvGrpSpPr/>
          <p:nvPr/>
        </p:nvGrpSpPr>
        <p:grpSpPr>
          <a:xfrm>
            <a:off x="7666240" y="4576095"/>
            <a:ext cx="3827959" cy="672997"/>
            <a:chOff x="689024" y="3363288"/>
            <a:chExt cx="3827959" cy="672997"/>
          </a:xfrm>
        </p:grpSpPr>
        <p:sp>
          <p:nvSpPr>
            <p:cNvPr id="61" name="矩形 60">
              <a:extLst>
                <a:ext uri="{FF2B5EF4-FFF2-40B4-BE49-F238E27FC236}">
                  <a16:creationId xmlns:a16="http://schemas.microsoft.com/office/drawing/2014/main" id="{001A0D47-3721-4C73-B40F-452F4A19D9C6}"/>
                </a:ext>
              </a:extLst>
            </p:cNvPr>
            <p:cNvSpPr/>
            <p:nvPr/>
          </p:nvSpPr>
          <p:spPr>
            <a:xfrm>
              <a:off x="689024" y="3709208"/>
              <a:ext cx="3827959" cy="327077"/>
            </a:xfrm>
            <a:prstGeom prst="rect">
              <a:avLst/>
            </a:prstGeom>
          </p:spPr>
          <p:txBody>
            <a:bodyPr wrap="square">
              <a:spAutoFit/>
              <a:scene3d>
                <a:camera prst="orthographicFront"/>
                <a:lightRig rig="threePt" dir="t"/>
              </a:scene3d>
              <a:sp3d contourW="12700"/>
            </a:bodyPr>
            <a:lstStyle/>
            <a:p>
              <a:pPr>
                <a:lnSpc>
                  <a:spcPct val="120000"/>
                </a:lnSpc>
              </a:pPr>
              <a:endParaRPr lang="zh-CN" altLang="en-US" sz="1400" dirty="0">
                <a:solidFill>
                  <a:schemeClr val="tx1">
                    <a:lumMod val="50000"/>
                    <a:lumOff val="50000"/>
                  </a:schemeClr>
                </a:solidFill>
              </a:endParaRPr>
            </a:p>
          </p:txBody>
        </p:sp>
        <p:sp>
          <p:nvSpPr>
            <p:cNvPr id="63" name="矩形 61">
              <a:extLst>
                <a:ext uri="{FF2B5EF4-FFF2-40B4-BE49-F238E27FC236}">
                  <a16:creationId xmlns:a16="http://schemas.microsoft.com/office/drawing/2014/main" id="{B2455DAF-D730-4421-AF25-7B578D896393}"/>
                </a:ext>
              </a:extLst>
            </p:cNvPr>
            <p:cNvSpPr/>
            <p:nvPr/>
          </p:nvSpPr>
          <p:spPr>
            <a:xfrm>
              <a:off x="874712" y="3363288"/>
              <a:ext cx="2241974" cy="401264"/>
            </a:xfrm>
            <a:prstGeom prst="rect">
              <a:avLst/>
            </a:prstGeom>
          </p:spPr>
          <p:txBody>
            <a:bodyPr wrap="square">
              <a:spAutoFit/>
              <a:scene3d>
                <a:camera prst="orthographicFront"/>
                <a:lightRig rig="threePt" dir="t"/>
              </a:scene3d>
              <a:sp3d contourW="12700"/>
            </a:bodyPr>
            <a:lstStyle/>
            <a:p>
              <a:pPr>
                <a:lnSpc>
                  <a:spcPct val="120000"/>
                </a:lnSpc>
              </a:pPr>
              <a:endParaRPr lang="zh-CN" altLang="en-US" b="1" dirty="0">
                <a:solidFill>
                  <a:schemeClr val="tx1">
                    <a:lumMod val="75000"/>
                    <a:lumOff val="25000"/>
                  </a:schemeClr>
                </a:solidFill>
              </a:endParaRPr>
            </a:p>
          </p:txBody>
        </p:sp>
      </p:grpSp>
      <p:pic>
        <p:nvPicPr>
          <p:cNvPr id="4" name="Picture 3">
            <a:extLst>
              <a:ext uri="{FF2B5EF4-FFF2-40B4-BE49-F238E27FC236}">
                <a16:creationId xmlns:a16="http://schemas.microsoft.com/office/drawing/2014/main" id="{A3B2E867-EB02-9041-8F85-A23CAC584E96}"/>
              </a:ext>
            </a:extLst>
          </p:cNvPr>
          <p:cNvPicPr>
            <a:picLocks noChangeAspect="1"/>
          </p:cNvPicPr>
          <p:nvPr/>
        </p:nvPicPr>
        <p:blipFill>
          <a:blip r:embed="rId3"/>
          <a:stretch>
            <a:fillRect/>
          </a:stretch>
        </p:blipFill>
        <p:spPr>
          <a:xfrm>
            <a:off x="1686622" y="1368077"/>
            <a:ext cx="9190497" cy="4824131"/>
          </a:xfrm>
          <a:prstGeom prst="rect">
            <a:avLst/>
          </a:prstGeom>
        </p:spPr>
      </p:pic>
    </p:spTree>
    <p:extLst>
      <p:ext uri="{BB962C8B-B14F-4D97-AF65-F5344CB8AC3E}">
        <p14:creationId xmlns:p14="http://schemas.microsoft.com/office/powerpoint/2010/main" val="294493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ppt_x</p:attrName>
                                        </p:attrNameLst>
                                      </p:cBhvr>
                                      <p:tavLst>
                                        <p:tav tm="0">
                                          <p:val>
                                            <p:strVal val="#ppt_x-#ppt_w*1.125000"/>
                                          </p:val>
                                        </p:tav>
                                        <p:tav tm="100000">
                                          <p:val>
                                            <p:strVal val="#ppt_x"/>
                                          </p:val>
                                        </p:tav>
                                      </p:tavLst>
                                    </p:anim>
                                    <p:animEffect transition="in" filter="wipe(right)">
                                      <p:cBhvr>
                                        <p:cTn id="13" dur="500"/>
                                        <p:tgtEl>
                                          <p:spTgt spid="47"/>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p:tgtEl>
                                          <p:spTgt spid="49"/>
                                        </p:tgtEl>
                                        <p:attrNameLst>
                                          <p:attrName>ppt_x</p:attrName>
                                        </p:attrNameLst>
                                      </p:cBhvr>
                                      <p:tavLst>
                                        <p:tav tm="0">
                                          <p:val>
                                            <p:strVal val="#ppt_x-#ppt_w*1.125000"/>
                                          </p:val>
                                        </p:tav>
                                        <p:tav tm="100000">
                                          <p:val>
                                            <p:strVal val="#ppt_x"/>
                                          </p:val>
                                        </p:tav>
                                      </p:tavLst>
                                    </p:anim>
                                    <p:animEffect transition="in" filter="wipe(right)">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5"/>
          <p:cNvSpPr>
            <a:spLocks noEditPoints="1"/>
          </p:cNvSpPr>
          <p:nvPr/>
        </p:nvSpPr>
        <p:spPr bwMode="auto">
          <a:xfrm>
            <a:off x="7401252" y="2520716"/>
            <a:ext cx="529976" cy="875950"/>
          </a:xfrm>
          <a:custGeom>
            <a:avLst/>
            <a:gdLst>
              <a:gd name="T0" fmla="*/ 220 w 237"/>
              <a:gd name="T1" fmla="*/ 0 h 393"/>
              <a:gd name="T2" fmla="*/ 16 w 237"/>
              <a:gd name="T3" fmla="*/ 0 h 393"/>
              <a:gd name="T4" fmla="*/ 0 w 237"/>
              <a:gd name="T5" fmla="*/ 17 h 393"/>
              <a:gd name="T6" fmla="*/ 0 w 237"/>
              <a:gd name="T7" fmla="*/ 377 h 393"/>
              <a:gd name="T8" fmla="*/ 16 w 237"/>
              <a:gd name="T9" fmla="*/ 393 h 393"/>
              <a:gd name="T10" fmla="*/ 220 w 237"/>
              <a:gd name="T11" fmla="*/ 393 h 393"/>
              <a:gd name="T12" fmla="*/ 237 w 237"/>
              <a:gd name="T13" fmla="*/ 377 h 393"/>
              <a:gd name="T14" fmla="*/ 237 w 237"/>
              <a:gd name="T15" fmla="*/ 17 h 393"/>
              <a:gd name="T16" fmla="*/ 220 w 237"/>
              <a:gd name="T17" fmla="*/ 0 h 393"/>
              <a:gd name="T18" fmla="*/ 99 w 237"/>
              <a:gd name="T19" fmla="*/ 11 h 393"/>
              <a:gd name="T20" fmla="*/ 138 w 237"/>
              <a:gd name="T21" fmla="*/ 11 h 393"/>
              <a:gd name="T22" fmla="*/ 143 w 237"/>
              <a:gd name="T23" fmla="*/ 16 h 393"/>
              <a:gd name="T24" fmla="*/ 138 w 237"/>
              <a:gd name="T25" fmla="*/ 21 h 393"/>
              <a:gd name="T26" fmla="*/ 99 w 237"/>
              <a:gd name="T27" fmla="*/ 21 h 393"/>
              <a:gd name="T28" fmla="*/ 94 w 237"/>
              <a:gd name="T29" fmla="*/ 16 h 393"/>
              <a:gd name="T30" fmla="*/ 99 w 237"/>
              <a:gd name="T31" fmla="*/ 11 h 393"/>
              <a:gd name="T32" fmla="*/ 118 w 237"/>
              <a:gd name="T33" fmla="*/ 383 h 393"/>
              <a:gd name="T34" fmla="*/ 96 w 237"/>
              <a:gd name="T35" fmla="*/ 360 h 393"/>
              <a:gd name="T36" fmla="*/ 118 w 237"/>
              <a:gd name="T37" fmla="*/ 338 h 393"/>
              <a:gd name="T38" fmla="*/ 141 w 237"/>
              <a:gd name="T39" fmla="*/ 360 h 393"/>
              <a:gd name="T40" fmla="*/ 118 w 237"/>
              <a:gd name="T41" fmla="*/ 383 h 393"/>
              <a:gd name="T42" fmla="*/ 227 w 237"/>
              <a:gd name="T43" fmla="*/ 311 h 393"/>
              <a:gd name="T44" fmla="*/ 209 w 237"/>
              <a:gd name="T45" fmla="*/ 327 h 393"/>
              <a:gd name="T46" fmla="*/ 27 w 237"/>
              <a:gd name="T47" fmla="*/ 327 h 393"/>
              <a:gd name="T48" fmla="*/ 10 w 237"/>
              <a:gd name="T49" fmla="*/ 311 h 393"/>
              <a:gd name="T50" fmla="*/ 10 w 237"/>
              <a:gd name="T51" fmla="*/ 53 h 393"/>
              <a:gd name="T52" fmla="*/ 27 w 237"/>
              <a:gd name="T53" fmla="*/ 37 h 393"/>
              <a:gd name="T54" fmla="*/ 209 w 237"/>
              <a:gd name="T55" fmla="*/ 37 h 393"/>
              <a:gd name="T56" fmla="*/ 227 w 237"/>
              <a:gd name="T57" fmla="*/ 53 h 393"/>
              <a:gd name="T58" fmla="*/ 227 w 237"/>
              <a:gd name="T59" fmla="*/ 31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93">
                <a:moveTo>
                  <a:pt x="220" y="0"/>
                </a:moveTo>
                <a:cubicBezTo>
                  <a:pt x="16" y="0"/>
                  <a:pt x="16" y="0"/>
                  <a:pt x="16" y="0"/>
                </a:cubicBezTo>
                <a:cubicBezTo>
                  <a:pt x="7" y="0"/>
                  <a:pt x="0" y="8"/>
                  <a:pt x="0" y="17"/>
                </a:cubicBezTo>
                <a:cubicBezTo>
                  <a:pt x="0" y="377"/>
                  <a:pt x="0" y="377"/>
                  <a:pt x="0" y="377"/>
                </a:cubicBezTo>
                <a:cubicBezTo>
                  <a:pt x="0" y="386"/>
                  <a:pt x="7" y="393"/>
                  <a:pt x="16" y="393"/>
                </a:cubicBezTo>
                <a:cubicBezTo>
                  <a:pt x="220" y="393"/>
                  <a:pt x="220" y="393"/>
                  <a:pt x="220" y="393"/>
                </a:cubicBezTo>
                <a:cubicBezTo>
                  <a:pt x="229" y="393"/>
                  <a:pt x="237" y="386"/>
                  <a:pt x="237" y="377"/>
                </a:cubicBezTo>
                <a:cubicBezTo>
                  <a:pt x="237" y="17"/>
                  <a:pt x="237" y="17"/>
                  <a:pt x="237" y="17"/>
                </a:cubicBezTo>
                <a:cubicBezTo>
                  <a:pt x="237" y="8"/>
                  <a:pt x="229" y="0"/>
                  <a:pt x="220" y="0"/>
                </a:cubicBezTo>
                <a:close/>
                <a:moveTo>
                  <a:pt x="99" y="11"/>
                </a:moveTo>
                <a:cubicBezTo>
                  <a:pt x="138" y="11"/>
                  <a:pt x="138" y="11"/>
                  <a:pt x="138" y="11"/>
                </a:cubicBezTo>
                <a:cubicBezTo>
                  <a:pt x="140" y="11"/>
                  <a:pt x="143" y="13"/>
                  <a:pt x="143" y="16"/>
                </a:cubicBezTo>
                <a:cubicBezTo>
                  <a:pt x="143" y="19"/>
                  <a:pt x="140" y="21"/>
                  <a:pt x="138" y="21"/>
                </a:cubicBezTo>
                <a:cubicBezTo>
                  <a:pt x="99" y="21"/>
                  <a:pt x="99" y="21"/>
                  <a:pt x="99" y="21"/>
                </a:cubicBezTo>
                <a:cubicBezTo>
                  <a:pt x="96" y="21"/>
                  <a:pt x="94" y="19"/>
                  <a:pt x="94" y="16"/>
                </a:cubicBezTo>
                <a:cubicBezTo>
                  <a:pt x="94" y="13"/>
                  <a:pt x="96" y="11"/>
                  <a:pt x="99" y="11"/>
                </a:cubicBezTo>
                <a:close/>
                <a:moveTo>
                  <a:pt x="118" y="383"/>
                </a:moveTo>
                <a:cubicBezTo>
                  <a:pt x="106" y="383"/>
                  <a:pt x="96" y="373"/>
                  <a:pt x="96" y="360"/>
                </a:cubicBezTo>
                <a:cubicBezTo>
                  <a:pt x="96" y="348"/>
                  <a:pt x="106" y="338"/>
                  <a:pt x="118" y="338"/>
                </a:cubicBezTo>
                <a:cubicBezTo>
                  <a:pt x="131" y="338"/>
                  <a:pt x="141" y="348"/>
                  <a:pt x="141" y="360"/>
                </a:cubicBezTo>
                <a:cubicBezTo>
                  <a:pt x="141" y="373"/>
                  <a:pt x="131" y="383"/>
                  <a:pt x="118" y="383"/>
                </a:cubicBezTo>
                <a:close/>
                <a:moveTo>
                  <a:pt x="227" y="311"/>
                </a:moveTo>
                <a:cubicBezTo>
                  <a:pt x="227" y="320"/>
                  <a:pt x="219" y="327"/>
                  <a:pt x="209" y="327"/>
                </a:cubicBezTo>
                <a:cubicBezTo>
                  <a:pt x="27" y="327"/>
                  <a:pt x="27" y="327"/>
                  <a:pt x="27" y="327"/>
                </a:cubicBezTo>
                <a:cubicBezTo>
                  <a:pt x="17" y="327"/>
                  <a:pt x="10" y="320"/>
                  <a:pt x="10" y="311"/>
                </a:cubicBezTo>
                <a:cubicBezTo>
                  <a:pt x="10" y="53"/>
                  <a:pt x="10" y="53"/>
                  <a:pt x="10" y="53"/>
                </a:cubicBezTo>
                <a:cubicBezTo>
                  <a:pt x="10" y="44"/>
                  <a:pt x="17" y="37"/>
                  <a:pt x="27" y="37"/>
                </a:cubicBezTo>
                <a:cubicBezTo>
                  <a:pt x="209" y="37"/>
                  <a:pt x="209" y="37"/>
                  <a:pt x="209" y="37"/>
                </a:cubicBezTo>
                <a:cubicBezTo>
                  <a:pt x="219" y="37"/>
                  <a:pt x="227" y="44"/>
                  <a:pt x="227" y="53"/>
                </a:cubicBezTo>
                <a:lnTo>
                  <a:pt x="227" y="3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1" name="组合 40"/>
          <p:cNvGrpSpPr/>
          <p:nvPr/>
        </p:nvGrpSpPr>
        <p:grpSpPr>
          <a:xfrm>
            <a:off x="-42652" y="304800"/>
            <a:ext cx="1634541" cy="1061520"/>
            <a:chOff x="-42652" y="304800"/>
            <a:chExt cx="1634541" cy="1061520"/>
          </a:xfrm>
        </p:grpSpPr>
        <p:sp>
          <p:nvSpPr>
            <p:cNvPr id="44"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5" name="椭圆 44"/>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03</a:t>
              </a:r>
              <a:endParaRPr lang="zh-CN" altLang="en-US" sz="2400" dirty="0">
                <a:solidFill>
                  <a:schemeClr val="bg1"/>
                </a:solidFill>
              </a:endParaRPr>
            </a:p>
          </p:txBody>
        </p:sp>
      </p:grpSp>
      <p:grpSp>
        <p:nvGrpSpPr>
          <p:cNvPr id="47" name="组合 46"/>
          <p:cNvGrpSpPr/>
          <p:nvPr/>
        </p:nvGrpSpPr>
        <p:grpSpPr>
          <a:xfrm>
            <a:off x="1674215" y="341972"/>
            <a:ext cx="5341182" cy="757315"/>
            <a:chOff x="1674215" y="341972"/>
            <a:chExt cx="5341182" cy="757315"/>
          </a:xfrm>
        </p:grpSpPr>
        <p:sp>
          <p:nvSpPr>
            <p:cNvPr id="50" name="文本框 49"/>
            <p:cNvSpPr txBox="1"/>
            <p:nvPr/>
          </p:nvSpPr>
          <p:spPr>
            <a:xfrm>
              <a:off x="1674215" y="341972"/>
              <a:ext cx="3492431"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srgbClr val="EF6C74"/>
                  </a:solidFill>
                </a:rPr>
                <a:t>Model Analysis II</a:t>
              </a:r>
            </a:p>
          </p:txBody>
        </p:sp>
        <p:sp>
          <p:nvSpPr>
            <p:cNvPr id="51" name="文本框 50"/>
            <p:cNvSpPr txBox="1"/>
            <p:nvPr/>
          </p:nvSpPr>
          <p:spPr>
            <a:xfrm>
              <a:off x="1686622" y="844858"/>
              <a:ext cx="5328775" cy="254429"/>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000" dirty="0">
                  <a:solidFill>
                    <a:schemeClr val="bg1">
                      <a:lumMod val="65000"/>
                    </a:schemeClr>
                  </a:solidFill>
                  <a:latin typeface="微软雅黑"/>
                </a:rPr>
                <a:t>Decision Tree| Neural Network | Random Forest| KNN|</a:t>
              </a:r>
            </a:p>
          </p:txBody>
        </p:sp>
      </p:grpSp>
      <p:grpSp>
        <p:nvGrpSpPr>
          <p:cNvPr id="49" name="组合 55">
            <a:extLst>
              <a:ext uri="{FF2B5EF4-FFF2-40B4-BE49-F238E27FC236}">
                <a16:creationId xmlns:a16="http://schemas.microsoft.com/office/drawing/2014/main" id="{89C830AC-124E-47DA-B843-783419A2D4DE}"/>
              </a:ext>
            </a:extLst>
          </p:cNvPr>
          <p:cNvGrpSpPr/>
          <p:nvPr/>
        </p:nvGrpSpPr>
        <p:grpSpPr>
          <a:xfrm>
            <a:off x="7666240" y="4576095"/>
            <a:ext cx="3827959" cy="672997"/>
            <a:chOff x="689024" y="3363288"/>
            <a:chExt cx="3827959" cy="672997"/>
          </a:xfrm>
        </p:grpSpPr>
        <p:sp>
          <p:nvSpPr>
            <p:cNvPr id="61" name="矩形 60">
              <a:extLst>
                <a:ext uri="{FF2B5EF4-FFF2-40B4-BE49-F238E27FC236}">
                  <a16:creationId xmlns:a16="http://schemas.microsoft.com/office/drawing/2014/main" id="{001A0D47-3721-4C73-B40F-452F4A19D9C6}"/>
                </a:ext>
              </a:extLst>
            </p:cNvPr>
            <p:cNvSpPr/>
            <p:nvPr/>
          </p:nvSpPr>
          <p:spPr>
            <a:xfrm>
              <a:off x="689024" y="3709208"/>
              <a:ext cx="3827959" cy="327077"/>
            </a:xfrm>
            <a:prstGeom prst="rect">
              <a:avLst/>
            </a:prstGeom>
          </p:spPr>
          <p:txBody>
            <a:bodyPr wrap="square">
              <a:spAutoFit/>
              <a:scene3d>
                <a:camera prst="orthographicFront"/>
                <a:lightRig rig="threePt" dir="t"/>
              </a:scene3d>
              <a:sp3d contourW="12700"/>
            </a:bodyPr>
            <a:lstStyle/>
            <a:p>
              <a:pPr>
                <a:lnSpc>
                  <a:spcPct val="120000"/>
                </a:lnSpc>
              </a:pPr>
              <a:endParaRPr lang="zh-CN" altLang="en-US" sz="1400" dirty="0">
                <a:solidFill>
                  <a:schemeClr val="tx1">
                    <a:lumMod val="50000"/>
                    <a:lumOff val="50000"/>
                  </a:schemeClr>
                </a:solidFill>
              </a:endParaRPr>
            </a:p>
          </p:txBody>
        </p:sp>
        <p:sp>
          <p:nvSpPr>
            <p:cNvPr id="63" name="矩形 61">
              <a:extLst>
                <a:ext uri="{FF2B5EF4-FFF2-40B4-BE49-F238E27FC236}">
                  <a16:creationId xmlns:a16="http://schemas.microsoft.com/office/drawing/2014/main" id="{B2455DAF-D730-4421-AF25-7B578D896393}"/>
                </a:ext>
              </a:extLst>
            </p:cNvPr>
            <p:cNvSpPr/>
            <p:nvPr/>
          </p:nvSpPr>
          <p:spPr>
            <a:xfrm>
              <a:off x="874712" y="3363288"/>
              <a:ext cx="2241974" cy="401264"/>
            </a:xfrm>
            <a:prstGeom prst="rect">
              <a:avLst/>
            </a:prstGeom>
          </p:spPr>
          <p:txBody>
            <a:bodyPr wrap="square">
              <a:spAutoFit/>
              <a:scene3d>
                <a:camera prst="orthographicFront"/>
                <a:lightRig rig="threePt" dir="t"/>
              </a:scene3d>
              <a:sp3d contourW="12700"/>
            </a:bodyPr>
            <a:lstStyle/>
            <a:p>
              <a:pPr>
                <a:lnSpc>
                  <a:spcPct val="120000"/>
                </a:lnSpc>
              </a:pPr>
              <a:endParaRPr lang="zh-CN" altLang="en-US" b="1" dirty="0">
                <a:solidFill>
                  <a:schemeClr val="tx1">
                    <a:lumMod val="75000"/>
                    <a:lumOff val="25000"/>
                  </a:schemeClr>
                </a:solidFill>
              </a:endParaRPr>
            </a:p>
          </p:txBody>
        </p:sp>
      </p:grpSp>
      <p:pic>
        <p:nvPicPr>
          <p:cNvPr id="3" name="Picture 2">
            <a:extLst>
              <a:ext uri="{FF2B5EF4-FFF2-40B4-BE49-F238E27FC236}">
                <a16:creationId xmlns:a16="http://schemas.microsoft.com/office/drawing/2014/main" id="{85720C50-2291-9948-B6DE-632A72AEAE04}"/>
              </a:ext>
            </a:extLst>
          </p:cNvPr>
          <p:cNvPicPr>
            <a:picLocks noChangeAspect="1"/>
          </p:cNvPicPr>
          <p:nvPr/>
        </p:nvPicPr>
        <p:blipFill>
          <a:blip r:embed="rId3"/>
          <a:stretch>
            <a:fillRect/>
          </a:stretch>
        </p:blipFill>
        <p:spPr>
          <a:xfrm>
            <a:off x="1497155" y="1397107"/>
            <a:ext cx="9394477" cy="4805636"/>
          </a:xfrm>
          <a:prstGeom prst="rect">
            <a:avLst/>
          </a:prstGeom>
        </p:spPr>
      </p:pic>
    </p:spTree>
    <p:extLst>
      <p:ext uri="{BB962C8B-B14F-4D97-AF65-F5344CB8AC3E}">
        <p14:creationId xmlns:p14="http://schemas.microsoft.com/office/powerpoint/2010/main" val="242129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ppt_x</p:attrName>
                                        </p:attrNameLst>
                                      </p:cBhvr>
                                      <p:tavLst>
                                        <p:tav tm="0">
                                          <p:val>
                                            <p:strVal val="#ppt_x-#ppt_w*1.125000"/>
                                          </p:val>
                                        </p:tav>
                                        <p:tav tm="100000">
                                          <p:val>
                                            <p:strVal val="#ppt_x"/>
                                          </p:val>
                                        </p:tav>
                                      </p:tavLst>
                                    </p:anim>
                                    <p:animEffect transition="in" filter="wipe(right)">
                                      <p:cBhvr>
                                        <p:cTn id="13" dur="500"/>
                                        <p:tgtEl>
                                          <p:spTgt spid="47"/>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p:tgtEl>
                                          <p:spTgt spid="49"/>
                                        </p:tgtEl>
                                        <p:attrNameLst>
                                          <p:attrName>ppt_x</p:attrName>
                                        </p:attrNameLst>
                                      </p:cBhvr>
                                      <p:tavLst>
                                        <p:tav tm="0">
                                          <p:val>
                                            <p:strVal val="#ppt_x-#ppt_w*1.125000"/>
                                          </p:val>
                                        </p:tav>
                                        <p:tav tm="100000">
                                          <p:val>
                                            <p:strVal val="#ppt_x"/>
                                          </p:val>
                                        </p:tav>
                                      </p:tavLst>
                                    </p:anim>
                                    <p:animEffect transition="in" filter="wipe(right)">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任意多边形 66"/>
          <p:cNvSpPr/>
          <p:nvPr/>
        </p:nvSpPr>
        <p:spPr>
          <a:xfrm rot="19800000" flipH="1">
            <a:off x="-1465041" y="2920029"/>
            <a:ext cx="4927237" cy="4136084"/>
          </a:xfrm>
          <a:custGeom>
            <a:avLst/>
            <a:gdLst>
              <a:gd name="connsiteX0" fmla="*/ 77009 w 4870505"/>
              <a:gd name="connsiteY0" fmla="*/ 1151 h 4136084"/>
              <a:gd name="connsiteX1" fmla="*/ 741577 w 4870505"/>
              <a:gd name="connsiteY1" fmla="*/ 2081132 h 4136084"/>
              <a:gd name="connsiteX2" fmla="*/ 0 w 4870505"/>
              <a:gd name="connsiteY2" fmla="*/ 4134967 h 4136084"/>
              <a:gd name="connsiteX3" fmla="*/ 4870505 w 4870505"/>
              <a:gd name="connsiteY3" fmla="*/ 4136084 h 4136084"/>
              <a:gd name="connsiteX4" fmla="*/ 2482536 w 4870505"/>
              <a:gd name="connsiteY4" fmla="*/ 0 h 4136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0505" h="4136084">
                <a:moveTo>
                  <a:pt x="77009" y="1151"/>
                </a:moveTo>
                <a:cubicBezTo>
                  <a:pt x="298532" y="694478"/>
                  <a:pt x="754851" y="749455"/>
                  <a:pt x="741577" y="2081132"/>
                </a:cubicBezTo>
                <a:cubicBezTo>
                  <a:pt x="857543" y="3327018"/>
                  <a:pt x="7024" y="3421420"/>
                  <a:pt x="0" y="4134967"/>
                </a:cubicBezTo>
                <a:lnTo>
                  <a:pt x="4870505" y="4136084"/>
                </a:lnTo>
                <a:lnTo>
                  <a:pt x="2482536" y="0"/>
                </a:lnTo>
                <a:close/>
              </a:path>
            </a:pathLst>
          </a:custGeom>
          <a:gradFill>
            <a:gsLst>
              <a:gs pos="0">
                <a:schemeClr val="tx1">
                  <a:alpha val="30000"/>
                </a:schemeClr>
              </a:gs>
              <a:gs pos="100000">
                <a:schemeClr val="bg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endParaRPr>
          </a:p>
        </p:txBody>
      </p:sp>
      <p:sp>
        <p:nvSpPr>
          <p:cNvPr id="39" name="矩形 38"/>
          <p:cNvSpPr/>
          <p:nvPr/>
        </p:nvSpPr>
        <p:spPr>
          <a:xfrm rot="19800000" flipH="1">
            <a:off x="2418502" y="2726976"/>
            <a:ext cx="3560264" cy="736836"/>
          </a:xfrm>
          <a:custGeom>
            <a:avLst/>
            <a:gdLst>
              <a:gd name="connsiteX0" fmla="*/ 0 w 8646404"/>
              <a:gd name="connsiteY0" fmla="*/ 0 h 726718"/>
              <a:gd name="connsiteX1" fmla="*/ 8646404 w 8646404"/>
              <a:gd name="connsiteY1" fmla="*/ 0 h 726718"/>
              <a:gd name="connsiteX2" fmla="*/ 8646404 w 8646404"/>
              <a:gd name="connsiteY2" fmla="*/ 726718 h 726718"/>
              <a:gd name="connsiteX3" fmla="*/ 0 w 8646404"/>
              <a:gd name="connsiteY3" fmla="*/ 726718 h 726718"/>
              <a:gd name="connsiteX4" fmla="*/ 0 w 8646404"/>
              <a:gd name="connsiteY4" fmla="*/ 0 h 726718"/>
              <a:gd name="connsiteX0" fmla="*/ 0 w 8646404"/>
              <a:gd name="connsiteY0" fmla="*/ 10118 h 736836"/>
              <a:gd name="connsiteX1" fmla="*/ 348169 w 8646404"/>
              <a:gd name="connsiteY1" fmla="*/ 0 h 736836"/>
              <a:gd name="connsiteX2" fmla="*/ 8646404 w 8646404"/>
              <a:gd name="connsiteY2" fmla="*/ 10118 h 736836"/>
              <a:gd name="connsiteX3" fmla="*/ 8646404 w 8646404"/>
              <a:gd name="connsiteY3" fmla="*/ 736836 h 736836"/>
              <a:gd name="connsiteX4" fmla="*/ 0 w 8646404"/>
              <a:gd name="connsiteY4" fmla="*/ 736836 h 736836"/>
              <a:gd name="connsiteX5" fmla="*/ 0 w 8646404"/>
              <a:gd name="connsiteY5" fmla="*/ 10118 h 736836"/>
              <a:gd name="connsiteX0" fmla="*/ 0 w 8646404"/>
              <a:gd name="connsiteY0" fmla="*/ 10118 h 736836"/>
              <a:gd name="connsiteX1" fmla="*/ 348169 w 8646404"/>
              <a:gd name="connsiteY1" fmla="*/ 0 h 736836"/>
              <a:gd name="connsiteX2" fmla="*/ 8646404 w 8646404"/>
              <a:gd name="connsiteY2" fmla="*/ 10118 h 736836"/>
              <a:gd name="connsiteX3" fmla="*/ 8646404 w 8646404"/>
              <a:gd name="connsiteY3" fmla="*/ 736836 h 736836"/>
              <a:gd name="connsiteX4" fmla="*/ 332538 w 8646404"/>
              <a:gd name="connsiteY4" fmla="*/ 734927 h 736836"/>
              <a:gd name="connsiteX5" fmla="*/ 0 w 8646404"/>
              <a:gd name="connsiteY5" fmla="*/ 736836 h 736836"/>
              <a:gd name="connsiteX6" fmla="*/ 0 w 8646404"/>
              <a:gd name="connsiteY6" fmla="*/ 10118 h 736836"/>
              <a:gd name="connsiteX0" fmla="*/ 0 w 8646404"/>
              <a:gd name="connsiteY0" fmla="*/ 10118 h 736836"/>
              <a:gd name="connsiteX1" fmla="*/ 348169 w 8646404"/>
              <a:gd name="connsiteY1" fmla="*/ 0 h 736836"/>
              <a:gd name="connsiteX2" fmla="*/ 8646404 w 8646404"/>
              <a:gd name="connsiteY2" fmla="*/ 10118 h 736836"/>
              <a:gd name="connsiteX3" fmla="*/ 8646404 w 8646404"/>
              <a:gd name="connsiteY3" fmla="*/ 736836 h 736836"/>
              <a:gd name="connsiteX4" fmla="*/ 332538 w 8646404"/>
              <a:gd name="connsiteY4" fmla="*/ 734927 h 736836"/>
              <a:gd name="connsiteX5" fmla="*/ 0 w 8646404"/>
              <a:gd name="connsiteY5" fmla="*/ 10118 h 736836"/>
              <a:gd name="connsiteX0" fmla="*/ 0 w 8313866"/>
              <a:gd name="connsiteY0" fmla="*/ 734927 h 736836"/>
              <a:gd name="connsiteX1" fmla="*/ 15631 w 8313866"/>
              <a:gd name="connsiteY1" fmla="*/ 0 h 736836"/>
              <a:gd name="connsiteX2" fmla="*/ 8313866 w 8313866"/>
              <a:gd name="connsiteY2" fmla="*/ 10118 h 736836"/>
              <a:gd name="connsiteX3" fmla="*/ 8313866 w 8313866"/>
              <a:gd name="connsiteY3" fmla="*/ 736836 h 736836"/>
              <a:gd name="connsiteX4" fmla="*/ 0 w 8313866"/>
              <a:gd name="connsiteY4" fmla="*/ 734927 h 736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3866" h="736836">
                <a:moveTo>
                  <a:pt x="0" y="734927"/>
                </a:moveTo>
                <a:lnTo>
                  <a:pt x="15631" y="0"/>
                </a:lnTo>
                <a:lnTo>
                  <a:pt x="8313866" y="10118"/>
                </a:lnTo>
                <a:lnTo>
                  <a:pt x="8313866" y="736836"/>
                </a:lnTo>
                <a:lnTo>
                  <a:pt x="0" y="734927"/>
                </a:lnTo>
                <a:close/>
              </a:path>
            </a:pathLst>
          </a:custGeom>
          <a:gradFill>
            <a:gsLst>
              <a:gs pos="0">
                <a:schemeClr val="tx1">
                  <a:alpha val="30000"/>
                </a:schemeClr>
              </a:gs>
              <a:gs pos="100000">
                <a:schemeClr val="bg1">
                  <a:lumMod val="50000"/>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71" name="任意多边形 70"/>
          <p:cNvSpPr/>
          <p:nvPr/>
        </p:nvSpPr>
        <p:spPr>
          <a:xfrm rot="19800000" flipH="1">
            <a:off x="1345673" y="5258055"/>
            <a:ext cx="4687018" cy="736189"/>
          </a:xfrm>
          <a:custGeom>
            <a:avLst/>
            <a:gdLst>
              <a:gd name="connsiteX0" fmla="*/ 15631 w 6758374"/>
              <a:gd name="connsiteY0" fmla="*/ 0 h 736189"/>
              <a:gd name="connsiteX1" fmla="*/ 0 w 6758374"/>
              <a:gd name="connsiteY1" fmla="*/ 734927 h 736189"/>
              <a:gd name="connsiteX2" fmla="*/ 5497496 w 6758374"/>
              <a:gd name="connsiteY2" fmla="*/ 736189 h 736189"/>
              <a:gd name="connsiteX3" fmla="*/ 6758374 w 6758374"/>
              <a:gd name="connsiteY3" fmla="*/ 8221 h 736189"/>
            </a:gdLst>
            <a:ahLst/>
            <a:cxnLst>
              <a:cxn ang="0">
                <a:pos x="connsiteX0" y="connsiteY0"/>
              </a:cxn>
              <a:cxn ang="0">
                <a:pos x="connsiteX1" y="connsiteY1"/>
              </a:cxn>
              <a:cxn ang="0">
                <a:pos x="connsiteX2" y="connsiteY2"/>
              </a:cxn>
              <a:cxn ang="0">
                <a:pos x="connsiteX3" y="connsiteY3"/>
              </a:cxn>
            </a:cxnLst>
            <a:rect l="l" t="t" r="r" b="b"/>
            <a:pathLst>
              <a:path w="6758374" h="736189">
                <a:moveTo>
                  <a:pt x="15631" y="0"/>
                </a:moveTo>
                <a:lnTo>
                  <a:pt x="0" y="734927"/>
                </a:lnTo>
                <a:lnTo>
                  <a:pt x="5497496" y="736189"/>
                </a:lnTo>
                <a:lnTo>
                  <a:pt x="6758374" y="8221"/>
                </a:lnTo>
                <a:close/>
              </a:path>
            </a:pathLst>
          </a:custGeom>
          <a:gradFill>
            <a:gsLst>
              <a:gs pos="0">
                <a:schemeClr val="tx1">
                  <a:alpha val="30000"/>
                </a:schemeClr>
              </a:gs>
              <a:gs pos="100000">
                <a:schemeClr val="bg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endParaRPr>
          </a:p>
        </p:txBody>
      </p:sp>
      <p:sp>
        <p:nvSpPr>
          <p:cNvPr id="77" name="Freeform 5"/>
          <p:cNvSpPr>
            <a:spLocks/>
          </p:cNvSpPr>
          <p:nvPr/>
        </p:nvSpPr>
        <p:spPr bwMode="auto">
          <a:xfrm>
            <a:off x="5344189" y="1897904"/>
            <a:ext cx="726122" cy="638998"/>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sp>
        <p:nvSpPr>
          <p:cNvPr id="84" name="Freeform 5"/>
          <p:cNvSpPr>
            <a:spLocks/>
          </p:cNvSpPr>
          <p:nvPr/>
        </p:nvSpPr>
        <p:spPr bwMode="auto">
          <a:xfrm>
            <a:off x="5383533" y="4135615"/>
            <a:ext cx="715938" cy="630036"/>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lt1"/>
                </a:solidFill>
              </a:rPr>
              <a:t>02</a:t>
            </a:r>
            <a:endParaRPr lang="zh-CN" altLang="en-US" dirty="0">
              <a:solidFill>
                <a:schemeClr val="lt1"/>
              </a:solidFill>
            </a:endParaRPr>
          </a:p>
        </p:txBody>
      </p:sp>
      <p:grpSp>
        <p:nvGrpSpPr>
          <p:cNvPr id="43" name="组合 42"/>
          <p:cNvGrpSpPr/>
          <p:nvPr/>
        </p:nvGrpSpPr>
        <p:grpSpPr>
          <a:xfrm>
            <a:off x="-42652" y="304800"/>
            <a:ext cx="1634541" cy="1061520"/>
            <a:chOff x="-42652" y="304800"/>
            <a:chExt cx="1634541" cy="1061520"/>
          </a:xfrm>
        </p:grpSpPr>
        <p:sp>
          <p:nvSpPr>
            <p:cNvPr id="44"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5" name="椭圆 44"/>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03</a:t>
              </a:r>
              <a:endParaRPr lang="zh-CN" altLang="en-US" sz="2400" dirty="0">
                <a:solidFill>
                  <a:schemeClr val="bg1"/>
                </a:solidFill>
              </a:endParaRPr>
            </a:p>
          </p:txBody>
        </p:sp>
      </p:grpSp>
      <p:grpSp>
        <p:nvGrpSpPr>
          <p:cNvPr id="47" name="组合 46"/>
          <p:cNvGrpSpPr/>
          <p:nvPr/>
        </p:nvGrpSpPr>
        <p:grpSpPr>
          <a:xfrm>
            <a:off x="1686622" y="341972"/>
            <a:ext cx="5572519" cy="757315"/>
            <a:chOff x="1686622" y="341972"/>
            <a:chExt cx="5572519" cy="757315"/>
          </a:xfrm>
        </p:grpSpPr>
        <p:sp>
          <p:nvSpPr>
            <p:cNvPr id="48" name="文本框 47"/>
            <p:cNvSpPr txBox="1"/>
            <p:nvPr/>
          </p:nvSpPr>
          <p:spPr>
            <a:xfrm>
              <a:off x="1686622" y="341972"/>
              <a:ext cx="3606244" cy="584775"/>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accent1"/>
                  </a:solidFill>
                  <a:effectLst/>
                  <a:uLnTx/>
                  <a:uFillTx/>
                  <a:latin typeface="Arial"/>
                  <a:ea typeface="微软雅黑"/>
                  <a:cs typeface="+mn-cs"/>
                </a:rPr>
                <a:t>Model Analysis II </a:t>
              </a:r>
              <a:endParaRPr kumimoji="0" lang="zh-CN" altLang="en-US" sz="3200" b="1" i="0" u="none" strike="noStrike" kern="1200" cap="none" spc="0" normalizeH="0" baseline="0" noProof="0" dirty="0">
                <a:ln>
                  <a:noFill/>
                </a:ln>
                <a:solidFill>
                  <a:schemeClr val="accent1"/>
                </a:solidFill>
                <a:effectLst/>
                <a:uLnTx/>
                <a:uFillTx/>
                <a:latin typeface="Arial"/>
                <a:ea typeface="微软雅黑"/>
                <a:cs typeface="+mn-cs"/>
              </a:endParaRPr>
            </a:p>
          </p:txBody>
        </p:sp>
        <p:sp>
          <p:nvSpPr>
            <p:cNvPr id="49" name="文本框 48"/>
            <p:cNvSpPr txBox="1"/>
            <p:nvPr/>
          </p:nvSpPr>
          <p:spPr>
            <a:xfrm>
              <a:off x="1686622" y="844858"/>
              <a:ext cx="5572519" cy="254429"/>
            </a:xfrm>
            <a:prstGeom prst="rect">
              <a:avLst/>
            </a:prstGeom>
            <a:noFill/>
          </p:spPr>
          <p:txBody>
            <a:bodyPr wrap="square" rtlCol="0">
              <a:spAutoFit/>
              <a:scene3d>
                <a:camera prst="orthographicFront"/>
                <a:lightRig rig="threePt" dir="t"/>
              </a:scene3d>
              <a:sp3d contourW="12700"/>
            </a:bodyPr>
            <a:lstStyle/>
            <a:p>
              <a:pPr>
                <a:lnSpc>
                  <a:spcPct val="114000"/>
                </a:lnSpc>
                <a:defRPr/>
              </a:pPr>
              <a:r>
                <a:rPr lang="en-US" altLang="zh-CN" sz="1000" dirty="0">
                  <a:solidFill>
                    <a:schemeClr val="bg1">
                      <a:lumMod val="65000"/>
                    </a:schemeClr>
                  </a:solidFill>
                  <a:latin typeface="微软雅黑"/>
                </a:rPr>
                <a:t>Decision Tree| Neural Network | Random Forest| KNN|</a:t>
              </a:r>
            </a:p>
          </p:txBody>
        </p:sp>
      </p:grpSp>
      <p:sp>
        <p:nvSpPr>
          <p:cNvPr id="52" name="矩形 51">
            <a:extLst>
              <a:ext uri="{FF2B5EF4-FFF2-40B4-BE49-F238E27FC236}">
                <a16:creationId xmlns:a16="http://schemas.microsoft.com/office/drawing/2014/main" id="{CBCE2F27-1948-4AAF-B7D2-B7B4F23C2784}"/>
              </a:ext>
            </a:extLst>
          </p:cNvPr>
          <p:cNvSpPr/>
          <p:nvPr/>
        </p:nvSpPr>
        <p:spPr>
          <a:xfrm>
            <a:off x="6365171" y="1767261"/>
            <a:ext cx="4078519" cy="726609"/>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rPr>
              <a:t>I used same parameters from decision tree</a:t>
            </a:r>
            <a:endParaRPr lang="zh-CN" altLang="en-US" b="1" dirty="0">
              <a:solidFill>
                <a:schemeClr val="tx1">
                  <a:lumMod val="75000"/>
                  <a:lumOff val="25000"/>
                </a:schemeClr>
              </a:solidFill>
            </a:endParaRPr>
          </a:p>
        </p:txBody>
      </p:sp>
      <p:sp>
        <p:nvSpPr>
          <p:cNvPr id="5" name="TextBox 4">
            <a:extLst>
              <a:ext uri="{FF2B5EF4-FFF2-40B4-BE49-F238E27FC236}">
                <a16:creationId xmlns:a16="http://schemas.microsoft.com/office/drawing/2014/main" id="{A061CECB-9618-8F45-A07F-6B69AD38F1DF}"/>
              </a:ext>
            </a:extLst>
          </p:cNvPr>
          <p:cNvSpPr txBox="1"/>
          <p:nvPr/>
        </p:nvSpPr>
        <p:spPr>
          <a:xfrm>
            <a:off x="1671053" y="1405263"/>
            <a:ext cx="2999234" cy="461665"/>
          </a:xfrm>
          <a:prstGeom prst="rect">
            <a:avLst/>
          </a:prstGeom>
          <a:noFill/>
        </p:spPr>
        <p:txBody>
          <a:bodyPr wrap="square" rtlCol="0">
            <a:spAutoFit/>
          </a:bodyPr>
          <a:lstStyle/>
          <a:p>
            <a:r>
              <a:rPr lang="en-US" sz="2400" b="1" dirty="0">
                <a:solidFill>
                  <a:schemeClr val="accent1"/>
                </a:solidFill>
              </a:rPr>
              <a:t>Random Forest</a:t>
            </a:r>
            <a:endParaRPr lang="en-US" sz="2400" dirty="0"/>
          </a:p>
        </p:txBody>
      </p:sp>
      <p:graphicFrame>
        <p:nvGraphicFramePr>
          <p:cNvPr id="8" name="Table 7">
            <a:extLst>
              <a:ext uri="{FF2B5EF4-FFF2-40B4-BE49-F238E27FC236}">
                <a16:creationId xmlns:a16="http://schemas.microsoft.com/office/drawing/2014/main" id="{71AF2948-46AE-6849-BD72-49435FC42F24}"/>
              </a:ext>
            </a:extLst>
          </p:cNvPr>
          <p:cNvGraphicFramePr>
            <a:graphicFrameLocks noGrp="1"/>
          </p:cNvGraphicFramePr>
          <p:nvPr>
            <p:extLst>
              <p:ext uri="{D42A27DB-BD31-4B8C-83A1-F6EECF244321}">
                <p14:modId xmlns:p14="http://schemas.microsoft.com/office/powerpoint/2010/main" val="2324471402"/>
              </p:ext>
            </p:extLst>
          </p:nvPr>
        </p:nvGraphicFramePr>
        <p:xfrm>
          <a:off x="6450499" y="3675184"/>
          <a:ext cx="3451698" cy="1655730"/>
        </p:xfrm>
        <a:graphic>
          <a:graphicData uri="http://schemas.openxmlformats.org/drawingml/2006/table">
            <a:tbl>
              <a:tblPr firstRow="1" bandRow="1">
                <a:tableStyleId>{5C22544A-7EE6-4342-B048-85BDC9FD1C3A}</a:tableStyleId>
              </a:tblPr>
              <a:tblGrid>
                <a:gridCol w="1497867">
                  <a:extLst>
                    <a:ext uri="{9D8B030D-6E8A-4147-A177-3AD203B41FA5}">
                      <a16:colId xmlns:a16="http://schemas.microsoft.com/office/drawing/2014/main" val="22979465"/>
                    </a:ext>
                  </a:extLst>
                </a:gridCol>
                <a:gridCol w="1953831">
                  <a:extLst>
                    <a:ext uri="{9D8B030D-6E8A-4147-A177-3AD203B41FA5}">
                      <a16:colId xmlns:a16="http://schemas.microsoft.com/office/drawing/2014/main" val="1945947139"/>
                    </a:ext>
                  </a:extLst>
                </a:gridCol>
              </a:tblGrid>
              <a:tr h="547081">
                <a:tc>
                  <a:txBody>
                    <a:bodyPr/>
                    <a:lstStyle/>
                    <a:p>
                      <a:r>
                        <a:rPr lang="en-US" dirty="0"/>
                        <a:t>Drug</a:t>
                      </a:r>
                    </a:p>
                  </a:txBody>
                  <a:tcPr/>
                </a:tc>
                <a:tc>
                  <a:txBody>
                    <a:bodyPr/>
                    <a:lstStyle/>
                    <a:p>
                      <a:r>
                        <a:rPr lang="en-US" dirty="0"/>
                        <a:t>Accuracy score</a:t>
                      </a:r>
                    </a:p>
                  </a:txBody>
                  <a:tcPr/>
                </a:tc>
                <a:extLst>
                  <a:ext uri="{0D108BD9-81ED-4DB2-BD59-A6C34878D82A}">
                    <a16:rowId xmlns:a16="http://schemas.microsoft.com/office/drawing/2014/main" val="459125001"/>
                  </a:ext>
                </a:extLst>
              </a:tr>
              <a:tr h="337996">
                <a:tc>
                  <a:txBody>
                    <a:bodyPr/>
                    <a:lstStyle/>
                    <a:p>
                      <a:r>
                        <a:rPr lang="en-US" dirty="0"/>
                        <a:t>Alcohol</a:t>
                      </a:r>
                    </a:p>
                  </a:txBody>
                  <a:tcPr/>
                </a:tc>
                <a:tc>
                  <a:txBody>
                    <a:bodyPr/>
                    <a:lstStyle/>
                    <a:p>
                      <a:r>
                        <a:rPr lang="en-US" dirty="0"/>
                        <a:t>0.98057</a:t>
                      </a:r>
                    </a:p>
                  </a:txBody>
                  <a:tcPr/>
                </a:tc>
                <a:extLst>
                  <a:ext uri="{0D108BD9-81ED-4DB2-BD59-A6C34878D82A}">
                    <a16:rowId xmlns:a16="http://schemas.microsoft.com/office/drawing/2014/main" val="168027301"/>
                  </a:ext>
                </a:extLst>
              </a:tr>
              <a:tr h="337996">
                <a:tc>
                  <a:txBody>
                    <a:bodyPr/>
                    <a:lstStyle/>
                    <a:p>
                      <a:r>
                        <a:rPr lang="en-US" dirty="0"/>
                        <a:t>Caffeine</a:t>
                      </a:r>
                    </a:p>
                  </a:txBody>
                  <a:tcPr/>
                </a:tc>
                <a:tc>
                  <a:txBody>
                    <a:bodyPr/>
                    <a:lstStyle/>
                    <a:p>
                      <a:r>
                        <a:rPr lang="en-US" dirty="0"/>
                        <a:t>0.98763</a:t>
                      </a:r>
                    </a:p>
                  </a:txBody>
                  <a:tcPr/>
                </a:tc>
                <a:extLst>
                  <a:ext uri="{0D108BD9-81ED-4DB2-BD59-A6C34878D82A}">
                    <a16:rowId xmlns:a16="http://schemas.microsoft.com/office/drawing/2014/main" val="4093202157"/>
                  </a:ext>
                </a:extLst>
              </a:tr>
              <a:tr h="377129">
                <a:tc>
                  <a:txBody>
                    <a:bodyPr/>
                    <a:lstStyle/>
                    <a:p>
                      <a:r>
                        <a:rPr lang="en-US" dirty="0"/>
                        <a:t>Cannabis</a:t>
                      </a:r>
                    </a:p>
                  </a:txBody>
                  <a:tcPr/>
                </a:tc>
                <a:tc>
                  <a:txBody>
                    <a:bodyPr/>
                    <a:lstStyle/>
                    <a:p>
                      <a:r>
                        <a:rPr lang="en-US" dirty="0"/>
                        <a:t>0.78269</a:t>
                      </a:r>
                    </a:p>
                  </a:txBody>
                  <a:tcPr/>
                </a:tc>
                <a:extLst>
                  <a:ext uri="{0D108BD9-81ED-4DB2-BD59-A6C34878D82A}">
                    <a16:rowId xmlns:a16="http://schemas.microsoft.com/office/drawing/2014/main" val="2885511760"/>
                  </a:ext>
                </a:extLst>
              </a:tr>
            </a:tbl>
          </a:graphicData>
        </a:graphic>
      </p:graphicFrame>
      <p:pic>
        <p:nvPicPr>
          <p:cNvPr id="21" name="Picture 20">
            <a:extLst>
              <a:ext uri="{FF2B5EF4-FFF2-40B4-BE49-F238E27FC236}">
                <a16:creationId xmlns:a16="http://schemas.microsoft.com/office/drawing/2014/main" id="{8158E2DD-4B88-124C-893F-CD9A13CA80FE}"/>
              </a:ext>
            </a:extLst>
          </p:cNvPr>
          <p:cNvPicPr>
            <a:picLocks noChangeAspect="1"/>
          </p:cNvPicPr>
          <p:nvPr/>
        </p:nvPicPr>
        <p:blipFill>
          <a:blip r:embed="rId3"/>
          <a:stretch>
            <a:fillRect/>
          </a:stretch>
        </p:blipFill>
        <p:spPr>
          <a:xfrm>
            <a:off x="1242844" y="2177454"/>
            <a:ext cx="3660657" cy="2889103"/>
          </a:xfrm>
          <a:prstGeom prst="rect">
            <a:avLst/>
          </a:prstGeom>
        </p:spPr>
      </p:pic>
    </p:spTree>
    <p:extLst>
      <p:ext uri="{BB962C8B-B14F-4D97-AF65-F5344CB8AC3E}">
        <p14:creationId xmlns:p14="http://schemas.microsoft.com/office/powerpoint/2010/main" val="385625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ppt_x</p:attrName>
                                        </p:attrNameLst>
                                      </p:cBhvr>
                                      <p:tavLst>
                                        <p:tav tm="0">
                                          <p:val>
                                            <p:strVal val="#ppt_x-#ppt_w*1.125000"/>
                                          </p:val>
                                        </p:tav>
                                        <p:tav tm="100000">
                                          <p:val>
                                            <p:strVal val="#ppt_x"/>
                                          </p:val>
                                        </p:tav>
                                      </p:tavLst>
                                    </p:anim>
                                    <p:animEffect transition="in" filter="wipe(right)">
                                      <p:cBhvr>
                                        <p:cTn id="13" dur="500"/>
                                        <p:tgtEl>
                                          <p:spTgt spid="47"/>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77"/>
                                        </p:tgtEl>
                                        <p:attrNameLst>
                                          <p:attrName>style.visibility</p:attrName>
                                        </p:attrNameLst>
                                      </p:cBhvr>
                                      <p:to>
                                        <p:strVal val="visible"/>
                                      </p:to>
                                    </p:set>
                                    <p:anim calcmode="lin" valueType="num">
                                      <p:cBhvr>
                                        <p:cTn id="21" dur="500" fill="hold"/>
                                        <p:tgtEl>
                                          <p:spTgt spid="77"/>
                                        </p:tgtEl>
                                        <p:attrNameLst>
                                          <p:attrName>ppt_w</p:attrName>
                                        </p:attrNameLst>
                                      </p:cBhvr>
                                      <p:tavLst>
                                        <p:tav tm="0">
                                          <p:val>
                                            <p:fltVal val="0"/>
                                          </p:val>
                                        </p:tav>
                                        <p:tav tm="100000">
                                          <p:val>
                                            <p:strVal val="#ppt_w"/>
                                          </p:val>
                                        </p:tav>
                                      </p:tavLst>
                                    </p:anim>
                                    <p:anim calcmode="lin" valueType="num">
                                      <p:cBhvr>
                                        <p:cTn id="22" dur="500" fill="hold"/>
                                        <p:tgtEl>
                                          <p:spTgt spid="77"/>
                                        </p:tgtEl>
                                        <p:attrNameLst>
                                          <p:attrName>ppt_h</p:attrName>
                                        </p:attrNameLst>
                                      </p:cBhvr>
                                      <p:tavLst>
                                        <p:tav tm="0">
                                          <p:val>
                                            <p:fltVal val="0"/>
                                          </p:val>
                                        </p:tav>
                                        <p:tav tm="100000">
                                          <p:val>
                                            <p:strVal val="#ppt_h"/>
                                          </p:val>
                                        </p:tav>
                                      </p:tavLst>
                                    </p:anim>
                                    <p:animEffect transition="in" filter="fade">
                                      <p:cBhvr>
                                        <p:cTn id="23" dur="500"/>
                                        <p:tgtEl>
                                          <p:spTgt spid="77"/>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p:cTn id="26" dur="500" fill="hold"/>
                                        <p:tgtEl>
                                          <p:spTgt spid="84"/>
                                        </p:tgtEl>
                                        <p:attrNameLst>
                                          <p:attrName>ppt_w</p:attrName>
                                        </p:attrNameLst>
                                      </p:cBhvr>
                                      <p:tavLst>
                                        <p:tav tm="0">
                                          <p:val>
                                            <p:fltVal val="0"/>
                                          </p:val>
                                        </p:tav>
                                        <p:tav tm="100000">
                                          <p:val>
                                            <p:strVal val="#ppt_w"/>
                                          </p:val>
                                        </p:tav>
                                      </p:tavLst>
                                    </p:anim>
                                    <p:anim calcmode="lin" valueType="num">
                                      <p:cBhvr>
                                        <p:cTn id="27" dur="500" fill="hold"/>
                                        <p:tgtEl>
                                          <p:spTgt spid="84"/>
                                        </p:tgtEl>
                                        <p:attrNameLst>
                                          <p:attrName>ppt_h</p:attrName>
                                        </p:attrNameLst>
                                      </p:cBhvr>
                                      <p:tavLst>
                                        <p:tav tm="0">
                                          <p:val>
                                            <p:fltVal val="0"/>
                                          </p:val>
                                        </p:tav>
                                        <p:tav tm="100000">
                                          <p:val>
                                            <p:strVal val="#ppt_h"/>
                                          </p:val>
                                        </p:tav>
                                      </p:tavLst>
                                    </p:anim>
                                    <p:animEffect transition="in" filter="fade">
                                      <p:cBhvr>
                                        <p:cTn id="28" dur="500"/>
                                        <p:tgtEl>
                                          <p:spTgt spid="84"/>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39" grpId="0" animBg="1"/>
      <p:bldP spid="71" grpId="0" animBg="1"/>
      <p:bldP spid="77" grpId="0" animBg="1"/>
      <p:bldP spid="8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任意多边形 66"/>
          <p:cNvSpPr/>
          <p:nvPr/>
        </p:nvSpPr>
        <p:spPr>
          <a:xfrm rot="19800000" flipH="1">
            <a:off x="-1465041" y="2920029"/>
            <a:ext cx="4927237" cy="4136084"/>
          </a:xfrm>
          <a:custGeom>
            <a:avLst/>
            <a:gdLst>
              <a:gd name="connsiteX0" fmla="*/ 77009 w 4870505"/>
              <a:gd name="connsiteY0" fmla="*/ 1151 h 4136084"/>
              <a:gd name="connsiteX1" fmla="*/ 741577 w 4870505"/>
              <a:gd name="connsiteY1" fmla="*/ 2081132 h 4136084"/>
              <a:gd name="connsiteX2" fmla="*/ 0 w 4870505"/>
              <a:gd name="connsiteY2" fmla="*/ 4134967 h 4136084"/>
              <a:gd name="connsiteX3" fmla="*/ 4870505 w 4870505"/>
              <a:gd name="connsiteY3" fmla="*/ 4136084 h 4136084"/>
              <a:gd name="connsiteX4" fmla="*/ 2482536 w 4870505"/>
              <a:gd name="connsiteY4" fmla="*/ 0 h 4136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0505" h="4136084">
                <a:moveTo>
                  <a:pt x="77009" y="1151"/>
                </a:moveTo>
                <a:cubicBezTo>
                  <a:pt x="298532" y="694478"/>
                  <a:pt x="754851" y="749455"/>
                  <a:pt x="741577" y="2081132"/>
                </a:cubicBezTo>
                <a:cubicBezTo>
                  <a:pt x="857543" y="3327018"/>
                  <a:pt x="7024" y="3421420"/>
                  <a:pt x="0" y="4134967"/>
                </a:cubicBezTo>
                <a:lnTo>
                  <a:pt x="4870505" y="4136084"/>
                </a:lnTo>
                <a:lnTo>
                  <a:pt x="2482536" y="0"/>
                </a:lnTo>
                <a:close/>
              </a:path>
            </a:pathLst>
          </a:custGeom>
          <a:gradFill>
            <a:gsLst>
              <a:gs pos="0">
                <a:schemeClr val="tx1">
                  <a:alpha val="30000"/>
                </a:schemeClr>
              </a:gs>
              <a:gs pos="100000">
                <a:schemeClr val="bg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endParaRPr>
          </a:p>
        </p:txBody>
      </p:sp>
      <p:sp>
        <p:nvSpPr>
          <p:cNvPr id="39" name="矩形 38"/>
          <p:cNvSpPr/>
          <p:nvPr/>
        </p:nvSpPr>
        <p:spPr>
          <a:xfrm rot="19800000" flipH="1">
            <a:off x="2418502" y="2726976"/>
            <a:ext cx="3560264" cy="736836"/>
          </a:xfrm>
          <a:custGeom>
            <a:avLst/>
            <a:gdLst>
              <a:gd name="connsiteX0" fmla="*/ 0 w 8646404"/>
              <a:gd name="connsiteY0" fmla="*/ 0 h 726718"/>
              <a:gd name="connsiteX1" fmla="*/ 8646404 w 8646404"/>
              <a:gd name="connsiteY1" fmla="*/ 0 h 726718"/>
              <a:gd name="connsiteX2" fmla="*/ 8646404 w 8646404"/>
              <a:gd name="connsiteY2" fmla="*/ 726718 h 726718"/>
              <a:gd name="connsiteX3" fmla="*/ 0 w 8646404"/>
              <a:gd name="connsiteY3" fmla="*/ 726718 h 726718"/>
              <a:gd name="connsiteX4" fmla="*/ 0 w 8646404"/>
              <a:gd name="connsiteY4" fmla="*/ 0 h 726718"/>
              <a:gd name="connsiteX0" fmla="*/ 0 w 8646404"/>
              <a:gd name="connsiteY0" fmla="*/ 10118 h 736836"/>
              <a:gd name="connsiteX1" fmla="*/ 348169 w 8646404"/>
              <a:gd name="connsiteY1" fmla="*/ 0 h 736836"/>
              <a:gd name="connsiteX2" fmla="*/ 8646404 w 8646404"/>
              <a:gd name="connsiteY2" fmla="*/ 10118 h 736836"/>
              <a:gd name="connsiteX3" fmla="*/ 8646404 w 8646404"/>
              <a:gd name="connsiteY3" fmla="*/ 736836 h 736836"/>
              <a:gd name="connsiteX4" fmla="*/ 0 w 8646404"/>
              <a:gd name="connsiteY4" fmla="*/ 736836 h 736836"/>
              <a:gd name="connsiteX5" fmla="*/ 0 w 8646404"/>
              <a:gd name="connsiteY5" fmla="*/ 10118 h 736836"/>
              <a:gd name="connsiteX0" fmla="*/ 0 w 8646404"/>
              <a:gd name="connsiteY0" fmla="*/ 10118 h 736836"/>
              <a:gd name="connsiteX1" fmla="*/ 348169 w 8646404"/>
              <a:gd name="connsiteY1" fmla="*/ 0 h 736836"/>
              <a:gd name="connsiteX2" fmla="*/ 8646404 w 8646404"/>
              <a:gd name="connsiteY2" fmla="*/ 10118 h 736836"/>
              <a:gd name="connsiteX3" fmla="*/ 8646404 w 8646404"/>
              <a:gd name="connsiteY3" fmla="*/ 736836 h 736836"/>
              <a:gd name="connsiteX4" fmla="*/ 332538 w 8646404"/>
              <a:gd name="connsiteY4" fmla="*/ 734927 h 736836"/>
              <a:gd name="connsiteX5" fmla="*/ 0 w 8646404"/>
              <a:gd name="connsiteY5" fmla="*/ 736836 h 736836"/>
              <a:gd name="connsiteX6" fmla="*/ 0 w 8646404"/>
              <a:gd name="connsiteY6" fmla="*/ 10118 h 736836"/>
              <a:gd name="connsiteX0" fmla="*/ 0 w 8646404"/>
              <a:gd name="connsiteY0" fmla="*/ 10118 h 736836"/>
              <a:gd name="connsiteX1" fmla="*/ 348169 w 8646404"/>
              <a:gd name="connsiteY1" fmla="*/ 0 h 736836"/>
              <a:gd name="connsiteX2" fmla="*/ 8646404 w 8646404"/>
              <a:gd name="connsiteY2" fmla="*/ 10118 h 736836"/>
              <a:gd name="connsiteX3" fmla="*/ 8646404 w 8646404"/>
              <a:gd name="connsiteY3" fmla="*/ 736836 h 736836"/>
              <a:gd name="connsiteX4" fmla="*/ 332538 w 8646404"/>
              <a:gd name="connsiteY4" fmla="*/ 734927 h 736836"/>
              <a:gd name="connsiteX5" fmla="*/ 0 w 8646404"/>
              <a:gd name="connsiteY5" fmla="*/ 10118 h 736836"/>
              <a:gd name="connsiteX0" fmla="*/ 0 w 8313866"/>
              <a:gd name="connsiteY0" fmla="*/ 734927 h 736836"/>
              <a:gd name="connsiteX1" fmla="*/ 15631 w 8313866"/>
              <a:gd name="connsiteY1" fmla="*/ 0 h 736836"/>
              <a:gd name="connsiteX2" fmla="*/ 8313866 w 8313866"/>
              <a:gd name="connsiteY2" fmla="*/ 10118 h 736836"/>
              <a:gd name="connsiteX3" fmla="*/ 8313866 w 8313866"/>
              <a:gd name="connsiteY3" fmla="*/ 736836 h 736836"/>
              <a:gd name="connsiteX4" fmla="*/ 0 w 8313866"/>
              <a:gd name="connsiteY4" fmla="*/ 734927 h 736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3866" h="736836">
                <a:moveTo>
                  <a:pt x="0" y="734927"/>
                </a:moveTo>
                <a:lnTo>
                  <a:pt x="15631" y="0"/>
                </a:lnTo>
                <a:lnTo>
                  <a:pt x="8313866" y="10118"/>
                </a:lnTo>
                <a:lnTo>
                  <a:pt x="8313866" y="736836"/>
                </a:lnTo>
                <a:lnTo>
                  <a:pt x="0" y="734927"/>
                </a:lnTo>
                <a:close/>
              </a:path>
            </a:pathLst>
          </a:custGeom>
          <a:gradFill>
            <a:gsLst>
              <a:gs pos="0">
                <a:schemeClr val="tx1">
                  <a:alpha val="30000"/>
                </a:schemeClr>
              </a:gs>
              <a:gs pos="100000">
                <a:schemeClr val="bg1">
                  <a:lumMod val="50000"/>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71" name="任意多边形 70"/>
          <p:cNvSpPr/>
          <p:nvPr/>
        </p:nvSpPr>
        <p:spPr>
          <a:xfrm rot="19800000" flipH="1">
            <a:off x="1345673" y="5258055"/>
            <a:ext cx="4687018" cy="736189"/>
          </a:xfrm>
          <a:custGeom>
            <a:avLst/>
            <a:gdLst>
              <a:gd name="connsiteX0" fmla="*/ 15631 w 6758374"/>
              <a:gd name="connsiteY0" fmla="*/ 0 h 736189"/>
              <a:gd name="connsiteX1" fmla="*/ 0 w 6758374"/>
              <a:gd name="connsiteY1" fmla="*/ 734927 h 736189"/>
              <a:gd name="connsiteX2" fmla="*/ 5497496 w 6758374"/>
              <a:gd name="connsiteY2" fmla="*/ 736189 h 736189"/>
              <a:gd name="connsiteX3" fmla="*/ 6758374 w 6758374"/>
              <a:gd name="connsiteY3" fmla="*/ 8221 h 736189"/>
            </a:gdLst>
            <a:ahLst/>
            <a:cxnLst>
              <a:cxn ang="0">
                <a:pos x="connsiteX0" y="connsiteY0"/>
              </a:cxn>
              <a:cxn ang="0">
                <a:pos x="connsiteX1" y="connsiteY1"/>
              </a:cxn>
              <a:cxn ang="0">
                <a:pos x="connsiteX2" y="connsiteY2"/>
              </a:cxn>
              <a:cxn ang="0">
                <a:pos x="connsiteX3" y="connsiteY3"/>
              </a:cxn>
            </a:cxnLst>
            <a:rect l="l" t="t" r="r" b="b"/>
            <a:pathLst>
              <a:path w="6758374" h="736189">
                <a:moveTo>
                  <a:pt x="15631" y="0"/>
                </a:moveTo>
                <a:lnTo>
                  <a:pt x="0" y="734927"/>
                </a:lnTo>
                <a:lnTo>
                  <a:pt x="5497496" y="736189"/>
                </a:lnTo>
                <a:lnTo>
                  <a:pt x="6758374" y="8221"/>
                </a:lnTo>
                <a:close/>
              </a:path>
            </a:pathLst>
          </a:custGeom>
          <a:gradFill>
            <a:gsLst>
              <a:gs pos="0">
                <a:schemeClr val="tx1">
                  <a:alpha val="30000"/>
                </a:schemeClr>
              </a:gs>
              <a:gs pos="100000">
                <a:schemeClr val="bg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endParaRPr>
          </a:p>
        </p:txBody>
      </p:sp>
      <p:sp>
        <p:nvSpPr>
          <p:cNvPr id="77" name="Freeform 5"/>
          <p:cNvSpPr>
            <a:spLocks/>
          </p:cNvSpPr>
          <p:nvPr/>
        </p:nvSpPr>
        <p:spPr bwMode="auto">
          <a:xfrm>
            <a:off x="5344189" y="1897904"/>
            <a:ext cx="726122" cy="638998"/>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sp>
        <p:nvSpPr>
          <p:cNvPr id="84" name="Freeform 5"/>
          <p:cNvSpPr>
            <a:spLocks/>
          </p:cNvSpPr>
          <p:nvPr/>
        </p:nvSpPr>
        <p:spPr bwMode="auto">
          <a:xfrm>
            <a:off x="5383533" y="4135615"/>
            <a:ext cx="715938" cy="630036"/>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lt1"/>
                </a:solidFill>
              </a:rPr>
              <a:t>02</a:t>
            </a:r>
            <a:endParaRPr lang="zh-CN" altLang="en-US" dirty="0">
              <a:solidFill>
                <a:schemeClr val="lt1"/>
              </a:solidFill>
            </a:endParaRPr>
          </a:p>
        </p:txBody>
      </p:sp>
      <p:grpSp>
        <p:nvGrpSpPr>
          <p:cNvPr id="43" name="组合 42"/>
          <p:cNvGrpSpPr/>
          <p:nvPr/>
        </p:nvGrpSpPr>
        <p:grpSpPr>
          <a:xfrm>
            <a:off x="-42652" y="304800"/>
            <a:ext cx="1634541" cy="1061520"/>
            <a:chOff x="-42652" y="304800"/>
            <a:chExt cx="1634541" cy="1061520"/>
          </a:xfrm>
        </p:grpSpPr>
        <p:sp>
          <p:nvSpPr>
            <p:cNvPr id="44"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5" name="椭圆 44"/>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03</a:t>
              </a:r>
              <a:endParaRPr lang="zh-CN" altLang="en-US" sz="2400" dirty="0">
                <a:solidFill>
                  <a:schemeClr val="bg1"/>
                </a:solidFill>
              </a:endParaRPr>
            </a:p>
          </p:txBody>
        </p:sp>
      </p:grpSp>
      <p:grpSp>
        <p:nvGrpSpPr>
          <p:cNvPr id="47" name="组合 46"/>
          <p:cNvGrpSpPr/>
          <p:nvPr/>
        </p:nvGrpSpPr>
        <p:grpSpPr>
          <a:xfrm>
            <a:off x="1686622" y="341972"/>
            <a:ext cx="5572519" cy="757315"/>
            <a:chOff x="1686622" y="341972"/>
            <a:chExt cx="5572519" cy="757315"/>
          </a:xfrm>
        </p:grpSpPr>
        <p:sp>
          <p:nvSpPr>
            <p:cNvPr id="48" name="文本框 47"/>
            <p:cNvSpPr txBox="1"/>
            <p:nvPr/>
          </p:nvSpPr>
          <p:spPr>
            <a:xfrm>
              <a:off x="1686622" y="341972"/>
              <a:ext cx="3606244" cy="584775"/>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accent1"/>
                  </a:solidFill>
                  <a:effectLst/>
                  <a:uLnTx/>
                  <a:uFillTx/>
                  <a:latin typeface="Arial"/>
                  <a:ea typeface="微软雅黑"/>
                  <a:cs typeface="+mn-cs"/>
                </a:rPr>
                <a:t>Model Analysis II </a:t>
              </a:r>
              <a:endParaRPr kumimoji="0" lang="zh-CN" altLang="en-US" sz="3200" b="1" i="0" u="none" strike="noStrike" kern="1200" cap="none" spc="0" normalizeH="0" baseline="0" noProof="0" dirty="0">
                <a:ln>
                  <a:noFill/>
                </a:ln>
                <a:solidFill>
                  <a:schemeClr val="accent1"/>
                </a:solidFill>
                <a:effectLst/>
                <a:uLnTx/>
                <a:uFillTx/>
                <a:latin typeface="Arial"/>
                <a:ea typeface="微软雅黑"/>
                <a:cs typeface="+mn-cs"/>
              </a:endParaRPr>
            </a:p>
          </p:txBody>
        </p:sp>
        <p:sp>
          <p:nvSpPr>
            <p:cNvPr id="49" name="文本框 48"/>
            <p:cNvSpPr txBox="1"/>
            <p:nvPr/>
          </p:nvSpPr>
          <p:spPr>
            <a:xfrm>
              <a:off x="1686622" y="844858"/>
              <a:ext cx="5572519" cy="254429"/>
            </a:xfrm>
            <a:prstGeom prst="rect">
              <a:avLst/>
            </a:prstGeom>
            <a:noFill/>
          </p:spPr>
          <p:txBody>
            <a:bodyPr wrap="square" rtlCol="0">
              <a:spAutoFit/>
              <a:scene3d>
                <a:camera prst="orthographicFront"/>
                <a:lightRig rig="threePt" dir="t"/>
              </a:scene3d>
              <a:sp3d contourW="12700"/>
            </a:bodyPr>
            <a:lstStyle/>
            <a:p>
              <a:pPr>
                <a:lnSpc>
                  <a:spcPct val="114000"/>
                </a:lnSpc>
                <a:defRPr/>
              </a:pPr>
              <a:r>
                <a:rPr lang="en-US" altLang="zh-CN" sz="1000" dirty="0">
                  <a:solidFill>
                    <a:schemeClr val="bg1">
                      <a:lumMod val="65000"/>
                    </a:schemeClr>
                  </a:solidFill>
                  <a:latin typeface="微软雅黑"/>
                </a:rPr>
                <a:t>Decision Tree| Neural Network | Random Forest| KNN|</a:t>
              </a:r>
            </a:p>
          </p:txBody>
        </p:sp>
      </p:grpSp>
      <p:sp>
        <p:nvSpPr>
          <p:cNvPr id="52" name="矩形 51">
            <a:extLst>
              <a:ext uri="{FF2B5EF4-FFF2-40B4-BE49-F238E27FC236}">
                <a16:creationId xmlns:a16="http://schemas.microsoft.com/office/drawing/2014/main" id="{CBCE2F27-1948-4AAF-B7D2-B7B4F23C2784}"/>
              </a:ext>
            </a:extLst>
          </p:cNvPr>
          <p:cNvSpPr/>
          <p:nvPr/>
        </p:nvSpPr>
        <p:spPr>
          <a:xfrm>
            <a:off x="6524742" y="1892484"/>
            <a:ext cx="4078519" cy="494751"/>
          </a:xfrm>
          <a:prstGeom prst="rect">
            <a:avLst/>
          </a:prstGeom>
        </p:spPr>
        <p:txBody>
          <a:bodyPr wrap="square">
            <a:spAutoFit/>
            <a:scene3d>
              <a:camera prst="orthographicFront"/>
              <a:lightRig rig="threePt" dir="t"/>
            </a:scene3d>
            <a:sp3d contourW="12700"/>
          </a:bodyPr>
          <a:lstStyle/>
          <a:p>
            <a:pPr>
              <a:lnSpc>
                <a:spcPct val="120000"/>
              </a:lnSpc>
            </a:pPr>
            <a:r>
              <a:rPr lang="en-US" altLang="zh-CN" sz="2400" b="1" dirty="0">
                <a:solidFill>
                  <a:schemeClr val="tx1">
                    <a:lumMod val="75000"/>
                    <a:lumOff val="25000"/>
                  </a:schemeClr>
                </a:solidFill>
              </a:rPr>
              <a:t>Classifier = Sequential</a:t>
            </a:r>
            <a:endParaRPr lang="zh-CN" altLang="en-US" sz="2400" b="1" dirty="0">
              <a:solidFill>
                <a:schemeClr val="tx1">
                  <a:lumMod val="75000"/>
                  <a:lumOff val="25000"/>
                </a:schemeClr>
              </a:solidFill>
            </a:endParaRPr>
          </a:p>
        </p:txBody>
      </p:sp>
      <p:sp>
        <p:nvSpPr>
          <p:cNvPr id="5" name="TextBox 4">
            <a:extLst>
              <a:ext uri="{FF2B5EF4-FFF2-40B4-BE49-F238E27FC236}">
                <a16:creationId xmlns:a16="http://schemas.microsoft.com/office/drawing/2014/main" id="{A061CECB-9618-8F45-A07F-6B69AD38F1DF}"/>
              </a:ext>
            </a:extLst>
          </p:cNvPr>
          <p:cNvSpPr txBox="1"/>
          <p:nvPr/>
        </p:nvSpPr>
        <p:spPr>
          <a:xfrm>
            <a:off x="1673569" y="1511433"/>
            <a:ext cx="2999234" cy="461665"/>
          </a:xfrm>
          <a:prstGeom prst="rect">
            <a:avLst/>
          </a:prstGeom>
          <a:noFill/>
        </p:spPr>
        <p:txBody>
          <a:bodyPr wrap="square" rtlCol="0">
            <a:spAutoFit/>
          </a:bodyPr>
          <a:lstStyle/>
          <a:p>
            <a:r>
              <a:rPr lang="en-US" sz="2400" b="1" dirty="0">
                <a:solidFill>
                  <a:schemeClr val="accent1"/>
                </a:solidFill>
              </a:rPr>
              <a:t>Neural Network</a:t>
            </a:r>
            <a:endParaRPr lang="en-US" sz="2400" dirty="0"/>
          </a:p>
        </p:txBody>
      </p:sp>
      <p:graphicFrame>
        <p:nvGraphicFramePr>
          <p:cNvPr id="8" name="Table 7">
            <a:extLst>
              <a:ext uri="{FF2B5EF4-FFF2-40B4-BE49-F238E27FC236}">
                <a16:creationId xmlns:a16="http://schemas.microsoft.com/office/drawing/2014/main" id="{71AF2948-46AE-6849-BD72-49435FC42F24}"/>
              </a:ext>
            </a:extLst>
          </p:cNvPr>
          <p:cNvGraphicFramePr>
            <a:graphicFrameLocks noGrp="1"/>
          </p:cNvGraphicFramePr>
          <p:nvPr>
            <p:extLst>
              <p:ext uri="{D42A27DB-BD31-4B8C-83A1-F6EECF244321}">
                <p14:modId xmlns:p14="http://schemas.microsoft.com/office/powerpoint/2010/main" val="821146862"/>
              </p:ext>
            </p:extLst>
          </p:nvPr>
        </p:nvGraphicFramePr>
        <p:xfrm>
          <a:off x="6450499" y="3675184"/>
          <a:ext cx="4715733" cy="1655730"/>
        </p:xfrm>
        <a:graphic>
          <a:graphicData uri="http://schemas.openxmlformats.org/drawingml/2006/table">
            <a:tbl>
              <a:tblPr firstRow="1" bandRow="1">
                <a:tableStyleId>{5C22544A-7EE6-4342-B048-85BDC9FD1C3A}</a:tableStyleId>
              </a:tblPr>
              <a:tblGrid>
                <a:gridCol w="1306725">
                  <a:extLst>
                    <a:ext uri="{9D8B030D-6E8A-4147-A177-3AD203B41FA5}">
                      <a16:colId xmlns:a16="http://schemas.microsoft.com/office/drawing/2014/main" val="22979465"/>
                    </a:ext>
                  </a:extLst>
                </a:gridCol>
                <a:gridCol w="1704504">
                  <a:extLst>
                    <a:ext uri="{9D8B030D-6E8A-4147-A177-3AD203B41FA5}">
                      <a16:colId xmlns:a16="http://schemas.microsoft.com/office/drawing/2014/main" val="1945947139"/>
                    </a:ext>
                  </a:extLst>
                </a:gridCol>
                <a:gridCol w="1704504">
                  <a:extLst>
                    <a:ext uri="{9D8B030D-6E8A-4147-A177-3AD203B41FA5}">
                      <a16:colId xmlns:a16="http://schemas.microsoft.com/office/drawing/2014/main" val="47741964"/>
                    </a:ext>
                  </a:extLst>
                </a:gridCol>
              </a:tblGrid>
              <a:tr h="547081">
                <a:tc>
                  <a:txBody>
                    <a:bodyPr/>
                    <a:lstStyle/>
                    <a:p>
                      <a:r>
                        <a:rPr lang="en-US" dirty="0"/>
                        <a:t>Drug</a:t>
                      </a:r>
                    </a:p>
                  </a:txBody>
                  <a:tcPr/>
                </a:tc>
                <a:tc>
                  <a:txBody>
                    <a:bodyPr/>
                    <a:lstStyle/>
                    <a:p>
                      <a:r>
                        <a:rPr lang="en-US" dirty="0"/>
                        <a:t>Accuracy</a:t>
                      </a:r>
                    </a:p>
                  </a:txBody>
                  <a:tcPr/>
                </a:tc>
                <a:tc>
                  <a:txBody>
                    <a:bodyPr/>
                    <a:lstStyle/>
                    <a:p>
                      <a:r>
                        <a:rPr lang="en-US" dirty="0"/>
                        <a:t>loss</a:t>
                      </a:r>
                    </a:p>
                  </a:txBody>
                  <a:tcPr/>
                </a:tc>
                <a:extLst>
                  <a:ext uri="{0D108BD9-81ED-4DB2-BD59-A6C34878D82A}">
                    <a16:rowId xmlns:a16="http://schemas.microsoft.com/office/drawing/2014/main" val="459125001"/>
                  </a:ext>
                </a:extLst>
              </a:tr>
              <a:tr h="337996">
                <a:tc>
                  <a:txBody>
                    <a:bodyPr/>
                    <a:lstStyle/>
                    <a:p>
                      <a:r>
                        <a:rPr lang="en-US" dirty="0"/>
                        <a:t>Alcohol</a:t>
                      </a:r>
                    </a:p>
                  </a:txBody>
                  <a:tcPr/>
                </a:tc>
                <a:tc>
                  <a:txBody>
                    <a:bodyPr/>
                    <a:lstStyle/>
                    <a:p>
                      <a:r>
                        <a:rPr lang="en-US" dirty="0"/>
                        <a:t>0.9951</a:t>
                      </a:r>
                    </a:p>
                  </a:txBody>
                  <a:tcPr/>
                </a:tc>
                <a:tc>
                  <a:txBody>
                    <a:bodyPr/>
                    <a:lstStyle/>
                    <a:p>
                      <a:r>
                        <a:rPr lang="en-US" dirty="0"/>
                        <a:t>0.0203</a:t>
                      </a:r>
                    </a:p>
                  </a:txBody>
                  <a:tcPr/>
                </a:tc>
                <a:extLst>
                  <a:ext uri="{0D108BD9-81ED-4DB2-BD59-A6C34878D82A}">
                    <a16:rowId xmlns:a16="http://schemas.microsoft.com/office/drawing/2014/main" val="168027301"/>
                  </a:ext>
                </a:extLst>
              </a:tr>
              <a:tr h="337996">
                <a:tc>
                  <a:txBody>
                    <a:bodyPr/>
                    <a:lstStyle/>
                    <a:p>
                      <a:r>
                        <a:rPr lang="en-US" dirty="0"/>
                        <a:t>Caffeine</a:t>
                      </a:r>
                    </a:p>
                  </a:txBody>
                  <a:tcPr/>
                </a:tc>
                <a:tc>
                  <a:txBody>
                    <a:bodyPr/>
                    <a:lstStyle/>
                    <a:p>
                      <a:r>
                        <a:rPr lang="en-US" dirty="0"/>
                        <a:t>0.9951</a:t>
                      </a:r>
                    </a:p>
                  </a:txBody>
                  <a:tcPr/>
                </a:tc>
                <a:tc>
                  <a:txBody>
                    <a:bodyPr/>
                    <a:lstStyle/>
                    <a:p>
                      <a:r>
                        <a:rPr lang="en-US" dirty="0"/>
                        <a:t>0.0180</a:t>
                      </a:r>
                    </a:p>
                  </a:txBody>
                  <a:tcPr/>
                </a:tc>
                <a:extLst>
                  <a:ext uri="{0D108BD9-81ED-4DB2-BD59-A6C34878D82A}">
                    <a16:rowId xmlns:a16="http://schemas.microsoft.com/office/drawing/2014/main" val="4093202157"/>
                  </a:ext>
                </a:extLst>
              </a:tr>
              <a:tr h="377129">
                <a:tc>
                  <a:txBody>
                    <a:bodyPr/>
                    <a:lstStyle/>
                    <a:p>
                      <a:r>
                        <a:rPr lang="en-US" dirty="0"/>
                        <a:t>Cannabis</a:t>
                      </a:r>
                    </a:p>
                  </a:txBody>
                  <a:tcPr/>
                </a:tc>
                <a:tc>
                  <a:txBody>
                    <a:bodyPr/>
                    <a:lstStyle/>
                    <a:p>
                      <a:r>
                        <a:rPr lang="en-US" dirty="0"/>
                        <a:t>0.9422</a:t>
                      </a:r>
                    </a:p>
                  </a:txBody>
                  <a:tcPr/>
                </a:tc>
                <a:tc>
                  <a:txBody>
                    <a:bodyPr/>
                    <a:lstStyle/>
                    <a:p>
                      <a:r>
                        <a:rPr lang="en-US" dirty="0"/>
                        <a:t>0.1152</a:t>
                      </a:r>
                    </a:p>
                  </a:txBody>
                  <a:tcPr/>
                </a:tc>
                <a:extLst>
                  <a:ext uri="{0D108BD9-81ED-4DB2-BD59-A6C34878D82A}">
                    <a16:rowId xmlns:a16="http://schemas.microsoft.com/office/drawing/2014/main" val="2885511760"/>
                  </a:ext>
                </a:extLst>
              </a:tr>
            </a:tbl>
          </a:graphicData>
        </a:graphic>
      </p:graphicFrame>
      <p:pic>
        <p:nvPicPr>
          <p:cNvPr id="18" name="Picture 17">
            <a:extLst>
              <a:ext uri="{FF2B5EF4-FFF2-40B4-BE49-F238E27FC236}">
                <a16:creationId xmlns:a16="http://schemas.microsoft.com/office/drawing/2014/main" id="{ADD37594-B990-7348-82AD-E00803CC04C7}"/>
              </a:ext>
            </a:extLst>
          </p:cNvPr>
          <p:cNvPicPr>
            <a:picLocks noChangeAspect="1"/>
          </p:cNvPicPr>
          <p:nvPr/>
        </p:nvPicPr>
        <p:blipFill>
          <a:blip r:embed="rId3"/>
          <a:stretch>
            <a:fillRect/>
          </a:stretch>
        </p:blipFill>
        <p:spPr>
          <a:xfrm>
            <a:off x="1329768" y="2395236"/>
            <a:ext cx="3559990" cy="2528820"/>
          </a:xfrm>
          <a:prstGeom prst="rect">
            <a:avLst/>
          </a:prstGeom>
        </p:spPr>
      </p:pic>
    </p:spTree>
    <p:extLst>
      <p:ext uri="{BB962C8B-B14F-4D97-AF65-F5344CB8AC3E}">
        <p14:creationId xmlns:p14="http://schemas.microsoft.com/office/powerpoint/2010/main" val="325250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ppt_x</p:attrName>
                                        </p:attrNameLst>
                                      </p:cBhvr>
                                      <p:tavLst>
                                        <p:tav tm="0">
                                          <p:val>
                                            <p:strVal val="#ppt_x-#ppt_w*1.125000"/>
                                          </p:val>
                                        </p:tav>
                                        <p:tav tm="100000">
                                          <p:val>
                                            <p:strVal val="#ppt_x"/>
                                          </p:val>
                                        </p:tav>
                                      </p:tavLst>
                                    </p:anim>
                                    <p:animEffect transition="in" filter="wipe(right)">
                                      <p:cBhvr>
                                        <p:cTn id="13" dur="500"/>
                                        <p:tgtEl>
                                          <p:spTgt spid="47"/>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77"/>
                                        </p:tgtEl>
                                        <p:attrNameLst>
                                          <p:attrName>style.visibility</p:attrName>
                                        </p:attrNameLst>
                                      </p:cBhvr>
                                      <p:to>
                                        <p:strVal val="visible"/>
                                      </p:to>
                                    </p:set>
                                    <p:anim calcmode="lin" valueType="num">
                                      <p:cBhvr>
                                        <p:cTn id="21" dur="500" fill="hold"/>
                                        <p:tgtEl>
                                          <p:spTgt spid="77"/>
                                        </p:tgtEl>
                                        <p:attrNameLst>
                                          <p:attrName>ppt_w</p:attrName>
                                        </p:attrNameLst>
                                      </p:cBhvr>
                                      <p:tavLst>
                                        <p:tav tm="0">
                                          <p:val>
                                            <p:fltVal val="0"/>
                                          </p:val>
                                        </p:tav>
                                        <p:tav tm="100000">
                                          <p:val>
                                            <p:strVal val="#ppt_w"/>
                                          </p:val>
                                        </p:tav>
                                      </p:tavLst>
                                    </p:anim>
                                    <p:anim calcmode="lin" valueType="num">
                                      <p:cBhvr>
                                        <p:cTn id="22" dur="500" fill="hold"/>
                                        <p:tgtEl>
                                          <p:spTgt spid="77"/>
                                        </p:tgtEl>
                                        <p:attrNameLst>
                                          <p:attrName>ppt_h</p:attrName>
                                        </p:attrNameLst>
                                      </p:cBhvr>
                                      <p:tavLst>
                                        <p:tav tm="0">
                                          <p:val>
                                            <p:fltVal val="0"/>
                                          </p:val>
                                        </p:tav>
                                        <p:tav tm="100000">
                                          <p:val>
                                            <p:strVal val="#ppt_h"/>
                                          </p:val>
                                        </p:tav>
                                      </p:tavLst>
                                    </p:anim>
                                    <p:animEffect transition="in" filter="fade">
                                      <p:cBhvr>
                                        <p:cTn id="23" dur="500"/>
                                        <p:tgtEl>
                                          <p:spTgt spid="77"/>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p:cTn id="26" dur="500" fill="hold"/>
                                        <p:tgtEl>
                                          <p:spTgt spid="84"/>
                                        </p:tgtEl>
                                        <p:attrNameLst>
                                          <p:attrName>ppt_w</p:attrName>
                                        </p:attrNameLst>
                                      </p:cBhvr>
                                      <p:tavLst>
                                        <p:tav tm="0">
                                          <p:val>
                                            <p:fltVal val="0"/>
                                          </p:val>
                                        </p:tav>
                                        <p:tav tm="100000">
                                          <p:val>
                                            <p:strVal val="#ppt_w"/>
                                          </p:val>
                                        </p:tav>
                                      </p:tavLst>
                                    </p:anim>
                                    <p:anim calcmode="lin" valueType="num">
                                      <p:cBhvr>
                                        <p:cTn id="27" dur="500" fill="hold"/>
                                        <p:tgtEl>
                                          <p:spTgt spid="84"/>
                                        </p:tgtEl>
                                        <p:attrNameLst>
                                          <p:attrName>ppt_h</p:attrName>
                                        </p:attrNameLst>
                                      </p:cBhvr>
                                      <p:tavLst>
                                        <p:tav tm="0">
                                          <p:val>
                                            <p:fltVal val="0"/>
                                          </p:val>
                                        </p:tav>
                                        <p:tav tm="100000">
                                          <p:val>
                                            <p:strVal val="#ppt_h"/>
                                          </p:val>
                                        </p:tav>
                                      </p:tavLst>
                                    </p:anim>
                                    <p:animEffect transition="in" filter="fade">
                                      <p:cBhvr>
                                        <p:cTn id="28" dur="500"/>
                                        <p:tgtEl>
                                          <p:spTgt spid="84"/>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39" grpId="0" animBg="1"/>
      <p:bldP spid="71" grpId="0" animBg="1"/>
      <p:bldP spid="77" grpId="0" animBg="1"/>
      <p:bldP spid="8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5"/>
          <p:cNvSpPr>
            <a:spLocks noEditPoints="1"/>
          </p:cNvSpPr>
          <p:nvPr/>
        </p:nvSpPr>
        <p:spPr bwMode="auto">
          <a:xfrm>
            <a:off x="7401252" y="2520716"/>
            <a:ext cx="529976" cy="875950"/>
          </a:xfrm>
          <a:custGeom>
            <a:avLst/>
            <a:gdLst>
              <a:gd name="T0" fmla="*/ 220 w 237"/>
              <a:gd name="T1" fmla="*/ 0 h 393"/>
              <a:gd name="T2" fmla="*/ 16 w 237"/>
              <a:gd name="T3" fmla="*/ 0 h 393"/>
              <a:gd name="T4" fmla="*/ 0 w 237"/>
              <a:gd name="T5" fmla="*/ 17 h 393"/>
              <a:gd name="T6" fmla="*/ 0 w 237"/>
              <a:gd name="T7" fmla="*/ 377 h 393"/>
              <a:gd name="T8" fmla="*/ 16 w 237"/>
              <a:gd name="T9" fmla="*/ 393 h 393"/>
              <a:gd name="T10" fmla="*/ 220 w 237"/>
              <a:gd name="T11" fmla="*/ 393 h 393"/>
              <a:gd name="T12" fmla="*/ 237 w 237"/>
              <a:gd name="T13" fmla="*/ 377 h 393"/>
              <a:gd name="T14" fmla="*/ 237 w 237"/>
              <a:gd name="T15" fmla="*/ 17 h 393"/>
              <a:gd name="T16" fmla="*/ 220 w 237"/>
              <a:gd name="T17" fmla="*/ 0 h 393"/>
              <a:gd name="T18" fmla="*/ 99 w 237"/>
              <a:gd name="T19" fmla="*/ 11 h 393"/>
              <a:gd name="T20" fmla="*/ 138 w 237"/>
              <a:gd name="T21" fmla="*/ 11 h 393"/>
              <a:gd name="T22" fmla="*/ 143 w 237"/>
              <a:gd name="T23" fmla="*/ 16 h 393"/>
              <a:gd name="T24" fmla="*/ 138 w 237"/>
              <a:gd name="T25" fmla="*/ 21 h 393"/>
              <a:gd name="T26" fmla="*/ 99 w 237"/>
              <a:gd name="T27" fmla="*/ 21 h 393"/>
              <a:gd name="T28" fmla="*/ 94 w 237"/>
              <a:gd name="T29" fmla="*/ 16 h 393"/>
              <a:gd name="T30" fmla="*/ 99 w 237"/>
              <a:gd name="T31" fmla="*/ 11 h 393"/>
              <a:gd name="T32" fmla="*/ 118 w 237"/>
              <a:gd name="T33" fmla="*/ 383 h 393"/>
              <a:gd name="T34" fmla="*/ 96 w 237"/>
              <a:gd name="T35" fmla="*/ 360 h 393"/>
              <a:gd name="T36" fmla="*/ 118 w 237"/>
              <a:gd name="T37" fmla="*/ 338 h 393"/>
              <a:gd name="T38" fmla="*/ 141 w 237"/>
              <a:gd name="T39" fmla="*/ 360 h 393"/>
              <a:gd name="T40" fmla="*/ 118 w 237"/>
              <a:gd name="T41" fmla="*/ 383 h 393"/>
              <a:gd name="T42" fmla="*/ 227 w 237"/>
              <a:gd name="T43" fmla="*/ 311 h 393"/>
              <a:gd name="T44" fmla="*/ 209 w 237"/>
              <a:gd name="T45" fmla="*/ 327 h 393"/>
              <a:gd name="T46" fmla="*/ 27 w 237"/>
              <a:gd name="T47" fmla="*/ 327 h 393"/>
              <a:gd name="T48" fmla="*/ 10 w 237"/>
              <a:gd name="T49" fmla="*/ 311 h 393"/>
              <a:gd name="T50" fmla="*/ 10 w 237"/>
              <a:gd name="T51" fmla="*/ 53 h 393"/>
              <a:gd name="T52" fmla="*/ 27 w 237"/>
              <a:gd name="T53" fmla="*/ 37 h 393"/>
              <a:gd name="T54" fmla="*/ 209 w 237"/>
              <a:gd name="T55" fmla="*/ 37 h 393"/>
              <a:gd name="T56" fmla="*/ 227 w 237"/>
              <a:gd name="T57" fmla="*/ 53 h 393"/>
              <a:gd name="T58" fmla="*/ 227 w 237"/>
              <a:gd name="T59" fmla="*/ 31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393">
                <a:moveTo>
                  <a:pt x="220" y="0"/>
                </a:moveTo>
                <a:cubicBezTo>
                  <a:pt x="16" y="0"/>
                  <a:pt x="16" y="0"/>
                  <a:pt x="16" y="0"/>
                </a:cubicBezTo>
                <a:cubicBezTo>
                  <a:pt x="7" y="0"/>
                  <a:pt x="0" y="8"/>
                  <a:pt x="0" y="17"/>
                </a:cubicBezTo>
                <a:cubicBezTo>
                  <a:pt x="0" y="377"/>
                  <a:pt x="0" y="377"/>
                  <a:pt x="0" y="377"/>
                </a:cubicBezTo>
                <a:cubicBezTo>
                  <a:pt x="0" y="386"/>
                  <a:pt x="7" y="393"/>
                  <a:pt x="16" y="393"/>
                </a:cubicBezTo>
                <a:cubicBezTo>
                  <a:pt x="220" y="393"/>
                  <a:pt x="220" y="393"/>
                  <a:pt x="220" y="393"/>
                </a:cubicBezTo>
                <a:cubicBezTo>
                  <a:pt x="229" y="393"/>
                  <a:pt x="237" y="386"/>
                  <a:pt x="237" y="377"/>
                </a:cubicBezTo>
                <a:cubicBezTo>
                  <a:pt x="237" y="17"/>
                  <a:pt x="237" y="17"/>
                  <a:pt x="237" y="17"/>
                </a:cubicBezTo>
                <a:cubicBezTo>
                  <a:pt x="237" y="8"/>
                  <a:pt x="229" y="0"/>
                  <a:pt x="220" y="0"/>
                </a:cubicBezTo>
                <a:close/>
                <a:moveTo>
                  <a:pt x="99" y="11"/>
                </a:moveTo>
                <a:cubicBezTo>
                  <a:pt x="138" y="11"/>
                  <a:pt x="138" y="11"/>
                  <a:pt x="138" y="11"/>
                </a:cubicBezTo>
                <a:cubicBezTo>
                  <a:pt x="140" y="11"/>
                  <a:pt x="143" y="13"/>
                  <a:pt x="143" y="16"/>
                </a:cubicBezTo>
                <a:cubicBezTo>
                  <a:pt x="143" y="19"/>
                  <a:pt x="140" y="21"/>
                  <a:pt x="138" y="21"/>
                </a:cubicBezTo>
                <a:cubicBezTo>
                  <a:pt x="99" y="21"/>
                  <a:pt x="99" y="21"/>
                  <a:pt x="99" y="21"/>
                </a:cubicBezTo>
                <a:cubicBezTo>
                  <a:pt x="96" y="21"/>
                  <a:pt x="94" y="19"/>
                  <a:pt x="94" y="16"/>
                </a:cubicBezTo>
                <a:cubicBezTo>
                  <a:pt x="94" y="13"/>
                  <a:pt x="96" y="11"/>
                  <a:pt x="99" y="11"/>
                </a:cubicBezTo>
                <a:close/>
                <a:moveTo>
                  <a:pt x="118" y="383"/>
                </a:moveTo>
                <a:cubicBezTo>
                  <a:pt x="106" y="383"/>
                  <a:pt x="96" y="373"/>
                  <a:pt x="96" y="360"/>
                </a:cubicBezTo>
                <a:cubicBezTo>
                  <a:pt x="96" y="348"/>
                  <a:pt x="106" y="338"/>
                  <a:pt x="118" y="338"/>
                </a:cubicBezTo>
                <a:cubicBezTo>
                  <a:pt x="131" y="338"/>
                  <a:pt x="141" y="348"/>
                  <a:pt x="141" y="360"/>
                </a:cubicBezTo>
                <a:cubicBezTo>
                  <a:pt x="141" y="373"/>
                  <a:pt x="131" y="383"/>
                  <a:pt x="118" y="383"/>
                </a:cubicBezTo>
                <a:close/>
                <a:moveTo>
                  <a:pt x="227" y="311"/>
                </a:moveTo>
                <a:cubicBezTo>
                  <a:pt x="227" y="320"/>
                  <a:pt x="219" y="327"/>
                  <a:pt x="209" y="327"/>
                </a:cubicBezTo>
                <a:cubicBezTo>
                  <a:pt x="27" y="327"/>
                  <a:pt x="27" y="327"/>
                  <a:pt x="27" y="327"/>
                </a:cubicBezTo>
                <a:cubicBezTo>
                  <a:pt x="17" y="327"/>
                  <a:pt x="10" y="320"/>
                  <a:pt x="10" y="311"/>
                </a:cubicBezTo>
                <a:cubicBezTo>
                  <a:pt x="10" y="53"/>
                  <a:pt x="10" y="53"/>
                  <a:pt x="10" y="53"/>
                </a:cubicBezTo>
                <a:cubicBezTo>
                  <a:pt x="10" y="44"/>
                  <a:pt x="17" y="37"/>
                  <a:pt x="27" y="37"/>
                </a:cubicBezTo>
                <a:cubicBezTo>
                  <a:pt x="209" y="37"/>
                  <a:pt x="209" y="37"/>
                  <a:pt x="209" y="37"/>
                </a:cubicBezTo>
                <a:cubicBezTo>
                  <a:pt x="219" y="37"/>
                  <a:pt x="227" y="44"/>
                  <a:pt x="227" y="53"/>
                </a:cubicBezTo>
                <a:lnTo>
                  <a:pt x="227" y="3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1" name="组合 40"/>
          <p:cNvGrpSpPr/>
          <p:nvPr/>
        </p:nvGrpSpPr>
        <p:grpSpPr>
          <a:xfrm>
            <a:off x="-42652" y="304800"/>
            <a:ext cx="1634541" cy="1061520"/>
            <a:chOff x="-42652" y="304800"/>
            <a:chExt cx="1634541" cy="1061520"/>
          </a:xfrm>
        </p:grpSpPr>
        <p:sp>
          <p:nvSpPr>
            <p:cNvPr id="44"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5" name="椭圆 44"/>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03</a:t>
              </a:r>
              <a:endParaRPr lang="zh-CN" altLang="en-US" sz="2400" dirty="0">
                <a:solidFill>
                  <a:schemeClr val="bg1"/>
                </a:solidFill>
              </a:endParaRPr>
            </a:p>
          </p:txBody>
        </p:sp>
      </p:grpSp>
      <p:grpSp>
        <p:nvGrpSpPr>
          <p:cNvPr id="47" name="组合 46"/>
          <p:cNvGrpSpPr/>
          <p:nvPr/>
        </p:nvGrpSpPr>
        <p:grpSpPr>
          <a:xfrm>
            <a:off x="1674215" y="341972"/>
            <a:ext cx="5341182" cy="757315"/>
            <a:chOff x="1674215" y="341972"/>
            <a:chExt cx="5341182" cy="757315"/>
          </a:xfrm>
        </p:grpSpPr>
        <p:sp>
          <p:nvSpPr>
            <p:cNvPr id="50" name="文本框 49"/>
            <p:cNvSpPr txBox="1"/>
            <p:nvPr/>
          </p:nvSpPr>
          <p:spPr>
            <a:xfrm>
              <a:off x="1674215" y="341972"/>
              <a:ext cx="3492431"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srgbClr val="EF6C74"/>
                  </a:solidFill>
                </a:rPr>
                <a:t>Model Analysis II</a:t>
              </a:r>
            </a:p>
          </p:txBody>
        </p:sp>
        <p:sp>
          <p:nvSpPr>
            <p:cNvPr id="51" name="文本框 50"/>
            <p:cNvSpPr txBox="1"/>
            <p:nvPr/>
          </p:nvSpPr>
          <p:spPr>
            <a:xfrm>
              <a:off x="1686622" y="844858"/>
              <a:ext cx="5328775" cy="254429"/>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000" dirty="0">
                  <a:solidFill>
                    <a:schemeClr val="bg1">
                      <a:lumMod val="65000"/>
                    </a:schemeClr>
                  </a:solidFill>
                  <a:latin typeface="微软雅黑"/>
                </a:rPr>
                <a:t>Decision Tree| Neural Network | Random Forest| KNN|</a:t>
              </a:r>
            </a:p>
          </p:txBody>
        </p:sp>
      </p:grpSp>
      <p:grpSp>
        <p:nvGrpSpPr>
          <p:cNvPr id="49" name="组合 55">
            <a:extLst>
              <a:ext uri="{FF2B5EF4-FFF2-40B4-BE49-F238E27FC236}">
                <a16:creationId xmlns:a16="http://schemas.microsoft.com/office/drawing/2014/main" id="{89C830AC-124E-47DA-B843-783419A2D4DE}"/>
              </a:ext>
            </a:extLst>
          </p:cNvPr>
          <p:cNvGrpSpPr/>
          <p:nvPr/>
        </p:nvGrpSpPr>
        <p:grpSpPr>
          <a:xfrm>
            <a:off x="7666240" y="4576095"/>
            <a:ext cx="3827959" cy="672997"/>
            <a:chOff x="689024" y="3363288"/>
            <a:chExt cx="3827959" cy="672997"/>
          </a:xfrm>
        </p:grpSpPr>
        <p:sp>
          <p:nvSpPr>
            <p:cNvPr id="61" name="矩形 60">
              <a:extLst>
                <a:ext uri="{FF2B5EF4-FFF2-40B4-BE49-F238E27FC236}">
                  <a16:creationId xmlns:a16="http://schemas.microsoft.com/office/drawing/2014/main" id="{001A0D47-3721-4C73-B40F-452F4A19D9C6}"/>
                </a:ext>
              </a:extLst>
            </p:cNvPr>
            <p:cNvSpPr/>
            <p:nvPr/>
          </p:nvSpPr>
          <p:spPr>
            <a:xfrm>
              <a:off x="689024" y="3709208"/>
              <a:ext cx="3827959" cy="327077"/>
            </a:xfrm>
            <a:prstGeom prst="rect">
              <a:avLst/>
            </a:prstGeom>
          </p:spPr>
          <p:txBody>
            <a:bodyPr wrap="square">
              <a:spAutoFit/>
              <a:scene3d>
                <a:camera prst="orthographicFront"/>
                <a:lightRig rig="threePt" dir="t"/>
              </a:scene3d>
              <a:sp3d contourW="12700"/>
            </a:bodyPr>
            <a:lstStyle/>
            <a:p>
              <a:pPr>
                <a:lnSpc>
                  <a:spcPct val="120000"/>
                </a:lnSpc>
              </a:pPr>
              <a:endParaRPr lang="zh-CN" altLang="en-US" sz="1400" dirty="0">
                <a:solidFill>
                  <a:schemeClr val="tx1">
                    <a:lumMod val="50000"/>
                    <a:lumOff val="50000"/>
                  </a:schemeClr>
                </a:solidFill>
              </a:endParaRPr>
            </a:p>
          </p:txBody>
        </p:sp>
        <p:sp>
          <p:nvSpPr>
            <p:cNvPr id="63" name="矩形 61">
              <a:extLst>
                <a:ext uri="{FF2B5EF4-FFF2-40B4-BE49-F238E27FC236}">
                  <a16:creationId xmlns:a16="http://schemas.microsoft.com/office/drawing/2014/main" id="{B2455DAF-D730-4421-AF25-7B578D896393}"/>
                </a:ext>
              </a:extLst>
            </p:cNvPr>
            <p:cNvSpPr/>
            <p:nvPr/>
          </p:nvSpPr>
          <p:spPr>
            <a:xfrm>
              <a:off x="874712" y="3363288"/>
              <a:ext cx="2241974" cy="401264"/>
            </a:xfrm>
            <a:prstGeom prst="rect">
              <a:avLst/>
            </a:prstGeom>
          </p:spPr>
          <p:txBody>
            <a:bodyPr wrap="square">
              <a:spAutoFit/>
              <a:scene3d>
                <a:camera prst="orthographicFront"/>
                <a:lightRig rig="threePt" dir="t"/>
              </a:scene3d>
              <a:sp3d contourW="12700"/>
            </a:bodyPr>
            <a:lstStyle/>
            <a:p>
              <a:pPr>
                <a:lnSpc>
                  <a:spcPct val="120000"/>
                </a:lnSpc>
              </a:pPr>
              <a:endParaRPr lang="zh-CN" altLang="en-US" b="1" dirty="0">
                <a:solidFill>
                  <a:schemeClr val="tx1">
                    <a:lumMod val="75000"/>
                    <a:lumOff val="25000"/>
                  </a:schemeClr>
                </a:solidFill>
              </a:endParaRPr>
            </a:p>
          </p:txBody>
        </p:sp>
      </p:grpSp>
      <p:pic>
        <p:nvPicPr>
          <p:cNvPr id="2" name="Picture 1">
            <a:extLst>
              <a:ext uri="{FF2B5EF4-FFF2-40B4-BE49-F238E27FC236}">
                <a16:creationId xmlns:a16="http://schemas.microsoft.com/office/drawing/2014/main" id="{516C2DA8-43E3-6F4B-AAFC-14C8E8543F7C}"/>
              </a:ext>
            </a:extLst>
          </p:cNvPr>
          <p:cNvPicPr>
            <a:picLocks noChangeAspect="1"/>
          </p:cNvPicPr>
          <p:nvPr/>
        </p:nvPicPr>
        <p:blipFill>
          <a:blip r:embed="rId3"/>
          <a:stretch>
            <a:fillRect/>
          </a:stretch>
        </p:blipFill>
        <p:spPr>
          <a:xfrm>
            <a:off x="835883" y="1363678"/>
            <a:ext cx="5260117" cy="4149969"/>
          </a:xfrm>
          <a:prstGeom prst="rect">
            <a:avLst/>
          </a:prstGeom>
        </p:spPr>
      </p:pic>
      <p:pic>
        <p:nvPicPr>
          <p:cNvPr id="4" name="Picture 3">
            <a:extLst>
              <a:ext uri="{FF2B5EF4-FFF2-40B4-BE49-F238E27FC236}">
                <a16:creationId xmlns:a16="http://schemas.microsoft.com/office/drawing/2014/main" id="{44F1AF3D-D9EC-3F45-A458-250213FA569F}"/>
              </a:ext>
            </a:extLst>
          </p:cNvPr>
          <p:cNvPicPr>
            <a:picLocks noChangeAspect="1"/>
          </p:cNvPicPr>
          <p:nvPr/>
        </p:nvPicPr>
        <p:blipFill>
          <a:blip r:embed="rId4"/>
          <a:stretch>
            <a:fillRect/>
          </a:stretch>
        </p:blipFill>
        <p:spPr>
          <a:xfrm>
            <a:off x="6160109" y="1156716"/>
            <a:ext cx="5334090" cy="4544568"/>
          </a:xfrm>
          <a:prstGeom prst="rect">
            <a:avLst/>
          </a:prstGeom>
        </p:spPr>
      </p:pic>
    </p:spTree>
    <p:extLst>
      <p:ext uri="{BB962C8B-B14F-4D97-AF65-F5344CB8AC3E}">
        <p14:creationId xmlns:p14="http://schemas.microsoft.com/office/powerpoint/2010/main" val="202638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ppt_x</p:attrName>
                                        </p:attrNameLst>
                                      </p:cBhvr>
                                      <p:tavLst>
                                        <p:tav tm="0">
                                          <p:val>
                                            <p:strVal val="#ppt_x-#ppt_w*1.125000"/>
                                          </p:val>
                                        </p:tav>
                                        <p:tav tm="100000">
                                          <p:val>
                                            <p:strVal val="#ppt_x"/>
                                          </p:val>
                                        </p:tav>
                                      </p:tavLst>
                                    </p:anim>
                                    <p:animEffect transition="in" filter="wipe(right)">
                                      <p:cBhvr>
                                        <p:cTn id="13" dur="500"/>
                                        <p:tgtEl>
                                          <p:spTgt spid="47"/>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500"/>
                                        <p:tgtEl>
                                          <p:spTgt spid="49"/>
                                        </p:tgtEl>
                                        <p:attrNameLst>
                                          <p:attrName>ppt_x</p:attrName>
                                        </p:attrNameLst>
                                      </p:cBhvr>
                                      <p:tavLst>
                                        <p:tav tm="0">
                                          <p:val>
                                            <p:strVal val="#ppt_x-#ppt_w*1.125000"/>
                                          </p:val>
                                        </p:tav>
                                        <p:tav tm="100000">
                                          <p:val>
                                            <p:strVal val="#ppt_x"/>
                                          </p:val>
                                        </p:tav>
                                      </p:tavLst>
                                    </p:anim>
                                    <p:animEffect transition="in" filter="wipe(right)">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任意多边形 66"/>
          <p:cNvSpPr/>
          <p:nvPr/>
        </p:nvSpPr>
        <p:spPr>
          <a:xfrm rot="19800000" flipH="1">
            <a:off x="-1465041" y="2920029"/>
            <a:ext cx="4927237" cy="4136084"/>
          </a:xfrm>
          <a:custGeom>
            <a:avLst/>
            <a:gdLst>
              <a:gd name="connsiteX0" fmla="*/ 77009 w 4870505"/>
              <a:gd name="connsiteY0" fmla="*/ 1151 h 4136084"/>
              <a:gd name="connsiteX1" fmla="*/ 741577 w 4870505"/>
              <a:gd name="connsiteY1" fmla="*/ 2081132 h 4136084"/>
              <a:gd name="connsiteX2" fmla="*/ 0 w 4870505"/>
              <a:gd name="connsiteY2" fmla="*/ 4134967 h 4136084"/>
              <a:gd name="connsiteX3" fmla="*/ 4870505 w 4870505"/>
              <a:gd name="connsiteY3" fmla="*/ 4136084 h 4136084"/>
              <a:gd name="connsiteX4" fmla="*/ 2482536 w 4870505"/>
              <a:gd name="connsiteY4" fmla="*/ 0 h 4136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0505" h="4136084">
                <a:moveTo>
                  <a:pt x="77009" y="1151"/>
                </a:moveTo>
                <a:cubicBezTo>
                  <a:pt x="298532" y="694478"/>
                  <a:pt x="754851" y="749455"/>
                  <a:pt x="741577" y="2081132"/>
                </a:cubicBezTo>
                <a:cubicBezTo>
                  <a:pt x="857543" y="3327018"/>
                  <a:pt x="7024" y="3421420"/>
                  <a:pt x="0" y="4134967"/>
                </a:cubicBezTo>
                <a:lnTo>
                  <a:pt x="4870505" y="4136084"/>
                </a:lnTo>
                <a:lnTo>
                  <a:pt x="2482536" y="0"/>
                </a:lnTo>
                <a:close/>
              </a:path>
            </a:pathLst>
          </a:custGeom>
          <a:gradFill>
            <a:gsLst>
              <a:gs pos="0">
                <a:schemeClr val="tx1">
                  <a:alpha val="30000"/>
                </a:schemeClr>
              </a:gs>
              <a:gs pos="100000">
                <a:schemeClr val="bg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endParaRPr>
          </a:p>
        </p:txBody>
      </p:sp>
      <p:sp>
        <p:nvSpPr>
          <p:cNvPr id="39" name="矩形 38"/>
          <p:cNvSpPr/>
          <p:nvPr/>
        </p:nvSpPr>
        <p:spPr>
          <a:xfrm rot="19800000" flipH="1">
            <a:off x="2418502" y="2726976"/>
            <a:ext cx="3560264" cy="736836"/>
          </a:xfrm>
          <a:custGeom>
            <a:avLst/>
            <a:gdLst>
              <a:gd name="connsiteX0" fmla="*/ 0 w 8646404"/>
              <a:gd name="connsiteY0" fmla="*/ 0 h 726718"/>
              <a:gd name="connsiteX1" fmla="*/ 8646404 w 8646404"/>
              <a:gd name="connsiteY1" fmla="*/ 0 h 726718"/>
              <a:gd name="connsiteX2" fmla="*/ 8646404 w 8646404"/>
              <a:gd name="connsiteY2" fmla="*/ 726718 h 726718"/>
              <a:gd name="connsiteX3" fmla="*/ 0 w 8646404"/>
              <a:gd name="connsiteY3" fmla="*/ 726718 h 726718"/>
              <a:gd name="connsiteX4" fmla="*/ 0 w 8646404"/>
              <a:gd name="connsiteY4" fmla="*/ 0 h 726718"/>
              <a:gd name="connsiteX0" fmla="*/ 0 w 8646404"/>
              <a:gd name="connsiteY0" fmla="*/ 10118 h 736836"/>
              <a:gd name="connsiteX1" fmla="*/ 348169 w 8646404"/>
              <a:gd name="connsiteY1" fmla="*/ 0 h 736836"/>
              <a:gd name="connsiteX2" fmla="*/ 8646404 w 8646404"/>
              <a:gd name="connsiteY2" fmla="*/ 10118 h 736836"/>
              <a:gd name="connsiteX3" fmla="*/ 8646404 w 8646404"/>
              <a:gd name="connsiteY3" fmla="*/ 736836 h 736836"/>
              <a:gd name="connsiteX4" fmla="*/ 0 w 8646404"/>
              <a:gd name="connsiteY4" fmla="*/ 736836 h 736836"/>
              <a:gd name="connsiteX5" fmla="*/ 0 w 8646404"/>
              <a:gd name="connsiteY5" fmla="*/ 10118 h 736836"/>
              <a:gd name="connsiteX0" fmla="*/ 0 w 8646404"/>
              <a:gd name="connsiteY0" fmla="*/ 10118 h 736836"/>
              <a:gd name="connsiteX1" fmla="*/ 348169 w 8646404"/>
              <a:gd name="connsiteY1" fmla="*/ 0 h 736836"/>
              <a:gd name="connsiteX2" fmla="*/ 8646404 w 8646404"/>
              <a:gd name="connsiteY2" fmla="*/ 10118 h 736836"/>
              <a:gd name="connsiteX3" fmla="*/ 8646404 w 8646404"/>
              <a:gd name="connsiteY3" fmla="*/ 736836 h 736836"/>
              <a:gd name="connsiteX4" fmla="*/ 332538 w 8646404"/>
              <a:gd name="connsiteY4" fmla="*/ 734927 h 736836"/>
              <a:gd name="connsiteX5" fmla="*/ 0 w 8646404"/>
              <a:gd name="connsiteY5" fmla="*/ 736836 h 736836"/>
              <a:gd name="connsiteX6" fmla="*/ 0 w 8646404"/>
              <a:gd name="connsiteY6" fmla="*/ 10118 h 736836"/>
              <a:gd name="connsiteX0" fmla="*/ 0 w 8646404"/>
              <a:gd name="connsiteY0" fmla="*/ 10118 h 736836"/>
              <a:gd name="connsiteX1" fmla="*/ 348169 w 8646404"/>
              <a:gd name="connsiteY1" fmla="*/ 0 h 736836"/>
              <a:gd name="connsiteX2" fmla="*/ 8646404 w 8646404"/>
              <a:gd name="connsiteY2" fmla="*/ 10118 h 736836"/>
              <a:gd name="connsiteX3" fmla="*/ 8646404 w 8646404"/>
              <a:gd name="connsiteY3" fmla="*/ 736836 h 736836"/>
              <a:gd name="connsiteX4" fmla="*/ 332538 w 8646404"/>
              <a:gd name="connsiteY4" fmla="*/ 734927 h 736836"/>
              <a:gd name="connsiteX5" fmla="*/ 0 w 8646404"/>
              <a:gd name="connsiteY5" fmla="*/ 10118 h 736836"/>
              <a:gd name="connsiteX0" fmla="*/ 0 w 8313866"/>
              <a:gd name="connsiteY0" fmla="*/ 734927 h 736836"/>
              <a:gd name="connsiteX1" fmla="*/ 15631 w 8313866"/>
              <a:gd name="connsiteY1" fmla="*/ 0 h 736836"/>
              <a:gd name="connsiteX2" fmla="*/ 8313866 w 8313866"/>
              <a:gd name="connsiteY2" fmla="*/ 10118 h 736836"/>
              <a:gd name="connsiteX3" fmla="*/ 8313866 w 8313866"/>
              <a:gd name="connsiteY3" fmla="*/ 736836 h 736836"/>
              <a:gd name="connsiteX4" fmla="*/ 0 w 8313866"/>
              <a:gd name="connsiteY4" fmla="*/ 734927 h 736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3866" h="736836">
                <a:moveTo>
                  <a:pt x="0" y="734927"/>
                </a:moveTo>
                <a:lnTo>
                  <a:pt x="15631" y="0"/>
                </a:lnTo>
                <a:lnTo>
                  <a:pt x="8313866" y="10118"/>
                </a:lnTo>
                <a:lnTo>
                  <a:pt x="8313866" y="736836"/>
                </a:lnTo>
                <a:lnTo>
                  <a:pt x="0" y="734927"/>
                </a:lnTo>
                <a:close/>
              </a:path>
            </a:pathLst>
          </a:custGeom>
          <a:gradFill>
            <a:gsLst>
              <a:gs pos="0">
                <a:schemeClr val="tx1">
                  <a:alpha val="30000"/>
                </a:schemeClr>
              </a:gs>
              <a:gs pos="100000">
                <a:schemeClr val="bg1">
                  <a:lumMod val="50000"/>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71" name="任意多边形 70"/>
          <p:cNvSpPr/>
          <p:nvPr/>
        </p:nvSpPr>
        <p:spPr>
          <a:xfrm rot="19800000" flipH="1">
            <a:off x="1345673" y="5258055"/>
            <a:ext cx="4687018" cy="736189"/>
          </a:xfrm>
          <a:custGeom>
            <a:avLst/>
            <a:gdLst>
              <a:gd name="connsiteX0" fmla="*/ 15631 w 6758374"/>
              <a:gd name="connsiteY0" fmla="*/ 0 h 736189"/>
              <a:gd name="connsiteX1" fmla="*/ 0 w 6758374"/>
              <a:gd name="connsiteY1" fmla="*/ 734927 h 736189"/>
              <a:gd name="connsiteX2" fmla="*/ 5497496 w 6758374"/>
              <a:gd name="connsiteY2" fmla="*/ 736189 h 736189"/>
              <a:gd name="connsiteX3" fmla="*/ 6758374 w 6758374"/>
              <a:gd name="connsiteY3" fmla="*/ 8221 h 736189"/>
            </a:gdLst>
            <a:ahLst/>
            <a:cxnLst>
              <a:cxn ang="0">
                <a:pos x="connsiteX0" y="connsiteY0"/>
              </a:cxn>
              <a:cxn ang="0">
                <a:pos x="connsiteX1" y="connsiteY1"/>
              </a:cxn>
              <a:cxn ang="0">
                <a:pos x="connsiteX2" y="connsiteY2"/>
              </a:cxn>
              <a:cxn ang="0">
                <a:pos x="connsiteX3" y="connsiteY3"/>
              </a:cxn>
            </a:cxnLst>
            <a:rect l="l" t="t" r="r" b="b"/>
            <a:pathLst>
              <a:path w="6758374" h="736189">
                <a:moveTo>
                  <a:pt x="15631" y="0"/>
                </a:moveTo>
                <a:lnTo>
                  <a:pt x="0" y="734927"/>
                </a:lnTo>
                <a:lnTo>
                  <a:pt x="5497496" y="736189"/>
                </a:lnTo>
                <a:lnTo>
                  <a:pt x="6758374" y="8221"/>
                </a:lnTo>
                <a:close/>
              </a:path>
            </a:pathLst>
          </a:custGeom>
          <a:gradFill>
            <a:gsLst>
              <a:gs pos="0">
                <a:schemeClr val="tx1">
                  <a:alpha val="30000"/>
                </a:schemeClr>
              </a:gs>
              <a:gs pos="100000">
                <a:schemeClr val="bg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endParaRPr>
          </a:p>
        </p:txBody>
      </p:sp>
      <p:sp>
        <p:nvSpPr>
          <p:cNvPr id="77" name="Freeform 5"/>
          <p:cNvSpPr>
            <a:spLocks/>
          </p:cNvSpPr>
          <p:nvPr/>
        </p:nvSpPr>
        <p:spPr bwMode="auto">
          <a:xfrm>
            <a:off x="5344189" y="1897904"/>
            <a:ext cx="726122" cy="638998"/>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sp>
        <p:nvSpPr>
          <p:cNvPr id="84" name="Freeform 5"/>
          <p:cNvSpPr>
            <a:spLocks/>
          </p:cNvSpPr>
          <p:nvPr/>
        </p:nvSpPr>
        <p:spPr bwMode="auto">
          <a:xfrm>
            <a:off x="5383533" y="4135615"/>
            <a:ext cx="715938" cy="630036"/>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lt1"/>
                </a:solidFill>
              </a:rPr>
              <a:t>02</a:t>
            </a:r>
            <a:endParaRPr lang="zh-CN" altLang="en-US" dirty="0">
              <a:solidFill>
                <a:schemeClr val="lt1"/>
              </a:solidFill>
            </a:endParaRPr>
          </a:p>
        </p:txBody>
      </p:sp>
      <p:grpSp>
        <p:nvGrpSpPr>
          <p:cNvPr id="43" name="组合 42"/>
          <p:cNvGrpSpPr/>
          <p:nvPr/>
        </p:nvGrpSpPr>
        <p:grpSpPr>
          <a:xfrm>
            <a:off x="-42652" y="304800"/>
            <a:ext cx="1634541" cy="1061520"/>
            <a:chOff x="-42652" y="304800"/>
            <a:chExt cx="1634541" cy="1061520"/>
          </a:xfrm>
        </p:grpSpPr>
        <p:sp>
          <p:nvSpPr>
            <p:cNvPr id="44"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5" name="椭圆 44"/>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03</a:t>
              </a:r>
              <a:endParaRPr lang="zh-CN" altLang="en-US" sz="2400" dirty="0">
                <a:solidFill>
                  <a:schemeClr val="bg1"/>
                </a:solidFill>
              </a:endParaRPr>
            </a:p>
          </p:txBody>
        </p:sp>
      </p:grpSp>
      <p:grpSp>
        <p:nvGrpSpPr>
          <p:cNvPr id="47" name="组合 46"/>
          <p:cNvGrpSpPr/>
          <p:nvPr/>
        </p:nvGrpSpPr>
        <p:grpSpPr>
          <a:xfrm>
            <a:off x="1686622" y="341972"/>
            <a:ext cx="5572519" cy="757315"/>
            <a:chOff x="1686622" y="341972"/>
            <a:chExt cx="5572519" cy="757315"/>
          </a:xfrm>
        </p:grpSpPr>
        <p:sp>
          <p:nvSpPr>
            <p:cNvPr id="48" name="文本框 47"/>
            <p:cNvSpPr txBox="1"/>
            <p:nvPr/>
          </p:nvSpPr>
          <p:spPr>
            <a:xfrm>
              <a:off x="1686622" y="341972"/>
              <a:ext cx="3606244" cy="584775"/>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accent1"/>
                  </a:solidFill>
                  <a:effectLst/>
                  <a:uLnTx/>
                  <a:uFillTx/>
                  <a:latin typeface="Arial"/>
                  <a:ea typeface="微软雅黑"/>
                  <a:cs typeface="+mn-cs"/>
                </a:rPr>
                <a:t>Model Analysis II </a:t>
              </a:r>
              <a:endParaRPr kumimoji="0" lang="zh-CN" altLang="en-US" sz="3200" b="1" i="0" u="none" strike="noStrike" kern="1200" cap="none" spc="0" normalizeH="0" baseline="0" noProof="0" dirty="0">
                <a:ln>
                  <a:noFill/>
                </a:ln>
                <a:solidFill>
                  <a:schemeClr val="accent1"/>
                </a:solidFill>
                <a:effectLst/>
                <a:uLnTx/>
                <a:uFillTx/>
                <a:latin typeface="Arial"/>
                <a:ea typeface="微软雅黑"/>
                <a:cs typeface="+mn-cs"/>
              </a:endParaRPr>
            </a:p>
          </p:txBody>
        </p:sp>
        <p:sp>
          <p:nvSpPr>
            <p:cNvPr id="49" name="文本框 48"/>
            <p:cNvSpPr txBox="1"/>
            <p:nvPr/>
          </p:nvSpPr>
          <p:spPr>
            <a:xfrm>
              <a:off x="1686622" y="844858"/>
              <a:ext cx="5572519" cy="254429"/>
            </a:xfrm>
            <a:prstGeom prst="rect">
              <a:avLst/>
            </a:prstGeom>
            <a:noFill/>
          </p:spPr>
          <p:txBody>
            <a:bodyPr wrap="square" rtlCol="0">
              <a:spAutoFit/>
              <a:scene3d>
                <a:camera prst="orthographicFront"/>
                <a:lightRig rig="threePt" dir="t"/>
              </a:scene3d>
              <a:sp3d contourW="12700"/>
            </a:bodyPr>
            <a:lstStyle/>
            <a:p>
              <a:pPr>
                <a:lnSpc>
                  <a:spcPct val="114000"/>
                </a:lnSpc>
                <a:defRPr/>
              </a:pPr>
              <a:r>
                <a:rPr lang="en-US" altLang="zh-CN" sz="1000" dirty="0">
                  <a:solidFill>
                    <a:schemeClr val="bg1">
                      <a:lumMod val="65000"/>
                    </a:schemeClr>
                  </a:solidFill>
                  <a:latin typeface="微软雅黑"/>
                </a:rPr>
                <a:t>Decision Tree| Neural Network | Random Forest| KNN|</a:t>
              </a:r>
            </a:p>
          </p:txBody>
        </p:sp>
      </p:grpSp>
      <p:sp>
        <p:nvSpPr>
          <p:cNvPr id="5" name="TextBox 4">
            <a:extLst>
              <a:ext uri="{FF2B5EF4-FFF2-40B4-BE49-F238E27FC236}">
                <a16:creationId xmlns:a16="http://schemas.microsoft.com/office/drawing/2014/main" id="{A061CECB-9618-8F45-A07F-6B69AD38F1DF}"/>
              </a:ext>
            </a:extLst>
          </p:cNvPr>
          <p:cNvSpPr txBox="1"/>
          <p:nvPr/>
        </p:nvSpPr>
        <p:spPr>
          <a:xfrm>
            <a:off x="2472785" y="1615928"/>
            <a:ext cx="1008969" cy="461665"/>
          </a:xfrm>
          <a:prstGeom prst="rect">
            <a:avLst/>
          </a:prstGeom>
          <a:noFill/>
        </p:spPr>
        <p:txBody>
          <a:bodyPr wrap="square" rtlCol="0">
            <a:spAutoFit/>
          </a:bodyPr>
          <a:lstStyle/>
          <a:p>
            <a:r>
              <a:rPr lang="en-US" sz="2400" b="1" dirty="0">
                <a:solidFill>
                  <a:schemeClr val="accent1"/>
                </a:solidFill>
              </a:rPr>
              <a:t>KNN</a:t>
            </a:r>
            <a:endParaRPr lang="en-US" sz="2400" dirty="0"/>
          </a:p>
        </p:txBody>
      </p:sp>
      <p:graphicFrame>
        <p:nvGraphicFramePr>
          <p:cNvPr id="8" name="Table 7">
            <a:extLst>
              <a:ext uri="{FF2B5EF4-FFF2-40B4-BE49-F238E27FC236}">
                <a16:creationId xmlns:a16="http://schemas.microsoft.com/office/drawing/2014/main" id="{71AF2948-46AE-6849-BD72-49435FC42F24}"/>
              </a:ext>
            </a:extLst>
          </p:cNvPr>
          <p:cNvGraphicFramePr>
            <a:graphicFrameLocks noGrp="1"/>
          </p:cNvGraphicFramePr>
          <p:nvPr>
            <p:extLst>
              <p:ext uri="{D42A27DB-BD31-4B8C-83A1-F6EECF244321}">
                <p14:modId xmlns:p14="http://schemas.microsoft.com/office/powerpoint/2010/main" val="1322438129"/>
              </p:ext>
            </p:extLst>
          </p:nvPr>
        </p:nvGraphicFramePr>
        <p:xfrm>
          <a:off x="6450499" y="3675184"/>
          <a:ext cx="5383946" cy="1748729"/>
        </p:xfrm>
        <a:graphic>
          <a:graphicData uri="http://schemas.openxmlformats.org/drawingml/2006/table">
            <a:tbl>
              <a:tblPr firstRow="1" bandRow="1">
                <a:tableStyleId>{5C22544A-7EE6-4342-B048-85BDC9FD1C3A}</a:tableStyleId>
              </a:tblPr>
              <a:tblGrid>
                <a:gridCol w="1491886">
                  <a:extLst>
                    <a:ext uri="{9D8B030D-6E8A-4147-A177-3AD203B41FA5}">
                      <a16:colId xmlns:a16="http://schemas.microsoft.com/office/drawing/2014/main" val="22979465"/>
                    </a:ext>
                  </a:extLst>
                </a:gridCol>
                <a:gridCol w="1946030">
                  <a:extLst>
                    <a:ext uri="{9D8B030D-6E8A-4147-A177-3AD203B41FA5}">
                      <a16:colId xmlns:a16="http://schemas.microsoft.com/office/drawing/2014/main" val="1945947139"/>
                    </a:ext>
                  </a:extLst>
                </a:gridCol>
                <a:gridCol w="1946030">
                  <a:extLst>
                    <a:ext uri="{9D8B030D-6E8A-4147-A177-3AD203B41FA5}">
                      <a16:colId xmlns:a16="http://schemas.microsoft.com/office/drawing/2014/main" val="47741964"/>
                    </a:ext>
                  </a:extLst>
                </a:gridCol>
              </a:tblGrid>
              <a:tr h="547081">
                <a:tc>
                  <a:txBody>
                    <a:bodyPr/>
                    <a:lstStyle/>
                    <a:p>
                      <a:r>
                        <a:rPr lang="en-US" dirty="0"/>
                        <a:t>Drug</a:t>
                      </a:r>
                    </a:p>
                  </a:txBody>
                  <a:tcPr/>
                </a:tc>
                <a:tc>
                  <a:txBody>
                    <a:bodyPr/>
                    <a:lstStyle/>
                    <a:p>
                      <a:r>
                        <a:rPr lang="en-US" dirty="0"/>
                        <a:t>Best K</a:t>
                      </a:r>
                    </a:p>
                  </a:txBody>
                  <a:tcPr/>
                </a:tc>
                <a:tc>
                  <a:txBody>
                    <a:bodyPr/>
                    <a:lstStyle/>
                    <a:p>
                      <a:r>
                        <a:rPr lang="en-US" dirty="0"/>
                        <a:t>Best Cross-validation score</a:t>
                      </a:r>
                    </a:p>
                  </a:txBody>
                  <a:tcPr/>
                </a:tc>
                <a:extLst>
                  <a:ext uri="{0D108BD9-81ED-4DB2-BD59-A6C34878D82A}">
                    <a16:rowId xmlns:a16="http://schemas.microsoft.com/office/drawing/2014/main" val="459125001"/>
                  </a:ext>
                </a:extLst>
              </a:tr>
              <a:tr h="337996">
                <a:tc>
                  <a:txBody>
                    <a:bodyPr/>
                    <a:lstStyle/>
                    <a:p>
                      <a:r>
                        <a:rPr lang="en-US" dirty="0"/>
                        <a:t>Alcohol</a:t>
                      </a:r>
                    </a:p>
                  </a:txBody>
                  <a:tcPr/>
                </a:tc>
                <a:tc>
                  <a:txBody>
                    <a:bodyPr/>
                    <a:lstStyle/>
                    <a:p>
                      <a:r>
                        <a:rPr lang="en-US" dirty="0"/>
                        <a:t>3</a:t>
                      </a:r>
                    </a:p>
                  </a:txBody>
                  <a:tcPr/>
                </a:tc>
                <a:tc>
                  <a:txBody>
                    <a:bodyPr/>
                    <a:lstStyle/>
                    <a:p>
                      <a:r>
                        <a:rPr lang="en-US" dirty="0"/>
                        <a:t>0.983</a:t>
                      </a:r>
                    </a:p>
                  </a:txBody>
                  <a:tcPr/>
                </a:tc>
                <a:extLst>
                  <a:ext uri="{0D108BD9-81ED-4DB2-BD59-A6C34878D82A}">
                    <a16:rowId xmlns:a16="http://schemas.microsoft.com/office/drawing/2014/main" val="168027301"/>
                  </a:ext>
                </a:extLst>
              </a:tr>
              <a:tr h="337996">
                <a:tc>
                  <a:txBody>
                    <a:bodyPr/>
                    <a:lstStyle/>
                    <a:p>
                      <a:r>
                        <a:rPr lang="en-US" dirty="0"/>
                        <a:t>Caffeine</a:t>
                      </a:r>
                    </a:p>
                  </a:txBody>
                  <a:tcPr/>
                </a:tc>
                <a:tc>
                  <a:txBody>
                    <a:bodyPr/>
                    <a:lstStyle/>
                    <a:p>
                      <a:r>
                        <a:rPr lang="en-US" dirty="0"/>
                        <a:t>5</a:t>
                      </a:r>
                    </a:p>
                  </a:txBody>
                  <a:tcPr/>
                </a:tc>
                <a:tc>
                  <a:txBody>
                    <a:bodyPr/>
                    <a:lstStyle/>
                    <a:p>
                      <a:r>
                        <a:rPr lang="en-US" dirty="0"/>
                        <a:t>0.985</a:t>
                      </a:r>
                    </a:p>
                  </a:txBody>
                  <a:tcPr/>
                </a:tc>
                <a:extLst>
                  <a:ext uri="{0D108BD9-81ED-4DB2-BD59-A6C34878D82A}">
                    <a16:rowId xmlns:a16="http://schemas.microsoft.com/office/drawing/2014/main" val="4093202157"/>
                  </a:ext>
                </a:extLst>
              </a:tr>
              <a:tr h="377129">
                <a:tc>
                  <a:txBody>
                    <a:bodyPr/>
                    <a:lstStyle/>
                    <a:p>
                      <a:r>
                        <a:rPr lang="en-US" dirty="0"/>
                        <a:t>Cannabis</a:t>
                      </a:r>
                    </a:p>
                  </a:txBody>
                  <a:tcPr/>
                </a:tc>
                <a:tc>
                  <a:txBody>
                    <a:bodyPr/>
                    <a:lstStyle/>
                    <a:p>
                      <a:r>
                        <a:rPr lang="en-US" dirty="0"/>
                        <a:t>9</a:t>
                      </a:r>
                    </a:p>
                  </a:txBody>
                  <a:tcPr/>
                </a:tc>
                <a:tc>
                  <a:txBody>
                    <a:bodyPr/>
                    <a:lstStyle/>
                    <a:p>
                      <a:r>
                        <a:rPr lang="en-US" dirty="0"/>
                        <a:t>0.802</a:t>
                      </a:r>
                    </a:p>
                  </a:txBody>
                  <a:tcPr/>
                </a:tc>
                <a:extLst>
                  <a:ext uri="{0D108BD9-81ED-4DB2-BD59-A6C34878D82A}">
                    <a16:rowId xmlns:a16="http://schemas.microsoft.com/office/drawing/2014/main" val="2885511760"/>
                  </a:ext>
                </a:extLst>
              </a:tr>
            </a:tbl>
          </a:graphicData>
        </a:graphic>
      </p:graphicFrame>
      <p:pic>
        <p:nvPicPr>
          <p:cNvPr id="19" name="Picture 18">
            <a:extLst>
              <a:ext uri="{FF2B5EF4-FFF2-40B4-BE49-F238E27FC236}">
                <a16:creationId xmlns:a16="http://schemas.microsoft.com/office/drawing/2014/main" id="{F0079914-363E-194B-8A23-9B4A0780B26C}"/>
              </a:ext>
            </a:extLst>
          </p:cNvPr>
          <p:cNvPicPr>
            <a:picLocks noChangeAspect="1"/>
          </p:cNvPicPr>
          <p:nvPr/>
        </p:nvPicPr>
        <p:blipFill>
          <a:blip r:embed="rId3"/>
          <a:stretch>
            <a:fillRect/>
          </a:stretch>
        </p:blipFill>
        <p:spPr>
          <a:xfrm>
            <a:off x="1126020" y="2410110"/>
            <a:ext cx="3731497" cy="2945012"/>
          </a:xfrm>
          <a:prstGeom prst="rect">
            <a:avLst/>
          </a:prstGeom>
        </p:spPr>
      </p:pic>
      <p:sp>
        <p:nvSpPr>
          <p:cNvPr id="2" name="TextBox 1">
            <a:extLst>
              <a:ext uri="{FF2B5EF4-FFF2-40B4-BE49-F238E27FC236}">
                <a16:creationId xmlns:a16="http://schemas.microsoft.com/office/drawing/2014/main" id="{CBD5256F-7020-2542-BCE9-35EB12271C4E}"/>
              </a:ext>
            </a:extLst>
          </p:cNvPr>
          <p:cNvSpPr txBox="1"/>
          <p:nvPr/>
        </p:nvSpPr>
        <p:spPr>
          <a:xfrm>
            <a:off x="6450499" y="1925570"/>
            <a:ext cx="3906839" cy="461665"/>
          </a:xfrm>
          <a:prstGeom prst="rect">
            <a:avLst/>
          </a:prstGeom>
          <a:noFill/>
        </p:spPr>
        <p:txBody>
          <a:bodyPr wrap="square" rtlCol="0">
            <a:spAutoFit/>
          </a:bodyPr>
          <a:lstStyle/>
          <a:p>
            <a:r>
              <a:rPr lang="en-US" sz="2400" dirty="0"/>
              <a:t>Grid search for each drug</a:t>
            </a:r>
          </a:p>
        </p:txBody>
      </p:sp>
    </p:spTree>
    <p:extLst>
      <p:ext uri="{BB962C8B-B14F-4D97-AF65-F5344CB8AC3E}">
        <p14:creationId xmlns:p14="http://schemas.microsoft.com/office/powerpoint/2010/main" val="62218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ppt_x</p:attrName>
                                        </p:attrNameLst>
                                      </p:cBhvr>
                                      <p:tavLst>
                                        <p:tav tm="0">
                                          <p:val>
                                            <p:strVal val="#ppt_x-#ppt_w*1.125000"/>
                                          </p:val>
                                        </p:tav>
                                        <p:tav tm="100000">
                                          <p:val>
                                            <p:strVal val="#ppt_x"/>
                                          </p:val>
                                        </p:tav>
                                      </p:tavLst>
                                    </p:anim>
                                    <p:animEffect transition="in" filter="wipe(right)">
                                      <p:cBhvr>
                                        <p:cTn id="13" dur="500"/>
                                        <p:tgtEl>
                                          <p:spTgt spid="47"/>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77"/>
                                        </p:tgtEl>
                                        <p:attrNameLst>
                                          <p:attrName>style.visibility</p:attrName>
                                        </p:attrNameLst>
                                      </p:cBhvr>
                                      <p:to>
                                        <p:strVal val="visible"/>
                                      </p:to>
                                    </p:set>
                                    <p:anim calcmode="lin" valueType="num">
                                      <p:cBhvr>
                                        <p:cTn id="21" dur="500" fill="hold"/>
                                        <p:tgtEl>
                                          <p:spTgt spid="77"/>
                                        </p:tgtEl>
                                        <p:attrNameLst>
                                          <p:attrName>ppt_w</p:attrName>
                                        </p:attrNameLst>
                                      </p:cBhvr>
                                      <p:tavLst>
                                        <p:tav tm="0">
                                          <p:val>
                                            <p:fltVal val="0"/>
                                          </p:val>
                                        </p:tav>
                                        <p:tav tm="100000">
                                          <p:val>
                                            <p:strVal val="#ppt_w"/>
                                          </p:val>
                                        </p:tav>
                                      </p:tavLst>
                                    </p:anim>
                                    <p:anim calcmode="lin" valueType="num">
                                      <p:cBhvr>
                                        <p:cTn id="22" dur="500" fill="hold"/>
                                        <p:tgtEl>
                                          <p:spTgt spid="77"/>
                                        </p:tgtEl>
                                        <p:attrNameLst>
                                          <p:attrName>ppt_h</p:attrName>
                                        </p:attrNameLst>
                                      </p:cBhvr>
                                      <p:tavLst>
                                        <p:tav tm="0">
                                          <p:val>
                                            <p:fltVal val="0"/>
                                          </p:val>
                                        </p:tav>
                                        <p:tav tm="100000">
                                          <p:val>
                                            <p:strVal val="#ppt_h"/>
                                          </p:val>
                                        </p:tav>
                                      </p:tavLst>
                                    </p:anim>
                                    <p:animEffect transition="in" filter="fade">
                                      <p:cBhvr>
                                        <p:cTn id="23" dur="500"/>
                                        <p:tgtEl>
                                          <p:spTgt spid="77"/>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p:cTn id="26" dur="500" fill="hold"/>
                                        <p:tgtEl>
                                          <p:spTgt spid="84"/>
                                        </p:tgtEl>
                                        <p:attrNameLst>
                                          <p:attrName>ppt_w</p:attrName>
                                        </p:attrNameLst>
                                      </p:cBhvr>
                                      <p:tavLst>
                                        <p:tav tm="0">
                                          <p:val>
                                            <p:fltVal val="0"/>
                                          </p:val>
                                        </p:tav>
                                        <p:tav tm="100000">
                                          <p:val>
                                            <p:strVal val="#ppt_w"/>
                                          </p:val>
                                        </p:tav>
                                      </p:tavLst>
                                    </p:anim>
                                    <p:anim calcmode="lin" valueType="num">
                                      <p:cBhvr>
                                        <p:cTn id="27" dur="500" fill="hold"/>
                                        <p:tgtEl>
                                          <p:spTgt spid="84"/>
                                        </p:tgtEl>
                                        <p:attrNameLst>
                                          <p:attrName>ppt_h</p:attrName>
                                        </p:attrNameLst>
                                      </p:cBhvr>
                                      <p:tavLst>
                                        <p:tav tm="0">
                                          <p:val>
                                            <p:fltVal val="0"/>
                                          </p:val>
                                        </p:tav>
                                        <p:tav tm="100000">
                                          <p:val>
                                            <p:strVal val="#ppt_h"/>
                                          </p:val>
                                        </p:tav>
                                      </p:tavLst>
                                    </p:anim>
                                    <p:animEffect transition="in" filter="fade">
                                      <p:cBhvr>
                                        <p:cTn id="28" dur="500"/>
                                        <p:tgtEl>
                                          <p:spTgt spid="84"/>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39" grpId="0" animBg="1"/>
      <p:bldP spid="71" grpId="0" animBg="1"/>
      <p:bldP spid="77" grpId="0" animBg="1"/>
      <p:bldP spid="8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任意多边形 66"/>
          <p:cNvSpPr/>
          <p:nvPr/>
        </p:nvSpPr>
        <p:spPr>
          <a:xfrm rot="19800000" flipH="1">
            <a:off x="-1465041" y="2920029"/>
            <a:ext cx="4927237" cy="4136084"/>
          </a:xfrm>
          <a:custGeom>
            <a:avLst/>
            <a:gdLst>
              <a:gd name="connsiteX0" fmla="*/ 77009 w 4870505"/>
              <a:gd name="connsiteY0" fmla="*/ 1151 h 4136084"/>
              <a:gd name="connsiteX1" fmla="*/ 741577 w 4870505"/>
              <a:gd name="connsiteY1" fmla="*/ 2081132 h 4136084"/>
              <a:gd name="connsiteX2" fmla="*/ 0 w 4870505"/>
              <a:gd name="connsiteY2" fmla="*/ 4134967 h 4136084"/>
              <a:gd name="connsiteX3" fmla="*/ 4870505 w 4870505"/>
              <a:gd name="connsiteY3" fmla="*/ 4136084 h 4136084"/>
              <a:gd name="connsiteX4" fmla="*/ 2482536 w 4870505"/>
              <a:gd name="connsiteY4" fmla="*/ 0 h 4136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0505" h="4136084">
                <a:moveTo>
                  <a:pt x="77009" y="1151"/>
                </a:moveTo>
                <a:cubicBezTo>
                  <a:pt x="298532" y="694478"/>
                  <a:pt x="754851" y="749455"/>
                  <a:pt x="741577" y="2081132"/>
                </a:cubicBezTo>
                <a:cubicBezTo>
                  <a:pt x="857543" y="3327018"/>
                  <a:pt x="7024" y="3421420"/>
                  <a:pt x="0" y="4134967"/>
                </a:cubicBezTo>
                <a:lnTo>
                  <a:pt x="4870505" y="4136084"/>
                </a:lnTo>
                <a:lnTo>
                  <a:pt x="2482536" y="0"/>
                </a:lnTo>
                <a:close/>
              </a:path>
            </a:pathLst>
          </a:custGeom>
          <a:gradFill>
            <a:gsLst>
              <a:gs pos="0">
                <a:schemeClr val="tx1">
                  <a:alpha val="30000"/>
                </a:schemeClr>
              </a:gs>
              <a:gs pos="100000">
                <a:schemeClr val="bg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endParaRPr>
          </a:p>
        </p:txBody>
      </p:sp>
      <p:grpSp>
        <p:nvGrpSpPr>
          <p:cNvPr id="43" name="组合 42"/>
          <p:cNvGrpSpPr/>
          <p:nvPr/>
        </p:nvGrpSpPr>
        <p:grpSpPr>
          <a:xfrm>
            <a:off x="-42652" y="304800"/>
            <a:ext cx="1634541" cy="1061520"/>
            <a:chOff x="-42652" y="304800"/>
            <a:chExt cx="1634541" cy="1061520"/>
          </a:xfrm>
        </p:grpSpPr>
        <p:sp>
          <p:nvSpPr>
            <p:cNvPr id="44"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5" name="椭圆 44"/>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03</a:t>
              </a:r>
              <a:endParaRPr lang="zh-CN" altLang="en-US" sz="2400" dirty="0">
                <a:solidFill>
                  <a:schemeClr val="bg1"/>
                </a:solidFill>
              </a:endParaRPr>
            </a:p>
          </p:txBody>
        </p:sp>
      </p:grpSp>
      <p:grpSp>
        <p:nvGrpSpPr>
          <p:cNvPr id="47" name="组合 46"/>
          <p:cNvGrpSpPr/>
          <p:nvPr/>
        </p:nvGrpSpPr>
        <p:grpSpPr>
          <a:xfrm>
            <a:off x="1686622" y="341972"/>
            <a:ext cx="5572519" cy="757315"/>
            <a:chOff x="1686622" y="341972"/>
            <a:chExt cx="5572519" cy="757315"/>
          </a:xfrm>
        </p:grpSpPr>
        <p:sp>
          <p:nvSpPr>
            <p:cNvPr id="48" name="文本框 47"/>
            <p:cNvSpPr txBox="1"/>
            <p:nvPr/>
          </p:nvSpPr>
          <p:spPr>
            <a:xfrm>
              <a:off x="1686622" y="341972"/>
              <a:ext cx="3606244" cy="584775"/>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chemeClr val="accent1"/>
                  </a:solidFill>
                  <a:effectLst/>
                  <a:uLnTx/>
                  <a:uFillTx/>
                  <a:latin typeface="Arial"/>
                  <a:ea typeface="微软雅黑"/>
                  <a:cs typeface="+mn-cs"/>
                </a:rPr>
                <a:t>Model Analysis II </a:t>
              </a:r>
              <a:endParaRPr kumimoji="0" lang="zh-CN" altLang="en-US" sz="3200" b="1" i="0" u="none" strike="noStrike" kern="1200" cap="none" spc="0" normalizeH="0" baseline="0" noProof="0" dirty="0">
                <a:ln>
                  <a:noFill/>
                </a:ln>
                <a:solidFill>
                  <a:schemeClr val="accent1"/>
                </a:solidFill>
                <a:effectLst/>
                <a:uLnTx/>
                <a:uFillTx/>
                <a:latin typeface="Arial"/>
                <a:ea typeface="微软雅黑"/>
                <a:cs typeface="+mn-cs"/>
              </a:endParaRPr>
            </a:p>
          </p:txBody>
        </p:sp>
        <p:sp>
          <p:nvSpPr>
            <p:cNvPr id="49" name="文本框 48"/>
            <p:cNvSpPr txBox="1"/>
            <p:nvPr/>
          </p:nvSpPr>
          <p:spPr>
            <a:xfrm>
              <a:off x="1686622" y="844858"/>
              <a:ext cx="5572519" cy="254429"/>
            </a:xfrm>
            <a:prstGeom prst="rect">
              <a:avLst/>
            </a:prstGeom>
            <a:noFill/>
          </p:spPr>
          <p:txBody>
            <a:bodyPr wrap="square" rtlCol="0">
              <a:spAutoFit/>
              <a:scene3d>
                <a:camera prst="orthographicFront"/>
                <a:lightRig rig="threePt" dir="t"/>
              </a:scene3d>
              <a:sp3d contourW="12700"/>
            </a:bodyPr>
            <a:lstStyle/>
            <a:p>
              <a:pPr>
                <a:lnSpc>
                  <a:spcPct val="114000"/>
                </a:lnSpc>
                <a:defRPr/>
              </a:pPr>
              <a:r>
                <a:rPr lang="en-US" altLang="zh-CN" sz="1000" dirty="0">
                  <a:solidFill>
                    <a:schemeClr val="bg1">
                      <a:lumMod val="65000"/>
                    </a:schemeClr>
                  </a:solidFill>
                  <a:latin typeface="微软雅黑"/>
                </a:rPr>
                <a:t>Decision Tree| Neural Network | Random Forest| KNN|</a:t>
              </a:r>
            </a:p>
          </p:txBody>
        </p:sp>
      </p:grpSp>
      <p:sp>
        <p:nvSpPr>
          <p:cNvPr id="5" name="TextBox 4">
            <a:extLst>
              <a:ext uri="{FF2B5EF4-FFF2-40B4-BE49-F238E27FC236}">
                <a16:creationId xmlns:a16="http://schemas.microsoft.com/office/drawing/2014/main" id="{A061CECB-9618-8F45-A07F-6B69AD38F1DF}"/>
              </a:ext>
            </a:extLst>
          </p:cNvPr>
          <p:cNvSpPr txBox="1"/>
          <p:nvPr/>
        </p:nvSpPr>
        <p:spPr>
          <a:xfrm>
            <a:off x="8027960" y="3167390"/>
            <a:ext cx="3294313" cy="523220"/>
          </a:xfrm>
          <a:prstGeom prst="rect">
            <a:avLst/>
          </a:prstGeom>
          <a:noFill/>
        </p:spPr>
        <p:txBody>
          <a:bodyPr wrap="square" rtlCol="0">
            <a:spAutoFit/>
          </a:bodyPr>
          <a:lstStyle/>
          <a:p>
            <a:r>
              <a:rPr lang="en-US" sz="2800" b="1" dirty="0">
                <a:solidFill>
                  <a:schemeClr val="accent1"/>
                </a:solidFill>
              </a:rPr>
              <a:t>Model Evaluation</a:t>
            </a:r>
            <a:endParaRPr lang="en-US" sz="2800" dirty="0"/>
          </a:p>
        </p:txBody>
      </p:sp>
      <p:graphicFrame>
        <p:nvGraphicFramePr>
          <p:cNvPr id="8" name="Table 7">
            <a:extLst>
              <a:ext uri="{FF2B5EF4-FFF2-40B4-BE49-F238E27FC236}">
                <a16:creationId xmlns:a16="http://schemas.microsoft.com/office/drawing/2014/main" id="{71AF2948-46AE-6849-BD72-49435FC42F24}"/>
              </a:ext>
            </a:extLst>
          </p:cNvPr>
          <p:cNvGraphicFramePr>
            <a:graphicFrameLocks noGrp="1"/>
          </p:cNvGraphicFramePr>
          <p:nvPr>
            <p:extLst>
              <p:ext uri="{D42A27DB-BD31-4B8C-83A1-F6EECF244321}">
                <p14:modId xmlns:p14="http://schemas.microsoft.com/office/powerpoint/2010/main" val="2279319494"/>
              </p:ext>
            </p:extLst>
          </p:nvPr>
        </p:nvGraphicFramePr>
        <p:xfrm>
          <a:off x="1591889" y="1099288"/>
          <a:ext cx="5969495" cy="5356772"/>
        </p:xfrm>
        <a:graphic>
          <a:graphicData uri="http://schemas.openxmlformats.org/drawingml/2006/table">
            <a:tbl>
              <a:tblPr firstRow="1" bandRow="1">
                <a:tableStyleId>{5C22544A-7EE6-4342-B048-85BDC9FD1C3A}</a:tableStyleId>
              </a:tblPr>
              <a:tblGrid>
                <a:gridCol w="1654141">
                  <a:extLst>
                    <a:ext uri="{9D8B030D-6E8A-4147-A177-3AD203B41FA5}">
                      <a16:colId xmlns:a16="http://schemas.microsoft.com/office/drawing/2014/main" val="22979465"/>
                    </a:ext>
                  </a:extLst>
                </a:gridCol>
                <a:gridCol w="2157677">
                  <a:extLst>
                    <a:ext uri="{9D8B030D-6E8A-4147-A177-3AD203B41FA5}">
                      <a16:colId xmlns:a16="http://schemas.microsoft.com/office/drawing/2014/main" val="1945947139"/>
                    </a:ext>
                  </a:extLst>
                </a:gridCol>
                <a:gridCol w="2157677">
                  <a:extLst>
                    <a:ext uri="{9D8B030D-6E8A-4147-A177-3AD203B41FA5}">
                      <a16:colId xmlns:a16="http://schemas.microsoft.com/office/drawing/2014/main" val="47741964"/>
                    </a:ext>
                  </a:extLst>
                </a:gridCol>
              </a:tblGrid>
              <a:tr h="415616">
                <a:tc>
                  <a:txBody>
                    <a:bodyPr/>
                    <a:lstStyle/>
                    <a:p>
                      <a:r>
                        <a:rPr lang="en-US" dirty="0"/>
                        <a:t>Drug</a:t>
                      </a:r>
                    </a:p>
                  </a:txBody>
                  <a:tcPr/>
                </a:tc>
                <a:tc>
                  <a:txBody>
                    <a:bodyPr/>
                    <a:lstStyle/>
                    <a:p>
                      <a:r>
                        <a:rPr lang="en-US" dirty="0"/>
                        <a:t>Model</a:t>
                      </a:r>
                    </a:p>
                  </a:txBody>
                  <a:tcPr/>
                </a:tc>
                <a:tc>
                  <a:txBody>
                    <a:bodyPr/>
                    <a:lstStyle/>
                    <a:p>
                      <a:r>
                        <a:rPr lang="en-US" dirty="0"/>
                        <a:t>Accuracy</a:t>
                      </a:r>
                    </a:p>
                  </a:txBody>
                  <a:tcPr/>
                </a:tc>
                <a:extLst>
                  <a:ext uri="{0D108BD9-81ED-4DB2-BD59-A6C34878D82A}">
                    <a16:rowId xmlns:a16="http://schemas.microsoft.com/office/drawing/2014/main" val="459125001"/>
                  </a:ext>
                </a:extLst>
              </a:tr>
              <a:tr h="518199">
                <a:tc rowSpan="4">
                  <a:txBody>
                    <a:bodyPr/>
                    <a:lstStyle/>
                    <a:p>
                      <a:r>
                        <a:rPr lang="en-US" dirty="0"/>
                        <a:t>Alcohol</a:t>
                      </a:r>
                    </a:p>
                  </a:txBody>
                  <a:tcPr/>
                </a:tc>
                <a:tc>
                  <a:txBody>
                    <a:bodyPr/>
                    <a:lstStyle/>
                    <a:p>
                      <a:r>
                        <a:rPr lang="en-US" dirty="0"/>
                        <a:t>Decision Tree</a:t>
                      </a:r>
                    </a:p>
                  </a:txBody>
                  <a:tcPr/>
                </a:tc>
                <a:tc>
                  <a:txBody>
                    <a:bodyPr/>
                    <a:lstStyle/>
                    <a:p>
                      <a:r>
                        <a:rPr lang="en-US" dirty="0"/>
                        <a:t>0.981</a:t>
                      </a:r>
                    </a:p>
                  </a:txBody>
                  <a:tcPr/>
                </a:tc>
                <a:extLst>
                  <a:ext uri="{0D108BD9-81ED-4DB2-BD59-A6C34878D82A}">
                    <a16:rowId xmlns:a16="http://schemas.microsoft.com/office/drawing/2014/main" val="2551385433"/>
                  </a:ext>
                </a:extLst>
              </a:tr>
              <a:tr h="411159">
                <a:tc vMerge="1">
                  <a:txBody>
                    <a:bodyPr/>
                    <a:lstStyle/>
                    <a:p>
                      <a:endParaRPr lang="en-US"/>
                    </a:p>
                  </a:txBody>
                  <a:tcPr/>
                </a:tc>
                <a:tc>
                  <a:txBody>
                    <a:bodyPr/>
                    <a:lstStyle/>
                    <a:p>
                      <a:r>
                        <a:rPr lang="en-US" dirty="0"/>
                        <a:t>Neural Network</a:t>
                      </a:r>
                    </a:p>
                  </a:txBody>
                  <a:tcPr/>
                </a:tc>
                <a:tc>
                  <a:txBody>
                    <a:bodyPr/>
                    <a:lstStyle/>
                    <a:p>
                      <a:r>
                        <a:rPr lang="en-US" b="1" dirty="0">
                          <a:solidFill>
                            <a:srgbClr val="FF0000"/>
                          </a:solidFill>
                        </a:rPr>
                        <a:t>0.9951</a:t>
                      </a:r>
                    </a:p>
                  </a:txBody>
                  <a:tcPr/>
                </a:tc>
                <a:extLst>
                  <a:ext uri="{0D108BD9-81ED-4DB2-BD59-A6C34878D82A}">
                    <a16:rowId xmlns:a16="http://schemas.microsoft.com/office/drawing/2014/main" val="2498623842"/>
                  </a:ext>
                </a:extLst>
              </a:tr>
              <a:tr h="404446">
                <a:tc vMerge="1">
                  <a:txBody>
                    <a:bodyPr/>
                    <a:lstStyle/>
                    <a:p>
                      <a:endParaRPr lang="en-US"/>
                    </a:p>
                  </a:txBody>
                  <a:tcPr/>
                </a:tc>
                <a:tc>
                  <a:txBody>
                    <a:bodyPr/>
                    <a:lstStyle/>
                    <a:p>
                      <a:r>
                        <a:rPr lang="en-US" dirty="0"/>
                        <a:t>Random Forest</a:t>
                      </a:r>
                    </a:p>
                  </a:txBody>
                  <a:tcPr/>
                </a:tc>
                <a:tc>
                  <a:txBody>
                    <a:bodyPr/>
                    <a:lstStyle/>
                    <a:p>
                      <a:r>
                        <a:rPr lang="en-US" dirty="0"/>
                        <a:t>0.98057</a:t>
                      </a:r>
                    </a:p>
                  </a:txBody>
                  <a:tcPr/>
                </a:tc>
                <a:extLst>
                  <a:ext uri="{0D108BD9-81ED-4DB2-BD59-A6C34878D82A}">
                    <a16:rowId xmlns:a16="http://schemas.microsoft.com/office/drawing/2014/main" val="2139484005"/>
                  </a:ext>
                </a:extLst>
              </a:tr>
              <a:tr h="384457">
                <a:tc vMerge="1">
                  <a:txBody>
                    <a:bodyPr/>
                    <a:lstStyle/>
                    <a:p>
                      <a:endParaRPr lang="en-US"/>
                    </a:p>
                  </a:txBody>
                  <a:tcPr/>
                </a:tc>
                <a:tc>
                  <a:txBody>
                    <a:bodyPr/>
                    <a:lstStyle/>
                    <a:p>
                      <a:r>
                        <a:rPr lang="en-US" dirty="0"/>
                        <a:t>KNN</a:t>
                      </a:r>
                    </a:p>
                  </a:txBody>
                  <a:tcPr/>
                </a:tc>
                <a:tc>
                  <a:txBody>
                    <a:bodyPr/>
                    <a:lstStyle/>
                    <a:p>
                      <a:r>
                        <a:rPr lang="en-US" dirty="0"/>
                        <a:t>0.983</a:t>
                      </a:r>
                    </a:p>
                  </a:txBody>
                  <a:tcPr/>
                </a:tc>
                <a:extLst>
                  <a:ext uri="{0D108BD9-81ED-4DB2-BD59-A6C34878D82A}">
                    <a16:rowId xmlns:a16="http://schemas.microsoft.com/office/drawing/2014/main" val="3814719407"/>
                  </a:ext>
                </a:extLst>
              </a:tr>
              <a:tr h="458466">
                <a:tc rowSpan="4">
                  <a:txBody>
                    <a:bodyPr/>
                    <a:lstStyle/>
                    <a:p>
                      <a:r>
                        <a:rPr lang="en-US" dirty="0"/>
                        <a:t>Caffeine</a:t>
                      </a:r>
                    </a:p>
                  </a:txBody>
                  <a:tcPr/>
                </a:tc>
                <a:tc>
                  <a:txBody>
                    <a:bodyPr/>
                    <a:lstStyle/>
                    <a:p>
                      <a:r>
                        <a:rPr lang="en-US" dirty="0"/>
                        <a:t>Decision Tree</a:t>
                      </a:r>
                    </a:p>
                  </a:txBody>
                  <a:tcPr/>
                </a:tc>
                <a:tc>
                  <a:txBody>
                    <a:bodyPr/>
                    <a:lstStyle/>
                    <a:p>
                      <a:r>
                        <a:rPr lang="en-US" dirty="0"/>
                        <a:t>0.988</a:t>
                      </a:r>
                    </a:p>
                  </a:txBody>
                  <a:tcPr/>
                </a:tc>
                <a:extLst>
                  <a:ext uri="{0D108BD9-81ED-4DB2-BD59-A6C34878D82A}">
                    <a16:rowId xmlns:a16="http://schemas.microsoft.com/office/drawing/2014/main" val="4093202157"/>
                  </a:ext>
                </a:extLst>
              </a:tr>
              <a:tr h="458466">
                <a:tc vMerge="1">
                  <a:txBody>
                    <a:bodyPr/>
                    <a:lstStyle/>
                    <a:p>
                      <a:endParaRPr lang="en-US"/>
                    </a:p>
                  </a:txBody>
                  <a:tcPr/>
                </a:tc>
                <a:tc>
                  <a:txBody>
                    <a:bodyPr/>
                    <a:lstStyle/>
                    <a:p>
                      <a:r>
                        <a:rPr lang="en-US" dirty="0"/>
                        <a:t>Neural Network</a:t>
                      </a:r>
                    </a:p>
                  </a:txBody>
                  <a:tcPr/>
                </a:tc>
                <a:tc>
                  <a:txBody>
                    <a:bodyPr/>
                    <a:lstStyle/>
                    <a:p>
                      <a:r>
                        <a:rPr lang="en-US" b="1" dirty="0">
                          <a:solidFill>
                            <a:srgbClr val="FF0000"/>
                          </a:solidFill>
                        </a:rPr>
                        <a:t>0.9951</a:t>
                      </a:r>
                    </a:p>
                  </a:txBody>
                  <a:tcPr/>
                </a:tc>
                <a:extLst>
                  <a:ext uri="{0D108BD9-81ED-4DB2-BD59-A6C34878D82A}">
                    <a16:rowId xmlns:a16="http://schemas.microsoft.com/office/drawing/2014/main" val="100473637"/>
                  </a:ext>
                </a:extLst>
              </a:tr>
              <a:tr h="458466">
                <a:tc vMerge="1">
                  <a:txBody>
                    <a:bodyPr/>
                    <a:lstStyle/>
                    <a:p>
                      <a:endParaRPr lang="en-US"/>
                    </a:p>
                  </a:txBody>
                  <a:tcPr/>
                </a:tc>
                <a:tc>
                  <a:txBody>
                    <a:bodyPr/>
                    <a:lstStyle/>
                    <a:p>
                      <a:r>
                        <a:rPr lang="en-US" dirty="0"/>
                        <a:t>Random Forest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0.98763</a:t>
                      </a:r>
                    </a:p>
                  </a:txBody>
                  <a:tcPr/>
                </a:tc>
                <a:extLst>
                  <a:ext uri="{0D108BD9-81ED-4DB2-BD59-A6C34878D82A}">
                    <a16:rowId xmlns:a16="http://schemas.microsoft.com/office/drawing/2014/main" val="470298960"/>
                  </a:ext>
                </a:extLst>
              </a:tr>
              <a:tr h="384457">
                <a:tc vMerge="1">
                  <a:txBody>
                    <a:bodyPr/>
                    <a:lstStyle/>
                    <a:p>
                      <a:endParaRPr lang="en-US"/>
                    </a:p>
                  </a:txBody>
                  <a:tcPr/>
                </a:tc>
                <a:tc>
                  <a:txBody>
                    <a:bodyPr/>
                    <a:lstStyle/>
                    <a:p>
                      <a:r>
                        <a:rPr lang="en-US" dirty="0"/>
                        <a:t>KNN</a:t>
                      </a:r>
                    </a:p>
                  </a:txBody>
                  <a:tcPr/>
                </a:tc>
                <a:tc>
                  <a:txBody>
                    <a:bodyPr/>
                    <a:lstStyle/>
                    <a:p>
                      <a:r>
                        <a:rPr lang="en-US" dirty="0"/>
                        <a:t>0.985</a:t>
                      </a:r>
                    </a:p>
                  </a:txBody>
                  <a:tcPr/>
                </a:tc>
                <a:extLst>
                  <a:ext uri="{0D108BD9-81ED-4DB2-BD59-A6C34878D82A}">
                    <a16:rowId xmlns:a16="http://schemas.microsoft.com/office/drawing/2014/main" val="3497425818"/>
                  </a:ext>
                </a:extLst>
              </a:tr>
              <a:tr h="325555">
                <a:tc rowSpan="4">
                  <a:txBody>
                    <a:bodyPr/>
                    <a:lstStyle/>
                    <a:p>
                      <a:r>
                        <a:rPr lang="en-US" dirty="0"/>
                        <a:t>Cannabis</a:t>
                      </a:r>
                    </a:p>
                  </a:txBody>
                  <a:tcPr/>
                </a:tc>
                <a:tc>
                  <a:txBody>
                    <a:bodyPr/>
                    <a:lstStyle/>
                    <a:p>
                      <a:r>
                        <a:rPr lang="en-US" dirty="0"/>
                        <a:t>Decision Tree</a:t>
                      </a:r>
                    </a:p>
                  </a:txBody>
                  <a:tcPr/>
                </a:tc>
                <a:tc>
                  <a:txBody>
                    <a:bodyPr/>
                    <a:lstStyle/>
                    <a:p>
                      <a:r>
                        <a:rPr lang="en-US" dirty="0"/>
                        <a:t>0.783</a:t>
                      </a:r>
                    </a:p>
                  </a:txBody>
                  <a:tcPr/>
                </a:tc>
                <a:extLst>
                  <a:ext uri="{0D108BD9-81ED-4DB2-BD59-A6C34878D82A}">
                    <a16:rowId xmlns:a16="http://schemas.microsoft.com/office/drawing/2014/main" val="2885511760"/>
                  </a:ext>
                </a:extLst>
              </a:tr>
              <a:tr h="325555">
                <a:tc vMerge="1">
                  <a:txBody>
                    <a:bodyPr/>
                    <a:lstStyle/>
                    <a:p>
                      <a:endParaRPr lang="en-US"/>
                    </a:p>
                  </a:txBody>
                  <a:tcPr/>
                </a:tc>
                <a:tc>
                  <a:txBody>
                    <a:bodyPr/>
                    <a:lstStyle/>
                    <a:p>
                      <a:r>
                        <a:rPr lang="en-US" dirty="0"/>
                        <a:t>Neural Network</a:t>
                      </a:r>
                    </a:p>
                  </a:txBody>
                  <a:tcPr/>
                </a:tc>
                <a:tc>
                  <a:txBody>
                    <a:bodyPr/>
                    <a:lstStyle/>
                    <a:p>
                      <a:r>
                        <a:rPr lang="en-US" b="1" dirty="0">
                          <a:solidFill>
                            <a:srgbClr val="FF0000"/>
                          </a:solidFill>
                        </a:rPr>
                        <a:t>0.9422</a:t>
                      </a:r>
                    </a:p>
                  </a:txBody>
                  <a:tcPr/>
                </a:tc>
                <a:extLst>
                  <a:ext uri="{0D108BD9-81ED-4DB2-BD59-A6C34878D82A}">
                    <a16:rowId xmlns:a16="http://schemas.microsoft.com/office/drawing/2014/main" val="3458025850"/>
                  </a:ext>
                </a:extLst>
              </a:tr>
              <a:tr h="325555">
                <a:tc vMerge="1">
                  <a:txBody>
                    <a:bodyPr/>
                    <a:lstStyle/>
                    <a:p>
                      <a:endParaRPr lang="en-US"/>
                    </a:p>
                  </a:txBody>
                  <a:tcPr/>
                </a:tc>
                <a:tc>
                  <a:txBody>
                    <a:bodyPr/>
                    <a:lstStyle/>
                    <a:p>
                      <a:r>
                        <a:rPr lang="en-US" dirty="0"/>
                        <a:t>Random Forest</a:t>
                      </a:r>
                    </a:p>
                  </a:txBody>
                  <a:tcPr/>
                </a:tc>
                <a:tc>
                  <a:txBody>
                    <a:bodyPr/>
                    <a:lstStyle/>
                    <a:p>
                      <a:r>
                        <a:rPr lang="en-US" dirty="0"/>
                        <a:t>0.78269</a:t>
                      </a:r>
                    </a:p>
                  </a:txBody>
                  <a:tcPr/>
                </a:tc>
                <a:extLst>
                  <a:ext uri="{0D108BD9-81ED-4DB2-BD59-A6C34878D82A}">
                    <a16:rowId xmlns:a16="http://schemas.microsoft.com/office/drawing/2014/main" val="4233627191"/>
                  </a:ext>
                </a:extLst>
              </a:tr>
              <a:tr h="325555">
                <a:tc vMerge="1">
                  <a:txBody>
                    <a:bodyPr/>
                    <a:lstStyle/>
                    <a:p>
                      <a:endParaRPr lang="en-US"/>
                    </a:p>
                  </a:txBody>
                  <a:tcPr/>
                </a:tc>
                <a:tc>
                  <a:txBody>
                    <a:bodyPr/>
                    <a:lstStyle/>
                    <a:p>
                      <a:r>
                        <a:rPr lang="en-US" dirty="0"/>
                        <a:t>KNN</a:t>
                      </a:r>
                    </a:p>
                  </a:txBody>
                  <a:tcPr/>
                </a:tc>
                <a:tc>
                  <a:txBody>
                    <a:bodyPr/>
                    <a:lstStyle/>
                    <a:p>
                      <a:r>
                        <a:rPr lang="en-US" dirty="0"/>
                        <a:t>0.802</a:t>
                      </a:r>
                    </a:p>
                  </a:txBody>
                  <a:tcPr/>
                </a:tc>
                <a:extLst>
                  <a:ext uri="{0D108BD9-81ED-4DB2-BD59-A6C34878D82A}">
                    <a16:rowId xmlns:a16="http://schemas.microsoft.com/office/drawing/2014/main" val="4248625974"/>
                  </a:ext>
                </a:extLst>
              </a:tr>
            </a:tbl>
          </a:graphicData>
        </a:graphic>
      </p:graphicFrame>
    </p:spTree>
    <p:extLst>
      <p:ext uri="{BB962C8B-B14F-4D97-AF65-F5344CB8AC3E}">
        <p14:creationId xmlns:p14="http://schemas.microsoft.com/office/powerpoint/2010/main" val="336933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ppt_x</p:attrName>
                                        </p:attrNameLst>
                                      </p:cBhvr>
                                      <p:tavLst>
                                        <p:tav tm="0">
                                          <p:val>
                                            <p:strVal val="#ppt_x-#ppt_w*1.125000"/>
                                          </p:val>
                                        </p:tav>
                                        <p:tav tm="100000">
                                          <p:val>
                                            <p:strVal val="#ppt_x"/>
                                          </p:val>
                                        </p:tav>
                                      </p:tavLst>
                                    </p:anim>
                                    <p:animEffect transition="in" filter="wipe(right)">
                                      <p:cBhvr>
                                        <p:cTn id="13" dur="500"/>
                                        <p:tgtEl>
                                          <p:spTgt spid="47"/>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42652" y="304800"/>
            <a:ext cx="1634541" cy="1061520"/>
            <a:chOff x="-42652" y="304800"/>
            <a:chExt cx="1634541" cy="1061520"/>
          </a:xfrm>
        </p:grpSpPr>
        <p:sp>
          <p:nvSpPr>
            <p:cNvPr id="44"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5" name="椭圆 44"/>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03</a:t>
              </a:r>
              <a:endParaRPr lang="zh-CN" altLang="en-US" sz="2400" dirty="0">
                <a:solidFill>
                  <a:schemeClr val="bg1"/>
                </a:solidFill>
              </a:endParaRPr>
            </a:p>
          </p:txBody>
        </p:sp>
      </p:grpSp>
      <p:grpSp>
        <p:nvGrpSpPr>
          <p:cNvPr id="47" name="组合 46"/>
          <p:cNvGrpSpPr/>
          <p:nvPr/>
        </p:nvGrpSpPr>
        <p:grpSpPr>
          <a:xfrm>
            <a:off x="1686622" y="341972"/>
            <a:ext cx="5572519" cy="757315"/>
            <a:chOff x="1686622" y="341972"/>
            <a:chExt cx="5572519" cy="757315"/>
          </a:xfrm>
        </p:grpSpPr>
        <p:sp>
          <p:nvSpPr>
            <p:cNvPr id="48" name="文本框 47"/>
            <p:cNvSpPr txBox="1"/>
            <p:nvPr/>
          </p:nvSpPr>
          <p:spPr>
            <a:xfrm>
              <a:off x="1686622" y="341972"/>
              <a:ext cx="2302233" cy="584775"/>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b="1" dirty="0">
                  <a:solidFill>
                    <a:schemeClr val="accent1"/>
                  </a:solidFill>
                  <a:latin typeface="Arial"/>
                  <a:ea typeface="微软雅黑"/>
                </a:rPr>
                <a:t>Prediction</a:t>
              </a:r>
              <a:r>
                <a:rPr kumimoji="0" lang="en-US" altLang="zh-CN" sz="3200" b="1" i="0" u="none" strike="noStrike" kern="1200" cap="none" spc="0" normalizeH="0" baseline="0" noProof="0" dirty="0">
                  <a:ln>
                    <a:noFill/>
                  </a:ln>
                  <a:solidFill>
                    <a:schemeClr val="accent1"/>
                  </a:solidFill>
                  <a:effectLst/>
                  <a:uLnTx/>
                  <a:uFillTx/>
                  <a:latin typeface="Arial"/>
                  <a:ea typeface="微软雅黑"/>
                  <a:cs typeface="+mn-cs"/>
                </a:rPr>
                <a:t> </a:t>
              </a:r>
              <a:endParaRPr kumimoji="0" lang="zh-CN" altLang="en-US" sz="3200" b="1" i="0" u="none" strike="noStrike" kern="1200" cap="none" spc="0" normalizeH="0" baseline="0" noProof="0" dirty="0">
                <a:ln>
                  <a:noFill/>
                </a:ln>
                <a:solidFill>
                  <a:schemeClr val="accent1"/>
                </a:solidFill>
                <a:effectLst/>
                <a:uLnTx/>
                <a:uFillTx/>
                <a:latin typeface="Arial"/>
                <a:ea typeface="微软雅黑"/>
                <a:cs typeface="+mn-cs"/>
              </a:endParaRPr>
            </a:p>
          </p:txBody>
        </p:sp>
        <p:sp>
          <p:nvSpPr>
            <p:cNvPr id="49" name="文本框 48"/>
            <p:cNvSpPr txBox="1"/>
            <p:nvPr/>
          </p:nvSpPr>
          <p:spPr>
            <a:xfrm>
              <a:off x="1686622" y="844858"/>
              <a:ext cx="5572519" cy="254429"/>
            </a:xfrm>
            <a:prstGeom prst="rect">
              <a:avLst/>
            </a:prstGeom>
            <a:noFill/>
          </p:spPr>
          <p:txBody>
            <a:bodyPr wrap="square" rtlCol="0">
              <a:spAutoFit/>
              <a:scene3d>
                <a:camera prst="orthographicFront"/>
                <a:lightRig rig="threePt" dir="t"/>
              </a:scene3d>
              <a:sp3d contourW="12700"/>
            </a:bodyPr>
            <a:lstStyle/>
            <a:p>
              <a:pPr>
                <a:lnSpc>
                  <a:spcPct val="114000"/>
                </a:lnSpc>
                <a:defRPr/>
              </a:pPr>
              <a:endParaRPr lang="en-US" altLang="zh-CN" sz="1000" dirty="0">
                <a:solidFill>
                  <a:schemeClr val="bg1">
                    <a:lumMod val="65000"/>
                  </a:schemeClr>
                </a:solidFill>
                <a:latin typeface="微软雅黑"/>
              </a:endParaRPr>
            </a:p>
          </p:txBody>
        </p:sp>
      </p:grpSp>
      <p:pic>
        <p:nvPicPr>
          <p:cNvPr id="3" name="Picture 2" descr="A person standing in front of a store&#10;&#10;Description automatically generated">
            <a:extLst>
              <a:ext uri="{FF2B5EF4-FFF2-40B4-BE49-F238E27FC236}">
                <a16:creationId xmlns:a16="http://schemas.microsoft.com/office/drawing/2014/main" id="{3D4FD868-8BC6-5F44-91E5-8D021B224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300" y="1352712"/>
            <a:ext cx="4411447" cy="4602050"/>
          </a:xfrm>
          <a:prstGeom prst="rect">
            <a:avLst/>
          </a:prstGeom>
        </p:spPr>
      </p:pic>
      <p:sp>
        <p:nvSpPr>
          <p:cNvPr id="4" name="TextBox 3">
            <a:extLst>
              <a:ext uri="{FF2B5EF4-FFF2-40B4-BE49-F238E27FC236}">
                <a16:creationId xmlns:a16="http://schemas.microsoft.com/office/drawing/2014/main" id="{1DF27FBB-BF99-C244-991C-8606F96AA498}"/>
              </a:ext>
            </a:extLst>
          </p:cNvPr>
          <p:cNvSpPr txBox="1"/>
          <p:nvPr/>
        </p:nvSpPr>
        <p:spPr>
          <a:xfrm>
            <a:off x="7842739" y="1659537"/>
            <a:ext cx="2479431" cy="4524315"/>
          </a:xfrm>
          <a:prstGeom prst="rect">
            <a:avLst/>
          </a:prstGeom>
          <a:noFill/>
        </p:spPr>
        <p:txBody>
          <a:bodyPr wrap="square" rtlCol="0">
            <a:spAutoFit/>
          </a:bodyPr>
          <a:lstStyle/>
          <a:p>
            <a:r>
              <a:rPr lang="en-US" b="1" dirty="0"/>
              <a:t>Name: Lisa</a:t>
            </a:r>
          </a:p>
          <a:p>
            <a:r>
              <a:rPr lang="en-US" b="1" dirty="0"/>
              <a:t>Age: 22</a:t>
            </a:r>
          </a:p>
          <a:p>
            <a:r>
              <a:rPr lang="en-US" b="1" dirty="0"/>
              <a:t>Specialty: Dancing</a:t>
            </a:r>
          </a:p>
          <a:p>
            <a:r>
              <a:rPr lang="en-US" b="1" dirty="0"/>
              <a:t>Gender: Girl</a:t>
            </a:r>
          </a:p>
          <a:p>
            <a:r>
              <a:rPr lang="en-US" b="1" dirty="0"/>
              <a:t>Education: College</a:t>
            </a:r>
          </a:p>
          <a:p>
            <a:r>
              <a:rPr lang="en-US" b="1" dirty="0"/>
              <a:t>Country: Thailand</a:t>
            </a:r>
          </a:p>
          <a:p>
            <a:r>
              <a:rPr lang="en-US" b="1" dirty="0"/>
              <a:t>Ethnicity: Asian</a:t>
            </a:r>
          </a:p>
          <a:p>
            <a:r>
              <a:rPr lang="en-US" b="1" dirty="0"/>
              <a:t>Nscore : 0.31287,</a:t>
            </a:r>
          </a:p>
          <a:p>
            <a:r>
              <a:rPr lang="en-US" b="1" dirty="0"/>
              <a:t>Escore: 0.31287, </a:t>
            </a:r>
          </a:p>
          <a:p>
            <a:r>
              <a:rPr lang="en-US" b="1" dirty="0"/>
              <a:t>Oscore: -0.57545, </a:t>
            </a:r>
          </a:p>
          <a:p>
            <a:r>
              <a:rPr lang="en-US" b="1" dirty="0"/>
              <a:t>Ascore: -0.58331, </a:t>
            </a:r>
          </a:p>
          <a:p>
            <a:r>
              <a:rPr lang="en-US" b="1" dirty="0"/>
              <a:t>Cscore: -0.91699, </a:t>
            </a:r>
          </a:p>
          <a:p>
            <a:r>
              <a:rPr lang="en-US" b="1" dirty="0"/>
              <a:t>Impulsive: -0.00665, </a:t>
            </a:r>
          </a:p>
          <a:p>
            <a:r>
              <a:rPr lang="en-US" b="1" dirty="0"/>
              <a:t>SS: -0.21712</a:t>
            </a:r>
          </a:p>
          <a:p>
            <a:endParaRPr lang="en-US" dirty="0"/>
          </a:p>
          <a:p>
            <a:endParaRPr lang="en-US" dirty="0"/>
          </a:p>
        </p:txBody>
      </p:sp>
    </p:spTree>
    <p:extLst>
      <p:ext uri="{BB962C8B-B14F-4D97-AF65-F5344CB8AC3E}">
        <p14:creationId xmlns:p14="http://schemas.microsoft.com/office/powerpoint/2010/main" val="22417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ppt_x</p:attrName>
                                        </p:attrNameLst>
                                      </p:cBhvr>
                                      <p:tavLst>
                                        <p:tav tm="0">
                                          <p:val>
                                            <p:strVal val="#ppt_x-#ppt_w*1.125000"/>
                                          </p:val>
                                        </p:tav>
                                        <p:tav tm="100000">
                                          <p:val>
                                            <p:strVal val="#ppt_x"/>
                                          </p:val>
                                        </p:tav>
                                      </p:tavLst>
                                    </p:anim>
                                    <p:animEffect transition="in" filter="wipe(right)">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42652" y="304800"/>
            <a:ext cx="1634541" cy="1061520"/>
            <a:chOff x="-42652" y="304800"/>
            <a:chExt cx="1634541" cy="1061520"/>
          </a:xfrm>
        </p:grpSpPr>
        <p:sp>
          <p:nvSpPr>
            <p:cNvPr id="44"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5" name="椭圆 44"/>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969446" y="432556"/>
              <a:ext cx="527709"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03</a:t>
              </a:r>
              <a:endParaRPr lang="zh-CN" altLang="en-US" sz="2400" dirty="0">
                <a:solidFill>
                  <a:schemeClr val="bg1"/>
                </a:solidFill>
              </a:endParaRPr>
            </a:p>
          </p:txBody>
        </p:sp>
      </p:grpSp>
      <p:grpSp>
        <p:nvGrpSpPr>
          <p:cNvPr id="47" name="组合 46"/>
          <p:cNvGrpSpPr/>
          <p:nvPr/>
        </p:nvGrpSpPr>
        <p:grpSpPr>
          <a:xfrm>
            <a:off x="1686622" y="341972"/>
            <a:ext cx="5572519" cy="757315"/>
            <a:chOff x="1686622" y="341972"/>
            <a:chExt cx="5572519" cy="757315"/>
          </a:xfrm>
        </p:grpSpPr>
        <p:sp>
          <p:nvSpPr>
            <p:cNvPr id="48" name="文本框 47"/>
            <p:cNvSpPr txBox="1"/>
            <p:nvPr/>
          </p:nvSpPr>
          <p:spPr>
            <a:xfrm>
              <a:off x="1686622" y="341972"/>
              <a:ext cx="2302233" cy="584775"/>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b="1" dirty="0">
                  <a:solidFill>
                    <a:schemeClr val="accent1"/>
                  </a:solidFill>
                  <a:latin typeface="Arial"/>
                  <a:ea typeface="微软雅黑"/>
                </a:rPr>
                <a:t>Prediction</a:t>
              </a:r>
              <a:r>
                <a:rPr kumimoji="0" lang="en-US" altLang="zh-CN" sz="3200" b="1" i="0" u="none" strike="noStrike" kern="1200" cap="none" spc="0" normalizeH="0" baseline="0" noProof="0" dirty="0">
                  <a:ln>
                    <a:noFill/>
                  </a:ln>
                  <a:solidFill>
                    <a:schemeClr val="accent1"/>
                  </a:solidFill>
                  <a:effectLst/>
                  <a:uLnTx/>
                  <a:uFillTx/>
                  <a:latin typeface="Arial"/>
                  <a:ea typeface="微软雅黑"/>
                  <a:cs typeface="+mn-cs"/>
                </a:rPr>
                <a:t> </a:t>
              </a:r>
              <a:endParaRPr kumimoji="0" lang="zh-CN" altLang="en-US" sz="3200" b="1" i="0" u="none" strike="noStrike" kern="1200" cap="none" spc="0" normalizeH="0" baseline="0" noProof="0" dirty="0">
                <a:ln>
                  <a:noFill/>
                </a:ln>
                <a:solidFill>
                  <a:schemeClr val="accent1"/>
                </a:solidFill>
                <a:effectLst/>
                <a:uLnTx/>
                <a:uFillTx/>
                <a:latin typeface="Arial"/>
                <a:ea typeface="微软雅黑"/>
                <a:cs typeface="+mn-cs"/>
              </a:endParaRPr>
            </a:p>
          </p:txBody>
        </p:sp>
        <p:sp>
          <p:nvSpPr>
            <p:cNvPr id="49" name="文本框 48"/>
            <p:cNvSpPr txBox="1"/>
            <p:nvPr/>
          </p:nvSpPr>
          <p:spPr>
            <a:xfrm>
              <a:off x="1686622" y="844858"/>
              <a:ext cx="5572519" cy="254429"/>
            </a:xfrm>
            <a:prstGeom prst="rect">
              <a:avLst/>
            </a:prstGeom>
            <a:noFill/>
          </p:spPr>
          <p:txBody>
            <a:bodyPr wrap="square" rtlCol="0">
              <a:spAutoFit/>
              <a:scene3d>
                <a:camera prst="orthographicFront"/>
                <a:lightRig rig="threePt" dir="t"/>
              </a:scene3d>
              <a:sp3d contourW="12700"/>
            </a:bodyPr>
            <a:lstStyle/>
            <a:p>
              <a:pPr>
                <a:lnSpc>
                  <a:spcPct val="114000"/>
                </a:lnSpc>
                <a:defRPr/>
              </a:pPr>
              <a:endParaRPr lang="en-US" altLang="zh-CN" sz="1000" dirty="0">
                <a:solidFill>
                  <a:schemeClr val="bg1">
                    <a:lumMod val="65000"/>
                  </a:schemeClr>
                </a:solidFill>
                <a:latin typeface="微软雅黑"/>
              </a:endParaRPr>
            </a:p>
          </p:txBody>
        </p:sp>
      </p:grpSp>
      <p:pic>
        <p:nvPicPr>
          <p:cNvPr id="5" name="Picture 4" descr="A screenshot of a cell phone&#10;&#10;Description automatically generated">
            <a:extLst>
              <a:ext uri="{FF2B5EF4-FFF2-40B4-BE49-F238E27FC236}">
                <a16:creationId xmlns:a16="http://schemas.microsoft.com/office/drawing/2014/main" id="{39468C5F-ADDF-BF47-B4AE-5500D1EB2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250" y="2057400"/>
            <a:ext cx="9207500" cy="2203450"/>
          </a:xfrm>
          <a:prstGeom prst="rect">
            <a:avLst/>
          </a:prstGeom>
        </p:spPr>
      </p:pic>
      <p:pic>
        <p:nvPicPr>
          <p:cNvPr id="7" name="Graphic 6" descr="Line arrow Clockwise curve">
            <a:extLst>
              <a:ext uri="{FF2B5EF4-FFF2-40B4-BE49-F238E27FC236}">
                <a16:creationId xmlns:a16="http://schemas.microsoft.com/office/drawing/2014/main" id="{D756BE33-DE8B-6042-9321-17A69FB2BA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469839">
            <a:off x="2667629" y="3918900"/>
            <a:ext cx="1313452" cy="1313452"/>
          </a:xfrm>
          <a:prstGeom prst="rect">
            <a:avLst/>
          </a:prstGeom>
        </p:spPr>
      </p:pic>
      <p:sp>
        <p:nvSpPr>
          <p:cNvPr id="15" name="文本框 48">
            <a:extLst>
              <a:ext uri="{FF2B5EF4-FFF2-40B4-BE49-F238E27FC236}">
                <a16:creationId xmlns:a16="http://schemas.microsoft.com/office/drawing/2014/main" id="{8F1220D2-3F7E-5540-85C2-451A7169E574}"/>
              </a:ext>
            </a:extLst>
          </p:cNvPr>
          <p:cNvSpPr txBox="1"/>
          <p:nvPr/>
        </p:nvSpPr>
        <p:spPr>
          <a:xfrm>
            <a:off x="1839022" y="997258"/>
            <a:ext cx="5572519" cy="254429"/>
          </a:xfrm>
          <a:prstGeom prst="rect">
            <a:avLst/>
          </a:prstGeom>
          <a:noFill/>
        </p:spPr>
        <p:txBody>
          <a:bodyPr wrap="square" rtlCol="0">
            <a:spAutoFit/>
            <a:scene3d>
              <a:camera prst="orthographicFront"/>
              <a:lightRig rig="threePt" dir="t"/>
            </a:scene3d>
            <a:sp3d contourW="12700"/>
          </a:bodyPr>
          <a:lstStyle/>
          <a:p>
            <a:pPr>
              <a:lnSpc>
                <a:spcPct val="114000"/>
              </a:lnSpc>
              <a:defRPr/>
            </a:pPr>
            <a:endParaRPr lang="en-US" altLang="zh-CN" sz="1000" dirty="0">
              <a:solidFill>
                <a:schemeClr val="bg1">
                  <a:lumMod val="65000"/>
                </a:schemeClr>
              </a:solidFill>
              <a:latin typeface="微软雅黑"/>
            </a:endParaRPr>
          </a:p>
        </p:txBody>
      </p:sp>
      <p:sp>
        <p:nvSpPr>
          <p:cNvPr id="8" name="TextBox 7">
            <a:extLst>
              <a:ext uri="{FF2B5EF4-FFF2-40B4-BE49-F238E27FC236}">
                <a16:creationId xmlns:a16="http://schemas.microsoft.com/office/drawing/2014/main" id="{955435AA-2E4D-4A47-B58F-B7EBF7CDAFAD}"/>
              </a:ext>
            </a:extLst>
          </p:cNvPr>
          <p:cNvSpPr txBox="1"/>
          <p:nvPr/>
        </p:nvSpPr>
        <p:spPr>
          <a:xfrm>
            <a:off x="3324355" y="5188258"/>
            <a:ext cx="3481754" cy="461665"/>
          </a:xfrm>
          <a:prstGeom prst="rect">
            <a:avLst/>
          </a:prstGeom>
          <a:noFill/>
        </p:spPr>
        <p:txBody>
          <a:bodyPr wrap="square" rtlCol="0">
            <a:spAutoFit/>
          </a:bodyPr>
          <a:lstStyle/>
          <a:p>
            <a:r>
              <a:rPr lang="en-US" sz="2400" b="1" dirty="0">
                <a:solidFill>
                  <a:schemeClr val="accent1"/>
                </a:solidFill>
              </a:rPr>
              <a:t>Good Girl !!!</a:t>
            </a:r>
            <a:endParaRPr lang="en-US" sz="2400" dirty="0"/>
          </a:p>
        </p:txBody>
      </p:sp>
    </p:spTree>
    <p:extLst>
      <p:ext uri="{BB962C8B-B14F-4D97-AF65-F5344CB8AC3E}">
        <p14:creationId xmlns:p14="http://schemas.microsoft.com/office/powerpoint/2010/main" val="71292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ppt_x</p:attrName>
                                        </p:attrNameLst>
                                      </p:cBhvr>
                                      <p:tavLst>
                                        <p:tav tm="0">
                                          <p:val>
                                            <p:strVal val="#ppt_x-#ppt_w*1.125000"/>
                                          </p:val>
                                        </p:tav>
                                        <p:tav tm="100000">
                                          <p:val>
                                            <p:strVal val="#ppt_x"/>
                                          </p:val>
                                        </p:tav>
                                      </p:tavLst>
                                    </p:anim>
                                    <p:animEffect transition="in" filter="wipe(right)">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26"/>
          <p:cNvSpPr/>
          <p:nvPr/>
        </p:nvSpPr>
        <p:spPr>
          <a:xfrm rot="19800000" flipH="1">
            <a:off x="4711810" y="6248569"/>
            <a:ext cx="2431940" cy="542161"/>
          </a:xfrm>
          <a:custGeom>
            <a:avLst/>
            <a:gdLst>
              <a:gd name="connsiteX0" fmla="*/ 0 w 2431940"/>
              <a:gd name="connsiteY0" fmla="*/ 0 h 542161"/>
              <a:gd name="connsiteX1" fmla="*/ 1398090 w 2431940"/>
              <a:gd name="connsiteY1" fmla="*/ 541964 h 542161"/>
              <a:gd name="connsiteX2" fmla="*/ 1498898 w 2431940"/>
              <a:gd name="connsiteY2" fmla="*/ 542161 h 542161"/>
              <a:gd name="connsiteX3" fmla="*/ 2431940 w 2431940"/>
              <a:gd name="connsiteY3" fmla="*/ 3469 h 542161"/>
            </a:gdLst>
            <a:ahLst/>
            <a:cxnLst>
              <a:cxn ang="0">
                <a:pos x="connsiteX0" y="connsiteY0"/>
              </a:cxn>
              <a:cxn ang="0">
                <a:pos x="connsiteX1" y="connsiteY1"/>
              </a:cxn>
              <a:cxn ang="0">
                <a:pos x="connsiteX2" y="connsiteY2"/>
              </a:cxn>
              <a:cxn ang="0">
                <a:pos x="connsiteX3" y="connsiteY3"/>
              </a:cxn>
            </a:cxnLst>
            <a:rect l="l" t="t" r="r" b="b"/>
            <a:pathLst>
              <a:path w="2431940" h="542161">
                <a:moveTo>
                  <a:pt x="0" y="0"/>
                </a:moveTo>
                <a:lnTo>
                  <a:pt x="1398090" y="541964"/>
                </a:lnTo>
                <a:lnTo>
                  <a:pt x="1498898" y="542161"/>
                </a:lnTo>
                <a:lnTo>
                  <a:pt x="2431940" y="3469"/>
                </a:lnTo>
                <a:close/>
              </a:path>
            </a:pathLst>
          </a:custGeom>
          <a:gradFill>
            <a:gsLst>
              <a:gs pos="0">
                <a:schemeClr val="tx1">
                  <a:alpha val="60000"/>
                </a:schemeClr>
              </a:gs>
              <a:gs pos="100000">
                <a:schemeClr val="bg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1" name="矩形 20"/>
          <p:cNvSpPr/>
          <p:nvPr/>
        </p:nvSpPr>
        <p:spPr>
          <a:xfrm rot="19800000" flipH="1">
            <a:off x="7428179" y="3302927"/>
            <a:ext cx="5075446" cy="3950538"/>
          </a:xfrm>
          <a:custGeom>
            <a:avLst/>
            <a:gdLst>
              <a:gd name="connsiteX0" fmla="*/ 0 w 6834188"/>
              <a:gd name="connsiteY0" fmla="*/ 0 h 3925427"/>
              <a:gd name="connsiteX1" fmla="*/ 6834188 w 6834188"/>
              <a:gd name="connsiteY1" fmla="*/ 0 h 3925427"/>
              <a:gd name="connsiteX2" fmla="*/ 6834188 w 6834188"/>
              <a:gd name="connsiteY2" fmla="*/ 3925427 h 3925427"/>
              <a:gd name="connsiteX3" fmla="*/ 0 w 6834188"/>
              <a:gd name="connsiteY3" fmla="*/ 3925427 h 3925427"/>
              <a:gd name="connsiteX4" fmla="*/ 0 w 6834188"/>
              <a:gd name="connsiteY4" fmla="*/ 0 h 3925427"/>
              <a:gd name="connsiteX0" fmla="*/ 0 w 6834188"/>
              <a:gd name="connsiteY0" fmla="*/ 0 h 3930337"/>
              <a:gd name="connsiteX1" fmla="*/ 6834188 w 6834188"/>
              <a:gd name="connsiteY1" fmla="*/ 0 h 3930337"/>
              <a:gd name="connsiteX2" fmla="*/ 6834188 w 6834188"/>
              <a:gd name="connsiteY2" fmla="*/ 3925427 h 3930337"/>
              <a:gd name="connsiteX3" fmla="*/ 2866410 w 6834188"/>
              <a:gd name="connsiteY3" fmla="*/ 3930337 h 3930337"/>
              <a:gd name="connsiteX4" fmla="*/ 0 w 6834188"/>
              <a:gd name="connsiteY4" fmla="*/ 3925427 h 3930337"/>
              <a:gd name="connsiteX5" fmla="*/ 0 w 6834188"/>
              <a:gd name="connsiteY5" fmla="*/ 0 h 3930337"/>
              <a:gd name="connsiteX0" fmla="*/ 0 w 6834188"/>
              <a:gd name="connsiteY0" fmla="*/ 20201 h 3950538"/>
              <a:gd name="connsiteX1" fmla="*/ 1758742 w 6834188"/>
              <a:gd name="connsiteY1" fmla="*/ 0 h 3950538"/>
              <a:gd name="connsiteX2" fmla="*/ 6834188 w 6834188"/>
              <a:gd name="connsiteY2" fmla="*/ 20201 h 3950538"/>
              <a:gd name="connsiteX3" fmla="*/ 6834188 w 6834188"/>
              <a:gd name="connsiteY3" fmla="*/ 3945628 h 3950538"/>
              <a:gd name="connsiteX4" fmla="*/ 2866410 w 6834188"/>
              <a:gd name="connsiteY4" fmla="*/ 3950538 h 3950538"/>
              <a:gd name="connsiteX5" fmla="*/ 0 w 6834188"/>
              <a:gd name="connsiteY5" fmla="*/ 3945628 h 3950538"/>
              <a:gd name="connsiteX6" fmla="*/ 0 w 6834188"/>
              <a:gd name="connsiteY6" fmla="*/ 20201 h 3950538"/>
              <a:gd name="connsiteX0" fmla="*/ 0 w 6834188"/>
              <a:gd name="connsiteY0" fmla="*/ 3945628 h 3950538"/>
              <a:gd name="connsiteX1" fmla="*/ 1758742 w 6834188"/>
              <a:gd name="connsiteY1" fmla="*/ 0 h 3950538"/>
              <a:gd name="connsiteX2" fmla="*/ 6834188 w 6834188"/>
              <a:gd name="connsiteY2" fmla="*/ 20201 h 3950538"/>
              <a:gd name="connsiteX3" fmla="*/ 6834188 w 6834188"/>
              <a:gd name="connsiteY3" fmla="*/ 3945628 h 3950538"/>
              <a:gd name="connsiteX4" fmla="*/ 2866410 w 6834188"/>
              <a:gd name="connsiteY4" fmla="*/ 3950538 h 3950538"/>
              <a:gd name="connsiteX5" fmla="*/ 0 w 6834188"/>
              <a:gd name="connsiteY5" fmla="*/ 3945628 h 3950538"/>
              <a:gd name="connsiteX0" fmla="*/ 1107668 w 5075446"/>
              <a:gd name="connsiteY0" fmla="*/ 3950538 h 3950538"/>
              <a:gd name="connsiteX1" fmla="*/ 0 w 5075446"/>
              <a:gd name="connsiteY1" fmla="*/ 0 h 3950538"/>
              <a:gd name="connsiteX2" fmla="*/ 5075446 w 5075446"/>
              <a:gd name="connsiteY2" fmla="*/ 20201 h 3950538"/>
              <a:gd name="connsiteX3" fmla="*/ 5075446 w 5075446"/>
              <a:gd name="connsiteY3" fmla="*/ 3945628 h 3950538"/>
              <a:gd name="connsiteX4" fmla="*/ 1107668 w 5075446"/>
              <a:gd name="connsiteY4" fmla="*/ 3950538 h 3950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5446" h="3950538">
                <a:moveTo>
                  <a:pt x="1107668" y="3950538"/>
                </a:moveTo>
                <a:lnTo>
                  <a:pt x="0" y="0"/>
                </a:lnTo>
                <a:lnTo>
                  <a:pt x="5075446" y="20201"/>
                </a:lnTo>
                <a:lnTo>
                  <a:pt x="5075446" y="3945628"/>
                </a:lnTo>
                <a:lnTo>
                  <a:pt x="1107668" y="3950538"/>
                </a:lnTo>
                <a:close/>
              </a:path>
            </a:pathLst>
          </a:custGeom>
          <a:gradFill>
            <a:gsLst>
              <a:gs pos="0">
                <a:schemeClr val="tx1">
                  <a:alpha val="50000"/>
                </a:schemeClr>
              </a:gs>
              <a:gs pos="100000">
                <a:schemeClr val="bg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矩形 19"/>
          <p:cNvSpPr/>
          <p:nvPr/>
        </p:nvSpPr>
        <p:spPr>
          <a:xfrm rot="19800000" flipH="1">
            <a:off x="3281494" y="822530"/>
            <a:ext cx="6746999" cy="2791087"/>
          </a:xfrm>
          <a:custGeom>
            <a:avLst/>
            <a:gdLst>
              <a:gd name="connsiteX0" fmla="*/ 0 w 5924873"/>
              <a:gd name="connsiteY0" fmla="*/ 0 h 2777641"/>
              <a:gd name="connsiteX1" fmla="*/ 5924873 w 5924873"/>
              <a:gd name="connsiteY1" fmla="*/ 0 h 2777641"/>
              <a:gd name="connsiteX2" fmla="*/ 5924873 w 5924873"/>
              <a:gd name="connsiteY2" fmla="*/ 2777641 h 2777641"/>
              <a:gd name="connsiteX3" fmla="*/ 0 w 5924873"/>
              <a:gd name="connsiteY3" fmla="*/ 2777641 h 2777641"/>
              <a:gd name="connsiteX4" fmla="*/ 0 w 5924873"/>
              <a:gd name="connsiteY4" fmla="*/ 0 h 2777641"/>
              <a:gd name="connsiteX0" fmla="*/ 0 w 5924873"/>
              <a:gd name="connsiteY0" fmla="*/ 0 h 2791087"/>
              <a:gd name="connsiteX1" fmla="*/ 5924873 w 5924873"/>
              <a:gd name="connsiteY1" fmla="*/ 0 h 2791087"/>
              <a:gd name="connsiteX2" fmla="*/ 5924873 w 5924873"/>
              <a:gd name="connsiteY2" fmla="*/ 2777641 h 2791087"/>
              <a:gd name="connsiteX3" fmla="*/ 1639851 w 5924873"/>
              <a:gd name="connsiteY3" fmla="*/ 2791087 h 2791087"/>
              <a:gd name="connsiteX4" fmla="*/ 0 w 5924873"/>
              <a:gd name="connsiteY4" fmla="*/ 2777641 h 2791087"/>
              <a:gd name="connsiteX5" fmla="*/ 0 w 5924873"/>
              <a:gd name="connsiteY5" fmla="*/ 0 h 2791087"/>
              <a:gd name="connsiteX0" fmla="*/ 0 w 5924873"/>
              <a:gd name="connsiteY0" fmla="*/ 0 h 2791087"/>
              <a:gd name="connsiteX1" fmla="*/ 2991603 w 5924873"/>
              <a:gd name="connsiteY1" fmla="*/ 1589 h 2791087"/>
              <a:gd name="connsiteX2" fmla="*/ 5924873 w 5924873"/>
              <a:gd name="connsiteY2" fmla="*/ 0 h 2791087"/>
              <a:gd name="connsiteX3" fmla="*/ 5924873 w 5924873"/>
              <a:gd name="connsiteY3" fmla="*/ 2777641 h 2791087"/>
              <a:gd name="connsiteX4" fmla="*/ 1639851 w 5924873"/>
              <a:gd name="connsiteY4" fmla="*/ 2791087 h 2791087"/>
              <a:gd name="connsiteX5" fmla="*/ 0 w 5924873"/>
              <a:gd name="connsiteY5" fmla="*/ 2777641 h 2791087"/>
              <a:gd name="connsiteX6" fmla="*/ 0 w 5924873"/>
              <a:gd name="connsiteY6" fmla="*/ 0 h 2791087"/>
              <a:gd name="connsiteX0" fmla="*/ 0 w 5924873"/>
              <a:gd name="connsiteY0" fmla="*/ 0 h 2791087"/>
              <a:gd name="connsiteX1" fmla="*/ 2991603 w 5924873"/>
              <a:gd name="connsiteY1" fmla="*/ 1589 h 2791087"/>
              <a:gd name="connsiteX2" fmla="*/ 5924873 w 5924873"/>
              <a:gd name="connsiteY2" fmla="*/ 0 h 2791087"/>
              <a:gd name="connsiteX3" fmla="*/ 5924873 w 5924873"/>
              <a:gd name="connsiteY3" fmla="*/ 2777641 h 2791087"/>
              <a:gd name="connsiteX4" fmla="*/ 1639851 w 5924873"/>
              <a:gd name="connsiteY4" fmla="*/ 2791087 h 2791087"/>
              <a:gd name="connsiteX5" fmla="*/ 0 w 5924873"/>
              <a:gd name="connsiteY5" fmla="*/ 0 h 2791087"/>
              <a:gd name="connsiteX0" fmla="*/ 0 w 4285022"/>
              <a:gd name="connsiteY0" fmla="*/ 2791087 h 2791087"/>
              <a:gd name="connsiteX1" fmla="*/ 1351752 w 4285022"/>
              <a:gd name="connsiteY1" fmla="*/ 1589 h 2791087"/>
              <a:gd name="connsiteX2" fmla="*/ 4285022 w 4285022"/>
              <a:gd name="connsiteY2" fmla="*/ 0 h 2791087"/>
              <a:gd name="connsiteX3" fmla="*/ 4285022 w 4285022"/>
              <a:gd name="connsiteY3" fmla="*/ 2777641 h 2791087"/>
              <a:gd name="connsiteX4" fmla="*/ 0 w 4285022"/>
              <a:gd name="connsiteY4" fmla="*/ 2791087 h 2791087"/>
              <a:gd name="connsiteX0" fmla="*/ 0 w 4285022"/>
              <a:gd name="connsiteY0" fmla="*/ 2791087 h 2791087"/>
              <a:gd name="connsiteX1" fmla="*/ 864697 w 4285022"/>
              <a:gd name="connsiteY1" fmla="*/ 8604 h 2791087"/>
              <a:gd name="connsiteX2" fmla="*/ 4285022 w 4285022"/>
              <a:gd name="connsiteY2" fmla="*/ 0 h 2791087"/>
              <a:gd name="connsiteX3" fmla="*/ 4285022 w 4285022"/>
              <a:gd name="connsiteY3" fmla="*/ 2777641 h 2791087"/>
              <a:gd name="connsiteX4" fmla="*/ 0 w 4285022"/>
              <a:gd name="connsiteY4" fmla="*/ 2791087 h 2791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5022" h="2791087">
                <a:moveTo>
                  <a:pt x="0" y="2791087"/>
                </a:moveTo>
                <a:lnTo>
                  <a:pt x="864697" y="8604"/>
                </a:lnTo>
                <a:lnTo>
                  <a:pt x="4285022" y="0"/>
                </a:lnTo>
                <a:lnTo>
                  <a:pt x="4285022" y="2777641"/>
                </a:lnTo>
                <a:lnTo>
                  <a:pt x="0" y="2791087"/>
                </a:lnTo>
                <a:close/>
              </a:path>
            </a:pathLst>
          </a:custGeom>
          <a:gradFill>
            <a:gsLst>
              <a:gs pos="0">
                <a:schemeClr val="tx1">
                  <a:alpha val="50000"/>
                </a:schemeClr>
              </a:gs>
              <a:gs pos="100000">
                <a:schemeClr val="bg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5" name="任意多边形 24"/>
          <p:cNvSpPr/>
          <p:nvPr/>
        </p:nvSpPr>
        <p:spPr>
          <a:xfrm rot="19800000" flipH="1">
            <a:off x="-474603" y="4327855"/>
            <a:ext cx="2143614" cy="1162739"/>
          </a:xfrm>
          <a:custGeom>
            <a:avLst/>
            <a:gdLst>
              <a:gd name="connsiteX0" fmla="*/ 1455086 w 2143614"/>
              <a:gd name="connsiteY0" fmla="*/ 21 h 1162739"/>
              <a:gd name="connsiteX1" fmla="*/ 0 w 2143614"/>
              <a:gd name="connsiteY1" fmla="*/ 1162739 h 1162739"/>
              <a:gd name="connsiteX2" fmla="*/ 2143614 w 2143614"/>
              <a:gd name="connsiteY2" fmla="*/ 1161946 h 1162739"/>
              <a:gd name="connsiteX3" fmla="*/ 1472765 w 2143614"/>
              <a:gd name="connsiteY3" fmla="*/ 0 h 1162739"/>
            </a:gdLst>
            <a:ahLst/>
            <a:cxnLst>
              <a:cxn ang="0">
                <a:pos x="connsiteX0" y="connsiteY0"/>
              </a:cxn>
              <a:cxn ang="0">
                <a:pos x="connsiteX1" y="connsiteY1"/>
              </a:cxn>
              <a:cxn ang="0">
                <a:pos x="connsiteX2" y="connsiteY2"/>
              </a:cxn>
              <a:cxn ang="0">
                <a:pos x="connsiteX3" y="connsiteY3"/>
              </a:cxn>
            </a:cxnLst>
            <a:rect l="l" t="t" r="r" b="b"/>
            <a:pathLst>
              <a:path w="2143614" h="1162739">
                <a:moveTo>
                  <a:pt x="1455086" y="21"/>
                </a:moveTo>
                <a:lnTo>
                  <a:pt x="0" y="1162739"/>
                </a:lnTo>
                <a:lnTo>
                  <a:pt x="2143614" y="1161946"/>
                </a:lnTo>
                <a:lnTo>
                  <a:pt x="1472765" y="0"/>
                </a:lnTo>
                <a:close/>
              </a:path>
            </a:pathLst>
          </a:custGeom>
          <a:gradFill>
            <a:gsLst>
              <a:gs pos="0">
                <a:schemeClr val="tx1">
                  <a:alpha val="55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7" name="任意多边形 16"/>
          <p:cNvSpPr/>
          <p:nvPr/>
        </p:nvSpPr>
        <p:spPr>
          <a:xfrm>
            <a:off x="0" y="0"/>
            <a:ext cx="3333750" cy="5243996"/>
          </a:xfrm>
          <a:custGeom>
            <a:avLst/>
            <a:gdLst>
              <a:gd name="connsiteX0" fmla="*/ 0 w 3333750"/>
              <a:gd name="connsiteY0" fmla="*/ 0 h 5243996"/>
              <a:gd name="connsiteX1" fmla="*/ 2165758 w 3333750"/>
              <a:gd name="connsiteY1" fmla="*/ 0 h 5243996"/>
              <a:gd name="connsiteX2" fmla="*/ 2273088 w 3333750"/>
              <a:gd name="connsiteY2" fmla="*/ 80260 h 5243996"/>
              <a:gd name="connsiteX3" fmla="*/ 3333750 w 3333750"/>
              <a:gd name="connsiteY3" fmla="*/ 2329346 h 5243996"/>
              <a:gd name="connsiteX4" fmla="*/ 419100 w 3333750"/>
              <a:gd name="connsiteY4" fmla="*/ 5243996 h 5243996"/>
              <a:gd name="connsiteX5" fmla="*/ 121094 w 3333750"/>
              <a:gd name="connsiteY5" fmla="*/ 5228948 h 5243996"/>
              <a:gd name="connsiteX6" fmla="*/ 0 w 3333750"/>
              <a:gd name="connsiteY6" fmla="*/ 5210467 h 524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750" h="5243996">
                <a:moveTo>
                  <a:pt x="0" y="0"/>
                </a:moveTo>
                <a:lnTo>
                  <a:pt x="2165758" y="0"/>
                </a:lnTo>
                <a:lnTo>
                  <a:pt x="2273088" y="80260"/>
                </a:lnTo>
                <a:cubicBezTo>
                  <a:pt x="2920861" y="614850"/>
                  <a:pt x="3333750" y="1423880"/>
                  <a:pt x="3333750" y="2329346"/>
                </a:cubicBezTo>
                <a:cubicBezTo>
                  <a:pt x="3333750" y="3939063"/>
                  <a:pt x="2028817" y="5243996"/>
                  <a:pt x="419100" y="5243996"/>
                </a:cubicBezTo>
                <a:cubicBezTo>
                  <a:pt x="318493" y="5243996"/>
                  <a:pt x="219076" y="5238899"/>
                  <a:pt x="121094" y="5228948"/>
                </a:cubicBezTo>
                <a:lnTo>
                  <a:pt x="0" y="521046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5" name="任意多边形 14"/>
          <p:cNvSpPr/>
          <p:nvPr/>
        </p:nvSpPr>
        <p:spPr>
          <a:xfrm>
            <a:off x="5912333" y="5400675"/>
            <a:ext cx="3891584" cy="1457325"/>
          </a:xfrm>
          <a:custGeom>
            <a:avLst/>
            <a:gdLst>
              <a:gd name="connsiteX0" fmla="*/ 1945792 w 3891584"/>
              <a:gd name="connsiteY0" fmla="*/ 0 h 1457325"/>
              <a:gd name="connsiteX1" fmla="*/ 3883405 w 3891584"/>
              <a:gd name="connsiteY1" fmla="*/ 1425515 h 1457325"/>
              <a:gd name="connsiteX2" fmla="*/ 3891584 w 3891584"/>
              <a:gd name="connsiteY2" fmla="*/ 1457325 h 1457325"/>
              <a:gd name="connsiteX3" fmla="*/ 0 w 3891584"/>
              <a:gd name="connsiteY3" fmla="*/ 1457325 h 1457325"/>
              <a:gd name="connsiteX4" fmla="*/ 8179 w 3891584"/>
              <a:gd name="connsiteY4" fmla="*/ 1425515 h 1457325"/>
              <a:gd name="connsiteX5" fmla="*/ 1945792 w 3891584"/>
              <a:gd name="connsiteY5" fmla="*/ 0 h 145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1584" h="1457325">
                <a:moveTo>
                  <a:pt x="1945792" y="0"/>
                </a:moveTo>
                <a:cubicBezTo>
                  <a:pt x="2856189" y="0"/>
                  <a:pt x="3626532" y="599644"/>
                  <a:pt x="3883405" y="1425515"/>
                </a:cubicBezTo>
                <a:lnTo>
                  <a:pt x="3891584" y="1457325"/>
                </a:lnTo>
                <a:lnTo>
                  <a:pt x="0" y="1457325"/>
                </a:lnTo>
                <a:lnTo>
                  <a:pt x="8179" y="1425515"/>
                </a:lnTo>
                <a:cubicBezTo>
                  <a:pt x="265052" y="599644"/>
                  <a:pt x="1035395" y="0"/>
                  <a:pt x="194579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9" name="任意多边形 18"/>
          <p:cNvSpPr/>
          <p:nvPr/>
        </p:nvSpPr>
        <p:spPr>
          <a:xfrm>
            <a:off x="10267950" y="1909662"/>
            <a:ext cx="1924050" cy="4378526"/>
          </a:xfrm>
          <a:custGeom>
            <a:avLst/>
            <a:gdLst>
              <a:gd name="connsiteX0" fmla="*/ 1924050 w 1924050"/>
              <a:gd name="connsiteY0" fmla="*/ 0 h 4378526"/>
              <a:gd name="connsiteX1" fmla="*/ 1924050 w 1924050"/>
              <a:gd name="connsiteY1" fmla="*/ 4378526 h 4378526"/>
              <a:gd name="connsiteX2" fmla="*/ 1764448 w 1924050"/>
              <a:gd name="connsiteY2" fmla="*/ 4354168 h 4378526"/>
              <a:gd name="connsiteX3" fmla="*/ 0 w 1924050"/>
              <a:gd name="connsiteY3" fmla="*/ 2189263 h 4378526"/>
              <a:gd name="connsiteX4" fmla="*/ 1764448 w 1924050"/>
              <a:gd name="connsiteY4" fmla="*/ 24358 h 437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0" h="4378526">
                <a:moveTo>
                  <a:pt x="1924050" y="0"/>
                </a:moveTo>
                <a:lnTo>
                  <a:pt x="1924050" y="4378526"/>
                </a:lnTo>
                <a:lnTo>
                  <a:pt x="1764448" y="4354168"/>
                </a:lnTo>
                <a:cubicBezTo>
                  <a:pt x="757480" y="4148112"/>
                  <a:pt x="0" y="3257147"/>
                  <a:pt x="0" y="2189263"/>
                </a:cubicBezTo>
                <a:cubicBezTo>
                  <a:pt x="0" y="1121379"/>
                  <a:pt x="757480" y="230414"/>
                  <a:pt x="1764448" y="2435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任意多边形 17"/>
          <p:cNvSpPr/>
          <p:nvPr/>
        </p:nvSpPr>
        <p:spPr>
          <a:xfrm>
            <a:off x="7705724" y="0"/>
            <a:ext cx="3459164" cy="1953903"/>
          </a:xfrm>
          <a:custGeom>
            <a:avLst/>
            <a:gdLst>
              <a:gd name="connsiteX0" fmla="*/ 22614 w 3459164"/>
              <a:gd name="connsiteY0" fmla="*/ 0 h 1953903"/>
              <a:gd name="connsiteX1" fmla="*/ 3436551 w 3459164"/>
              <a:gd name="connsiteY1" fmla="*/ 0 h 1953903"/>
              <a:gd name="connsiteX2" fmla="*/ 3459164 w 3459164"/>
              <a:gd name="connsiteY2" fmla="*/ 224321 h 1953903"/>
              <a:gd name="connsiteX3" fmla="*/ 1729582 w 3459164"/>
              <a:gd name="connsiteY3" fmla="*/ 1953903 h 1953903"/>
              <a:gd name="connsiteX4" fmla="*/ 0 w 3459164"/>
              <a:gd name="connsiteY4" fmla="*/ 224321 h 1953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164" h="1953903">
                <a:moveTo>
                  <a:pt x="22614" y="0"/>
                </a:moveTo>
                <a:lnTo>
                  <a:pt x="3436551" y="0"/>
                </a:lnTo>
                <a:lnTo>
                  <a:pt x="3459164" y="224321"/>
                </a:lnTo>
                <a:cubicBezTo>
                  <a:pt x="3459164" y="1179543"/>
                  <a:pt x="2684804" y="1953903"/>
                  <a:pt x="1729582" y="1953903"/>
                </a:cubicBezTo>
                <a:cubicBezTo>
                  <a:pt x="774360" y="1953903"/>
                  <a:pt x="0" y="1179543"/>
                  <a:pt x="0" y="22432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文本框 6"/>
          <p:cNvSpPr txBox="1"/>
          <p:nvPr/>
        </p:nvSpPr>
        <p:spPr>
          <a:xfrm>
            <a:off x="3965717" y="3081477"/>
            <a:ext cx="2672719"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b="1" noProof="0" dirty="0">
                <a:solidFill>
                  <a:prstClr val="black">
                    <a:lumMod val="65000"/>
                    <a:lumOff val="35000"/>
                  </a:prstClr>
                </a:solidFill>
                <a:latin typeface="Arial"/>
                <a:ea typeface="微软雅黑"/>
              </a:rPr>
              <a:t>Q&amp;A TIME</a:t>
            </a:r>
            <a:endParaRPr kumimoji="0" lang="zh-CN" altLang="en-US" sz="40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8" name="文本框 7"/>
          <p:cNvSpPr txBox="1"/>
          <p:nvPr/>
        </p:nvSpPr>
        <p:spPr>
          <a:xfrm>
            <a:off x="3972252" y="3806678"/>
            <a:ext cx="5663730" cy="286873"/>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200" dirty="0" err="1">
                <a:solidFill>
                  <a:prstClr val="white">
                    <a:lumMod val="50000"/>
                  </a:prstClr>
                </a:solidFill>
                <a:latin typeface="微软雅黑"/>
              </a:rPr>
              <a:t>Qianying</a:t>
            </a:r>
            <a:r>
              <a:rPr lang="en-US" altLang="zh-CN" sz="1200" dirty="0">
                <a:solidFill>
                  <a:prstClr val="white">
                    <a:lumMod val="50000"/>
                  </a:prstClr>
                </a:solidFill>
                <a:latin typeface="微软雅黑"/>
              </a:rPr>
              <a:t> Li | Xinyi Chen | Hao Mei | Chuang Chen</a:t>
            </a:r>
          </a:p>
        </p:txBody>
      </p:sp>
      <p:sp>
        <p:nvSpPr>
          <p:cNvPr id="9" name="文本框 8"/>
          <p:cNvSpPr txBox="1"/>
          <p:nvPr/>
        </p:nvSpPr>
        <p:spPr>
          <a:xfrm>
            <a:off x="3965717" y="2312402"/>
            <a:ext cx="3363421" cy="830997"/>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EF6C74"/>
                </a:solidFill>
                <a:effectLst/>
                <a:uLnTx/>
                <a:uFillTx/>
                <a:latin typeface="Arial"/>
                <a:ea typeface="微软雅黑"/>
                <a:cs typeface="+mn-cs"/>
              </a:rPr>
              <a:t>THANKS</a:t>
            </a:r>
            <a:r>
              <a:rPr kumimoji="0" lang="zh-CN" altLang="en-US" sz="4800" b="1" i="0" u="none" strike="noStrike" kern="1200" cap="none" spc="0" normalizeH="0" baseline="0" noProof="0" dirty="0">
                <a:ln>
                  <a:noFill/>
                </a:ln>
                <a:solidFill>
                  <a:srgbClr val="EF6C74"/>
                </a:solidFill>
                <a:effectLst/>
                <a:uLnTx/>
                <a:uFillTx/>
                <a:latin typeface="Arial"/>
                <a:ea typeface="微软雅黑"/>
                <a:cs typeface="+mn-cs"/>
              </a:rPr>
              <a:t>！</a:t>
            </a:r>
          </a:p>
        </p:txBody>
      </p:sp>
      <p:sp>
        <p:nvSpPr>
          <p:cNvPr id="2" name="矩形 1"/>
          <p:cNvSpPr/>
          <p:nvPr/>
        </p:nvSpPr>
        <p:spPr>
          <a:xfrm>
            <a:off x="238125" y="200025"/>
            <a:ext cx="11715750" cy="6457950"/>
          </a:xfrm>
          <a:prstGeom prst="rect">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426608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0-#ppt_w/2"/>
                                          </p:val>
                                        </p:tav>
                                        <p:tav tm="100000">
                                          <p:val>
                                            <p:strVal val="#ppt_x"/>
                                          </p:val>
                                        </p:tav>
                                      </p:tavLst>
                                    </p:anim>
                                    <p:anim calcmode="lin" valueType="num">
                                      <p:cBhvr additive="base">
                                        <p:cTn id="8" dur="10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fill="hold"/>
                                        <p:tgtEl>
                                          <p:spTgt spid="18"/>
                                        </p:tgtEl>
                                        <p:attrNameLst>
                                          <p:attrName>ppt_x</p:attrName>
                                        </p:attrNameLst>
                                      </p:cBhvr>
                                      <p:tavLst>
                                        <p:tav tm="0">
                                          <p:val>
                                            <p:strVal val="#ppt_x"/>
                                          </p:val>
                                        </p:tav>
                                        <p:tav tm="100000">
                                          <p:val>
                                            <p:strVal val="#ppt_x"/>
                                          </p:val>
                                        </p:tav>
                                      </p:tavLst>
                                    </p:anim>
                                    <p:anim calcmode="lin" valueType="num">
                                      <p:cBhvr additive="base">
                                        <p:cTn id="12" dur="10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000" fill="hold"/>
                                        <p:tgtEl>
                                          <p:spTgt spid="19"/>
                                        </p:tgtEl>
                                        <p:attrNameLst>
                                          <p:attrName>ppt_x</p:attrName>
                                        </p:attrNameLst>
                                      </p:cBhvr>
                                      <p:tavLst>
                                        <p:tav tm="0">
                                          <p:val>
                                            <p:strVal val="1+#ppt_w/2"/>
                                          </p:val>
                                        </p:tav>
                                        <p:tav tm="100000">
                                          <p:val>
                                            <p:strVal val="#ppt_x"/>
                                          </p:val>
                                        </p:tav>
                                      </p:tavLst>
                                    </p:anim>
                                    <p:anim calcmode="lin" valueType="num">
                                      <p:cBhvr additive="base">
                                        <p:cTn id="16" dur="10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75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75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750"/>
                                        <p:tgtEl>
                                          <p:spTgt spid="27"/>
                                        </p:tgtEl>
                                      </p:cBhvr>
                                    </p:animEffect>
                                  </p:childTnLst>
                                </p:cTn>
                              </p:par>
                            </p:childTnLst>
                          </p:cTn>
                        </p:par>
                        <p:par>
                          <p:cTn id="34" fill="hold">
                            <p:stCondLst>
                              <p:cond delay="1750"/>
                            </p:stCondLst>
                            <p:childTnLst>
                              <p:par>
                                <p:cTn id="35" presetID="10"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par>
                          <p:cTn id="38" fill="hold">
                            <p:stCondLst>
                              <p:cond delay="2250"/>
                            </p:stCondLst>
                            <p:childTnLst>
                              <p:par>
                                <p:cTn id="39" presetID="12" presetClass="entr" presetSubtype="4"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p:tgtEl>
                                          <p:spTgt spid="9"/>
                                        </p:tgtEl>
                                        <p:attrNameLst>
                                          <p:attrName>ppt_y</p:attrName>
                                        </p:attrNameLst>
                                      </p:cBhvr>
                                      <p:tavLst>
                                        <p:tav tm="0">
                                          <p:val>
                                            <p:strVal val="#ppt_y+#ppt_h*1.125000"/>
                                          </p:val>
                                        </p:tav>
                                        <p:tav tm="100000">
                                          <p:val>
                                            <p:strVal val="#ppt_y"/>
                                          </p:val>
                                        </p:tav>
                                      </p:tavLst>
                                    </p:anim>
                                    <p:animEffect transition="in" filter="wipe(up)">
                                      <p:cBhvr>
                                        <p:cTn id="42" dur="500"/>
                                        <p:tgtEl>
                                          <p:spTgt spid="9"/>
                                        </p:tgtEl>
                                      </p:cBhvr>
                                    </p:animEffect>
                                  </p:childTnLst>
                                </p:cTn>
                              </p:par>
                            </p:childTnLst>
                          </p:cTn>
                        </p:par>
                        <p:par>
                          <p:cTn id="43" fill="hold">
                            <p:stCondLst>
                              <p:cond delay="2750"/>
                            </p:stCondLst>
                            <p:childTnLst>
                              <p:par>
                                <p:cTn id="44" presetID="12" presetClass="entr" presetSubtype="8"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p:tgtEl>
                                          <p:spTgt spid="7"/>
                                        </p:tgtEl>
                                        <p:attrNameLst>
                                          <p:attrName>ppt_x</p:attrName>
                                        </p:attrNameLst>
                                      </p:cBhvr>
                                      <p:tavLst>
                                        <p:tav tm="0">
                                          <p:val>
                                            <p:strVal val="#ppt_x-#ppt_w*1.125000"/>
                                          </p:val>
                                        </p:tav>
                                        <p:tav tm="100000">
                                          <p:val>
                                            <p:strVal val="#ppt_x"/>
                                          </p:val>
                                        </p:tav>
                                      </p:tavLst>
                                    </p:anim>
                                    <p:animEffect transition="in" filter="wipe(right)">
                                      <p:cBhvr>
                                        <p:cTn id="47" dur="500"/>
                                        <p:tgtEl>
                                          <p:spTgt spid="7"/>
                                        </p:tgtEl>
                                      </p:cBhvr>
                                    </p:animEffect>
                                  </p:childTnLst>
                                </p:cTn>
                              </p:par>
                            </p:childTnLst>
                          </p:cTn>
                        </p:par>
                        <p:par>
                          <p:cTn id="48" fill="hold">
                            <p:stCondLst>
                              <p:cond delay="3250"/>
                            </p:stCondLst>
                            <p:childTnLst>
                              <p:par>
                                <p:cTn id="49" presetID="10"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1" grpId="0" animBg="1"/>
      <p:bldP spid="20" grpId="0" animBg="1"/>
      <p:bldP spid="25" grpId="0" animBg="1"/>
      <p:bldP spid="17" grpId="0" animBg="1"/>
      <p:bldP spid="15" grpId="0" animBg="1"/>
      <p:bldP spid="19" grpId="0" animBg="1"/>
      <p:bldP spid="18" grpId="0" animBg="1"/>
      <p:bldP spid="7" grpId="0"/>
      <p:bldP spid="8" grpId="0"/>
      <p:bldP spid="9"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任意多边形 76"/>
          <p:cNvSpPr/>
          <p:nvPr/>
        </p:nvSpPr>
        <p:spPr>
          <a:xfrm rot="19800000" flipH="1">
            <a:off x="-1156506" y="1841564"/>
            <a:ext cx="6529278" cy="2735683"/>
          </a:xfrm>
          <a:custGeom>
            <a:avLst/>
            <a:gdLst>
              <a:gd name="connsiteX0" fmla="*/ 3249972 w 6529278"/>
              <a:gd name="connsiteY0" fmla="*/ 0 h 2735683"/>
              <a:gd name="connsiteX1" fmla="*/ 0 w 6529278"/>
              <a:gd name="connsiteY1" fmla="*/ 2731113 h 2735683"/>
              <a:gd name="connsiteX2" fmla="*/ 6529278 w 6529278"/>
              <a:gd name="connsiteY2" fmla="*/ 2735683 h 2735683"/>
              <a:gd name="connsiteX3" fmla="*/ 4955645 w 6529278"/>
              <a:gd name="connsiteY3" fmla="*/ 10070 h 2735683"/>
            </a:gdLst>
            <a:ahLst/>
            <a:cxnLst>
              <a:cxn ang="0">
                <a:pos x="connsiteX0" y="connsiteY0"/>
              </a:cxn>
              <a:cxn ang="0">
                <a:pos x="connsiteX1" y="connsiteY1"/>
              </a:cxn>
              <a:cxn ang="0">
                <a:pos x="connsiteX2" y="connsiteY2"/>
              </a:cxn>
              <a:cxn ang="0">
                <a:pos x="connsiteX3" y="connsiteY3"/>
              </a:cxn>
            </a:cxnLst>
            <a:rect l="l" t="t" r="r" b="b"/>
            <a:pathLst>
              <a:path w="6529278" h="2735683">
                <a:moveTo>
                  <a:pt x="3249972" y="0"/>
                </a:moveTo>
                <a:lnTo>
                  <a:pt x="0" y="2731113"/>
                </a:lnTo>
                <a:lnTo>
                  <a:pt x="6529278" y="2735683"/>
                </a:lnTo>
                <a:lnTo>
                  <a:pt x="4955645" y="10070"/>
                </a:lnTo>
                <a:close/>
              </a:path>
            </a:pathLst>
          </a:custGeom>
          <a:gradFill>
            <a:gsLst>
              <a:gs pos="0">
                <a:schemeClr val="tx1">
                  <a:alpha val="30000"/>
                </a:schemeClr>
              </a:gs>
              <a:gs pos="100000">
                <a:schemeClr val="bg1">
                  <a:lumMod val="50000"/>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81" name="任意多边形 80"/>
          <p:cNvSpPr/>
          <p:nvPr/>
        </p:nvSpPr>
        <p:spPr>
          <a:xfrm rot="19800000" flipH="1">
            <a:off x="-908783" y="3171475"/>
            <a:ext cx="6263571" cy="2734940"/>
          </a:xfrm>
          <a:custGeom>
            <a:avLst/>
            <a:gdLst>
              <a:gd name="connsiteX0" fmla="*/ 3249972 w 6263571"/>
              <a:gd name="connsiteY0" fmla="*/ 0 h 2734940"/>
              <a:gd name="connsiteX1" fmla="*/ 0 w 6263571"/>
              <a:gd name="connsiteY1" fmla="*/ 2731113 h 2734940"/>
              <a:gd name="connsiteX2" fmla="*/ 5467736 w 6263571"/>
              <a:gd name="connsiteY2" fmla="*/ 2734940 h 2734940"/>
              <a:gd name="connsiteX3" fmla="*/ 6263571 w 6263571"/>
              <a:gd name="connsiteY3" fmla="*/ 2275465 h 2734940"/>
              <a:gd name="connsiteX4" fmla="*/ 4955645 w 6263571"/>
              <a:gd name="connsiteY4" fmla="*/ 10071 h 2734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571" h="2734940">
                <a:moveTo>
                  <a:pt x="3249972" y="0"/>
                </a:moveTo>
                <a:lnTo>
                  <a:pt x="0" y="2731113"/>
                </a:lnTo>
                <a:lnTo>
                  <a:pt x="5467736" y="2734940"/>
                </a:lnTo>
                <a:lnTo>
                  <a:pt x="6263571" y="2275465"/>
                </a:lnTo>
                <a:lnTo>
                  <a:pt x="4955645" y="10071"/>
                </a:lnTo>
                <a:close/>
              </a:path>
            </a:pathLst>
          </a:custGeom>
          <a:gradFill>
            <a:gsLst>
              <a:gs pos="0">
                <a:schemeClr val="tx1">
                  <a:alpha val="30000"/>
                </a:schemeClr>
              </a:gs>
              <a:gs pos="100000">
                <a:schemeClr val="bg1">
                  <a:lumMod val="50000"/>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80" name="任意多边形 79"/>
          <p:cNvSpPr/>
          <p:nvPr/>
        </p:nvSpPr>
        <p:spPr>
          <a:xfrm rot="19800000" flipH="1">
            <a:off x="-257894" y="4393359"/>
            <a:ext cx="5565426" cy="2732988"/>
          </a:xfrm>
          <a:custGeom>
            <a:avLst/>
            <a:gdLst>
              <a:gd name="connsiteX0" fmla="*/ 3249972 w 5565426"/>
              <a:gd name="connsiteY0" fmla="*/ 0 h 2732988"/>
              <a:gd name="connsiteX1" fmla="*/ 0 w 5565426"/>
              <a:gd name="connsiteY1" fmla="*/ 2731113 h 2732988"/>
              <a:gd name="connsiteX2" fmla="*/ 2678539 w 5565426"/>
              <a:gd name="connsiteY2" fmla="*/ 2732988 h 2732988"/>
              <a:gd name="connsiteX3" fmla="*/ 5565426 w 5565426"/>
              <a:gd name="connsiteY3" fmla="*/ 1066243 h 2732988"/>
              <a:gd name="connsiteX4" fmla="*/ 4955645 w 5565426"/>
              <a:gd name="connsiteY4" fmla="*/ 10070 h 2732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5426" h="2732988">
                <a:moveTo>
                  <a:pt x="3249972" y="0"/>
                </a:moveTo>
                <a:lnTo>
                  <a:pt x="0" y="2731113"/>
                </a:lnTo>
                <a:lnTo>
                  <a:pt x="2678539" y="2732988"/>
                </a:lnTo>
                <a:lnTo>
                  <a:pt x="5565426" y="1066243"/>
                </a:lnTo>
                <a:lnTo>
                  <a:pt x="4955645" y="10070"/>
                </a:lnTo>
                <a:close/>
              </a:path>
            </a:pathLst>
          </a:custGeom>
          <a:gradFill>
            <a:gsLst>
              <a:gs pos="0">
                <a:schemeClr val="tx1">
                  <a:alpha val="30000"/>
                </a:schemeClr>
              </a:gs>
              <a:gs pos="100000">
                <a:schemeClr val="bg1">
                  <a:lumMod val="50000"/>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grpSp>
        <p:nvGrpSpPr>
          <p:cNvPr id="39" name="组合 38"/>
          <p:cNvGrpSpPr/>
          <p:nvPr/>
        </p:nvGrpSpPr>
        <p:grpSpPr>
          <a:xfrm>
            <a:off x="-42652" y="304800"/>
            <a:ext cx="1634541" cy="1061520"/>
            <a:chOff x="-42652" y="304800"/>
            <a:chExt cx="1634541" cy="1061520"/>
          </a:xfrm>
        </p:grpSpPr>
        <p:sp>
          <p:nvSpPr>
            <p:cNvPr id="40"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1" name="椭圆 40"/>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969446" y="432556"/>
              <a:ext cx="527710"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01</a:t>
              </a:r>
              <a:endParaRPr lang="zh-CN" altLang="en-US" sz="2400" dirty="0">
                <a:solidFill>
                  <a:schemeClr val="bg1"/>
                </a:solidFill>
              </a:endParaRPr>
            </a:p>
          </p:txBody>
        </p:sp>
      </p:grpSp>
      <p:grpSp>
        <p:nvGrpSpPr>
          <p:cNvPr id="43" name="组合 42"/>
          <p:cNvGrpSpPr/>
          <p:nvPr/>
        </p:nvGrpSpPr>
        <p:grpSpPr>
          <a:xfrm>
            <a:off x="1686622" y="341972"/>
            <a:ext cx="5572519" cy="757315"/>
            <a:chOff x="1686622" y="341972"/>
            <a:chExt cx="5572519" cy="757315"/>
          </a:xfrm>
        </p:grpSpPr>
        <p:sp>
          <p:nvSpPr>
            <p:cNvPr id="44" name="文本框 43"/>
            <p:cNvSpPr txBox="1"/>
            <p:nvPr/>
          </p:nvSpPr>
          <p:spPr>
            <a:xfrm>
              <a:off x="1686622" y="341972"/>
              <a:ext cx="4076757" cy="584775"/>
            </a:xfrm>
            <a:prstGeom prst="rect">
              <a:avLst/>
            </a:prstGeom>
            <a:noFill/>
          </p:spPr>
          <p:txBody>
            <a:bodyPr wrap="none" rtlCol="0">
              <a:spAutoFit/>
              <a:scene3d>
                <a:camera prst="orthographicFront"/>
                <a:lightRig rig="threePt" dir="t"/>
              </a:scene3d>
              <a:sp3d contourW="12700"/>
            </a:bodyPr>
            <a:lstStyle/>
            <a:p>
              <a:pPr lvl="0">
                <a:defRPr/>
              </a:pPr>
              <a:r>
                <a:rPr lang="en-US" altLang="zh-CN" sz="3200" b="1" dirty="0">
                  <a:solidFill>
                    <a:schemeClr val="accent1"/>
                  </a:solidFill>
                </a:rPr>
                <a:t>Project Introduction</a:t>
              </a:r>
            </a:p>
          </p:txBody>
        </p:sp>
        <p:sp>
          <p:nvSpPr>
            <p:cNvPr id="45" name="文本框 44"/>
            <p:cNvSpPr txBox="1"/>
            <p:nvPr/>
          </p:nvSpPr>
          <p:spPr>
            <a:xfrm>
              <a:off x="1686622" y="844858"/>
              <a:ext cx="5572519" cy="254429"/>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000" dirty="0">
                  <a:solidFill>
                    <a:schemeClr val="bg1">
                      <a:lumMod val="65000"/>
                    </a:schemeClr>
                  </a:solidFill>
                  <a:latin typeface="微软雅黑"/>
                </a:rPr>
                <a:t>A brief description of our topic</a:t>
              </a:r>
            </a:p>
          </p:txBody>
        </p:sp>
      </p:grpSp>
      <p:grpSp>
        <p:nvGrpSpPr>
          <p:cNvPr id="8" name="组合 7"/>
          <p:cNvGrpSpPr/>
          <p:nvPr/>
        </p:nvGrpSpPr>
        <p:grpSpPr>
          <a:xfrm>
            <a:off x="1170156" y="1959312"/>
            <a:ext cx="4697244" cy="850058"/>
            <a:chOff x="1170156" y="1959312"/>
            <a:chExt cx="4697244" cy="850058"/>
          </a:xfrm>
        </p:grpSpPr>
        <p:grpSp>
          <p:nvGrpSpPr>
            <p:cNvPr id="4" name="组合 3"/>
            <p:cNvGrpSpPr/>
            <p:nvPr/>
          </p:nvGrpSpPr>
          <p:grpSpPr>
            <a:xfrm>
              <a:off x="1170156" y="1959312"/>
              <a:ext cx="4697244" cy="850058"/>
              <a:chOff x="1170156" y="2108534"/>
              <a:chExt cx="5344944" cy="967272"/>
            </a:xfrm>
          </p:grpSpPr>
          <p:sp>
            <p:nvSpPr>
              <p:cNvPr id="50" name="Freeform 19"/>
              <p:cNvSpPr>
                <a:spLocks/>
              </p:cNvSpPr>
              <p:nvPr/>
            </p:nvSpPr>
            <p:spPr bwMode="auto">
              <a:xfrm>
                <a:off x="1170156" y="2108534"/>
                <a:ext cx="5344944" cy="967272"/>
              </a:xfrm>
              <a:prstGeom prst="roundRect">
                <a:avLst>
                  <a:gd name="adj" fmla="val 50000"/>
                </a:avLst>
              </a:prstGeom>
              <a:solidFill>
                <a:schemeClr val="accent1"/>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100">
                  <a:solidFill>
                    <a:prstClr val="black"/>
                  </a:solidFill>
                </a:endParaRPr>
              </a:p>
            </p:txBody>
          </p:sp>
          <p:sp>
            <p:nvSpPr>
              <p:cNvPr id="52" name="椭圆 51"/>
              <p:cNvSpPr/>
              <p:nvPr/>
            </p:nvSpPr>
            <p:spPr>
              <a:xfrm>
                <a:off x="1171519" y="2108534"/>
                <a:ext cx="967272" cy="967272"/>
              </a:xfrm>
              <a:prstGeom prst="ellipse">
                <a:avLst/>
              </a:prstGeom>
              <a:solidFill>
                <a:schemeClr val="accent1"/>
              </a:solidFill>
              <a:ln w="101600"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100">
                  <a:solidFill>
                    <a:prstClr val="black"/>
                  </a:solidFill>
                </a:endParaRPr>
              </a:p>
            </p:txBody>
          </p:sp>
          <p:sp>
            <p:nvSpPr>
              <p:cNvPr id="53" name="Freeform 23"/>
              <p:cNvSpPr>
                <a:spLocks/>
              </p:cNvSpPr>
              <p:nvPr/>
            </p:nvSpPr>
            <p:spPr bwMode="auto">
              <a:xfrm>
                <a:off x="1419235" y="2336378"/>
                <a:ext cx="471840" cy="504358"/>
              </a:xfrm>
              <a:custGeom>
                <a:avLst/>
                <a:gdLst>
                  <a:gd name="T0" fmla="*/ 193 w 313"/>
                  <a:gd name="T1" fmla="*/ 279 h 334"/>
                  <a:gd name="T2" fmla="*/ 47 w 313"/>
                  <a:gd name="T3" fmla="*/ 330 h 334"/>
                  <a:gd name="T4" fmla="*/ 28 w 313"/>
                  <a:gd name="T5" fmla="*/ 319 h 334"/>
                  <a:gd name="T6" fmla="*/ 0 w 313"/>
                  <a:gd name="T7" fmla="*/ 167 h 334"/>
                  <a:gd name="T8" fmla="*/ 28 w 313"/>
                  <a:gd name="T9" fmla="*/ 15 h 334"/>
                  <a:gd name="T10" fmla="*/ 47 w 313"/>
                  <a:gd name="T11" fmla="*/ 4 h 334"/>
                  <a:gd name="T12" fmla="*/ 193 w 313"/>
                  <a:gd name="T13" fmla="*/ 55 h 334"/>
                  <a:gd name="T14" fmla="*/ 311 w 313"/>
                  <a:gd name="T15" fmla="*/ 156 h 334"/>
                  <a:gd name="T16" fmla="*/ 311 w 313"/>
                  <a:gd name="T17" fmla="*/ 178 h 334"/>
                  <a:gd name="T18" fmla="*/ 193 w 313"/>
                  <a:gd name="T19"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334">
                    <a:moveTo>
                      <a:pt x="193" y="279"/>
                    </a:moveTo>
                    <a:cubicBezTo>
                      <a:pt x="98" y="334"/>
                      <a:pt x="47" y="330"/>
                      <a:pt x="47" y="330"/>
                    </a:cubicBezTo>
                    <a:cubicBezTo>
                      <a:pt x="40" y="329"/>
                      <a:pt x="32" y="325"/>
                      <a:pt x="28" y="319"/>
                    </a:cubicBezTo>
                    <a:cubicBezTo>
                      <a:pt x="28" y="319"/>
                      <a:pt x="0" y="277"/>
                      <a:pt x="0" y="167"/>
                    </a:cubicBezTo>
                    <a:cubicBezTo>
                      <a:pt x="0" y="57"/>
                      <a:pt x="28" y="15"/>
                      <a:pt x="28" y="15"/>
                    </a:cubicBezTo>
                    <a:cubicBezTo>
                      <a:pt x="32" y="9"/>
                      <a:pt x="40" y="5"/>
                      <a:pt x="47" y="4"/>
                    </a:cubicBezTo>
                    <a:cubicBezTo>
                      <a:pt x="47" y="4"/>
                      <a:pt x="98" y="0"/>
                      <a:pt x="193" y="55"/>
                    </a:cubicBezTo>
                    <a:cubicBezTo>
                      <a:pt x="289" y="110"/>
                      <a:pt x="311" y="156"/>
                      <a:pt x="311" y="156"/>
                    </a:cubicBezTo>
                    <a:cubicBezTo>
                      <a:pt x="313" y="162"/>
                      <a:pt x="313" y="172"/>
                      <a:pt x="311" y="178"/>
                    </a:cubicBezTo>
                    <a:cubicBezTo>
                      <a:pt x="311" y="178"/>
                      <a:pt x="289" y="224"/>
                      <a:pt x="193" y="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white"/>
                  </a:solidFill>
                </a:endParaRPr>
              </a:p>
            </p:txBody>
          </p:sp>
          <p:sp>
            <p:nvSpPr>
              <p:cNvPr id="102" name="Freeform 9"/>
              <p:cNvSpPr>
                <a:spLocks noEditPoints="1"/>
              </p:cNvSpPr>
              <p:nvPr/>
            </p:nvSpPr>
            <p:spPr bwMode="auto">
              <a:xfrm>
                <a:off x="2371603" y="2322150"/>
                <a:ext cx="484545" cy="485690"/>
              </a:xfrm>
              <a:custGeom>
                <a:avLst/>
                <a:gdLst>
                  <a:gd name="T0" fmla="*/ 47 w 406"/>
                  <a:gd name="T1" fmla="*/ 224 h 407"/>
                  <a:gd name="T2" fmla="*/ 44 w 406"/>
                  <a:gd name="T3" fmla="*/ 217 h 407"/>
                  <a:gd name="T4" fmla="*/ 38 w 406"/>
                  <a:gd name="T5" fmla="*/ 213 h 407"/>
                  <a:gd name="T6" fmla="*/ 41 w 406"/>
                  <a:gd name="T7" fmla="*/ 225 h 407"/>
                  <a:gd name="T8" fmla="*/ 52 w 406"/>
                  <a:gd name="T9" fmla="*/ 230 h 407"/>
                  <a:gd name="T10" fmla="*/ 16 w 406"/>
                  <a:gd name="T11" fmla="*/ 153 h 407"/>
                  <a:gd name="T12" fmla="*/ 59 w 406"/>
                  <a:gd name="T13" fmla="*/ 84 h 407"/>
                  <a:gd name="T14" fmla="*/ 82 w 406"/>
                  <a:gd name="T15" fmla="*/ 69 h 407"/>
                  <a:gd name="T16" fmla="*/ 91 w 406"/>
                  <a:gd name="T17" fmla="*/ 41 h 407"/>
                  <a:gd name="T18" fmla="*/ 60 w 406"/>
                  <a:gd name="T19" fmla="*/ 63 h 407"/>
                  <a:gd name="T20" fmla="*/ 2 w 406"/>
                  <a:gd name="T21" fmla="*/ 180 h 407"/>
                  <a:gd name="T22" fmla="*/ 48 w 406"/>
                  <a:gd name="T23" fmla="*/ 234 h 407"/>
                  <a:gd name="T24" fmla="*/ 102 w 406"/>
                  <a:gd name="T25" fmla="*/ 30 h 407"/>
                  <a:gd name="T26" fmla="*/ 148 w 406"/>
                  <a:gd name="T27" fmla="*/ 14 h 407"/>
                  <a:gd name="T28" fmla="*/ 114 w 406"/>
                  <a:gd name="T29" fmla="*/ 29 h 407"/>
                  <a:gd name="T30" fmla="*/ 142 w 406"/>
                  <a:gd name="T31" fmla="*/ 12 h 407"/>
                  <a:gd name="T32" fmla="*/ 115 w 406"/>
                  <a:gd name="T33" fmla="*/ 24 h 407"/>
                  <a:gd name="T34" fmla="*/ 103 w 406"/>
                  <a:gd name="T35" fmla="*/ 31 h 407"/>
                  <a:gd name="T36" fmla="*/ 10 w 406"/>
                  <a:gd name="T37" fmla="*/ 196 h 407"/>
                  <a:gd name="T38" fmla="*/ 11 w 406"/>
                  <a:gd name="T39" fmla="*/ 196 h 407"/>
                  <a:gd name="T40" fmla="*/ 201 w 406"/>
                  <a:gd name="T41" fmla="*/ 378 h 407"/>
                  <a:gd name="T42" fmla="*/ 139 w 406"/>
                  <a:gd name="T43" fmla="*/ 275 h 407"/>
                  <a:gd name="T44" fmla="*/ 51 w 406"/>
                  <a:gd name="T45" fmla="*/ 249 h 407"/>
                  <a:gd name="T46" fmla="*/ 29 w 406"/>
                  <a:gd name="T47" fmla="*/ 251 h 407"/>
                  <a:gd name="T48" fmla="*/ 5 w 406"/>
                  <a:gd name="T49" fmla="*/ 241 h 407"/>
                  <a:gd name="T50" fmla="*/ 9 w 406"/>
                  <a:gd name="T51" fmla="*/ 264 h 407"/>
                  <a:gd name="T52" fmla="*/ 81 w 406"/>
                  <a:gd name="T53" fmla="*/ 353 h 407"/>
                  <a:gd name="T54" fmla="*/ 17 w 406"/>
                  <a:gd name="T55" fmla="*/ 226 h 407"/>
                  <a:gd name="T56" fmla="*/ 19 w 406"/>
                  <a:gd name="T57" fmla="*/ 221 h 407"/>
                  <a:gd name="T58" fmla="*/ 14 w 406"/>
                  <a:gd name="T59" fmla="*/ 215 h 407"/>
                  <a:gd name="T60" fmla="*/ 8 w 406"/>
                  <a:gd name="T61" fmla="*/ 215 h 407"/>
                  <a:gd name="T62" fmla="*/ 282 w 406"/>
                  <a:gd name="T63" fmla="*/ 37 h 407"/>
                  <a:gd name="T64" fmla="*/ 309 w 406"/>
                  <a:gd name="T65" fmla="*/ 42 h 407"/>
                  <a:gd name="T66" fmla="*/ 390 w 406"/>
                  <a:gd name="T67" fmla="*/ 281 h 407"/>
                  <a:gd name="T68" fmla="*/ 285 w 406"/>
                  <a:gd name="T69" fmla="*/ 37 h 407"/>
                  <a:gd name="T70" fmla="*/ 285 w 406"/>
                  <a:gd name="T71" fmla="*/ 37 h 407"/>
                  <a:gd name="T72" fmla="*/ 396 w 406"/>
                  <a:gd name="T73" fmla="*/ 135 h 407"/>
                  <a:gd name="T74" fmla="*/ 393 w 406"/>
                  <a:gd name="T75" fmla="*/ 119 h 407"/>
                  <a:gd name="T76" fmla="*/ 340 w 406"/>
                  <a:gd name="T77" fmla="*/ 46 h 407"/>
                  <a:gd name="T78" fmla="*/ 194 w 406"/>
                  <a:gd name="T79" fmla="*/ 7 h 407"/>
                  <a:gd name="T80" fmla="*/ 185 w 406"/>
                  <a:gd name="T81" fmla="*/ 15 h 407"/>
                  <a:gd name="T82" fmla="*/ 169 w 406"/>
                  <a:gd name="T83" fmla="*/ 13 h 407"/>
                  <a:gd name="T84" fmla="*/ 166 w 406"/>
                  <a:gd name="T85" fmla="*/ 20 h 407"/>
                  <a:gd name="T86" fmla="*/ 179 w 406"/>
                  <a:gd name="T87" fmla="*/ 17 h 407"/>
                  <a:gd name="T88" fmla="*/ 192 w 406"/>
                  <a:gd name="T89" fmla="*/ 19 h 407"/>
                  <a:gd name="T90" fmla="*/ 185 w 406"/>
                  <a:gd name="T91" fmla="*/ 55 h 407"/>
                  <a:gd name="T92" fmla="*/ 224 w 406"/>
                  <a:gd name="T93" fmla="*/ 27 h 407"/>
                  <a:gd name="T94" fmla="*/ 242 w 406"/>
                  <a:gd name="T95" fmla="*/ 25 h 407"/>
                  <a:gd name="T96" fmla="*/ 297 w 406"/>
                  <a:gd name="T97" fmla="*/ 37 h 407"/>
                  <a:gd name="T98" fmla="*/ 284 w 406"/>
                  <a:gd name="T99" fmla="*/ 50 h 407"/>
                  <a:gd name="T100" fmla="*/ 238 w 406"/>
                  <a:gd name="T101" fmla="*/ 45 h 407"/>
                  <a:gd name="T102" fmla="*/ 188 w 406"/>
                  <a:gd name="T103" fmla="*/ 96 h 407"/>
                  <a:gd name="T104" fmla="*/ 221 w 406"/>
                  <a:gd name="T105" fmla="*/ 187 h 407"/>
                  <a:gd name="T106" fmla="*/ 320 w 406"/>
                  <a:gd name="T107" fmla="*/ 214 h 407"/>
                  <a:gd name="T108" fmla="*/ 326 w 406"/>
                  <a:gd name="T109" fmla="*/ 345 h 407"/>
                  <a:gd name="T110" fmla="*/ 371 w 406"/>
                  <a:gd name="T111" fmla="*/ 78 h 407"/>
                  <a:gd name="T112" fmla="*/ 210 w 406"/>
                  <a:gd name="T113" fmla="*/ 7 h 407"/>
                  <a:gd name="T114" fmla="*/ 214 w 406"/>
                  <a:gd name="T115" fmla="*/ 7 h 407"/>
                  <a:gd name="T116" fmla="*/ 269 w 406"/>
                  <a:gd name="T117" fmla="*/ 14 h 407"/>
                  <a:gd name="T118" fmla="*/ 271 w 406"/>
                  <a:gd name="T119" fmla="*/ 23 h 407"/>
                  <a:gd name="T120" fmla="*/ 276 w 406"/>
                  <a:gd name="T121" fmla="*/ 17 h 407"/>
                  <a:gd name="T122" fmla="*/ 231 w 406"/>
                  <a:gd name="T123" fmla="*/ 33 h 407"/>
                  <a:gd name="T124" fmla="*/ 279 w 406"/>
                  <a:gd name="T125" fmla="*/ 35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6" h="407">
                    <a:moveTo>
                      <a:pt x="44" y="222"/>
                    </a:moveTo>
                    <a:cubicBezTo>
                      <a:pt x="44" y="223"/>
                      <a:pt x="45" y="223"/>
                      <a:pt x="45" y="223"/>
                    </a:cubicBezTo>
                    <a:cubicBezTo>
                      <a:pt x="45" y="223"/>
                      <a:pt x="45" y="223"/>
                      <a:pt x="45" y="223"/>
                    </a:cubicBezTo>
                    <a:cubicBezTo>
                      <a:pt x="45" y="222"/>
                      <a:pt x="45" y="222"/>
                      <a:pt x="45" y="222"/>
                    </a:cubicBezTo>
                    <a:cubicBezTo>
                      <a:pt x="45" y="221"/>
                      <a:pt x="45" y="221"/>
                      <a:pt x="45" y="221"/>
                    </a:cubicBezTo>
                    <a:cubicBezTo>
                      <a:pt x="45" y="221"/>
                      <a:pt x="45" y="221"/>
                      <a:pt x="45" y="221"/>
                    </a:cubicBezTo>
                    <a:cubicBezTo>
                      <a:pt x="45" y="221"/>
                      <a:pt x="45" y="221"/>
                      <a:pt x="45" y="221"/>
                    </a:cubicBezTo>
                    <a:cubicBezTo>
                      <a:pt x="44" y="221"/>
                      <a:pt x="44" y="221"/>
                      <a:pt x="44" y="221"/>
                    </a:cubicBezTo>
                    <a:cubicBezTo>
                      <a:pt x="44" y="222"/>
                      <a:pt x="44" y="222"/>
                      <a:pt x="44" y="222"/>
                    </a:cubicBezTo>
                    <a:close/>
                    <a:moveTo>
                      <a:pt x="45" y="221"/>
                    </a:moveTo>
                    <a:cubicBezTo>
                      <a:pt x="45" y="221"/>
                      <a:pt x="45" y="221"/>
                      <a:pt x="45" y="221"/>
                    </a:cubicBezTo>
                    <a:cubicBezTo>
                      <a:pt x="45" y="221"/>
                      <a:pt x="45" y="221"/>
                      <a:pt x="45" y="221"/>
                    </a:cubicBezTo>
                    <a:cubicBezTo>
                      <a:pt x="45" y="221"/>
                      <a:pt x="45" y="220"/>
                      <a:pt x="45" y="220"/>
                    </a:cubicBezTo>
                    <a:cubicBezTo>
                      <a:pt x="45" y="219"/>
                      <a:pt x="45" y="219"/>
                      <a:pt x="45" y="219"/>
                    </a:cubicBezTo>
                    <a:cubicBezTo>
                      <a:pt x="45" y="219"/>
                      <a:pt x="45" y="219"/>
                      <a:pt x="45" y="219"/>
                    </a:cubicBezTo>
                    <a:cubicBezTo>
                      <a:pt x="45" y="219"/>
                      <a:pt x="45" y="219"/>
                      <a:pt x="45" y="219"/>
                    </a:cubicBezTo>
                    <a:cubicBezTo>
                      <a:pt x="44" y="220"/>
                      <a:pt x="44" y="220"/>
                      <a:pt x="44" y="220"/>
                    </a:cubicBezTo>
                    <a:cubicBezTo>
                      <a:pt x="44" y="220"/>
                      <a:pt x="44" y="220"/>
                      <a:pt x="45" y="221"/>
                    </a:cubicBezTo>
                    <a:close/>
                    <a:moveTo>
                      <a:pt x="47" y="225"/>
                    </a:moveTo>
                    <a:cubicBezTo>
                      <a:pt x="47" y="224"/>
                      <a:pt x="47" y="224"/>
                      <a:pt x="47" y="224"/>
                    </a:cubicBezTo>
                    <a:cubicBezTo>
                      <a:pt x="47" y="224"/>
                      <a:pt x="47" y="224"/>
                      <a:pt x="47" y="224"/>
                    </a:cubicBezTo>
                    <a:cubicBezTo>
                      <a:pt x="46" y="224"/>
                      <a:pt x="46" y="224"/>
                      <a:pt x="46" y="224"/>
                    </a:cubicBezTo>
                    <a:cubicBezTo>
                      <a:pt x="46" y="225"/>
                      <a:pt x="46" y="225"/>
                      <a:pt x="46" y="225"/>
                    </a:cubicBezTo>
                    <a:cubicBezTo>
                      <a:pt x="46" y="225"/>
                      <a:pt x="46" y="225"/>
                      <a:pt x="46" y="225"/>
                    </a:cubicBezTo>
                    <a:cubicBezTo>
                      <a:pt x="46" y="226"/>
                      <a:pt x="46" y="226"/>
                      <a:pt x="46" y="226"/>
                    </a:cubicBezTo>
                    <a:cubicBezTo>
                      <a:pt x="46" y="227"/>
                      <a:pt x="46" y="227"/>
                      <a:pt x="46" y="227"/>
                    </a:cubicBezTo>
                    <a:cubicBezTo>
                      <a:pt x="47" y="226"/>
                      <a:pt x="47" y="226"/>
                      <a:pt x="47" y="226"/>
                    </a:cubicBezTo>
                    <a:cubicBezTo>
                      <a:pt x="47" y="226"/>
                      <a:pt x="47" y="225"/>
                      <a:pt x="47" y="225"/>
                    </a:cubicBezTo>
                    <a:close/>
                    <a:moveTo>
                      <a:pt x="40" y="214"/>
                    </a:moveTo>
                    <a:cubicBezTo>
                      <a:pt x="40" y="215"/>
                      <a:pt x="40" y="215"/>
                      <a:pt x="40" y="215"/>
                    </a:cubicBezTo>
                    <a:cubicBezTo>
                      <a:pt x="39" y="215"/>
                      <a:pt x="39" y="215"/>
                      <a:pt x="39" y="215"/>
                    </a:cubicBezTo>
                    <a:cubicBezTo>
                      <a:pt x="39" y="215"/>
                      <a:pt x="39" y="216"/>
                      <a:pt x="40" y="216"/>
                    </a:cubicBezTo>
                    <a:cubicBezTo>
                      <a:pt x="40" y="216"/>
                      <a:pt x="40" y="216"/>
                      <a:pt x="40" y="216"/>
                    </a:cubicBezTo>
                    <a:cubicBezTo>
                      <a:pt x="40" y="216"/>
                      <a:pt x="40" y="216"/>
                      <a:pt x="40" y="216"/>
                    </a:cubicBezTo>
                    <a:cubicBezTo>
                      <a:pt x="40" y="216"/>
                      <a:pt x="40" y="216"/>
                      <a:pt x="40" y="216"/>
                    </a:cubicBezTo>
                    <a:cubicBezTo>
                      <a:pt x="40" y="216"/>
                      <a:pt x="40" y="216"/>
                      <a:pt x="40" y="215"/>
                    </a:cubicBezTo>
                    <a:cubicBezTo>
                      <a:pt x="40" y="214"/>
                      <a:pt x="40" y="214"/>
                      <a:pt x="40" y="214"/>
                    </a:cubicBezTo>
                    <a:cubicBezTo>
                      <a:pt x="40" y="214"/>
                      <a:pt x="40" y="214"/>
                      <a:pt x="40" y="214"/>
                    </a:cubicBezTo>
                    <a:cubicBezTo>
                      <a:pt x="40" y="214"/>
                      <a:pt x="40" y="214"/>
                      <a:pt x="40" y="214"/>
                    </a:cubicBezTo>
                    <a:close/>
                    <a:moveTo>
                      <a:pt x="44" y="217"/>
                    </a:moveTo>
                    <a:cubicBezTo>
                      <a:pt x="43" y="217"/>
                      <a:pt x="43" y="217"/>
                      <a:pt x="43" y="217"/>
                    </a:cubicBezTo>
                    <a:cubicBezTo>
                      <a:pt x="43" y="217"/>
                      <a:pt x="43" y="217"/>
                      <a:pt x="43" y="217"/>
                    </a:cubicBezTo>
                    <a:cubicBezTo>
                      <a:pt x="43" y="218"/>
                      <a:pt x="43" y="219"/>
                      <a:pt x="43" y="219"/>
                    </a:cubicBezTo>
                    <a:cubicBezTo>
                      <a:pt x="43" y="219"/>
                      <a:pt x="43" y="219"/>
                      <a:pt x="43" y="219"/>
                    </a:cubicBezTo>
                    <a:cubicBezTo>
                      <a:pt x="44" y="219"/>
                      <a:pt x="44" y="218"/>
                      <a:pt x="44" y="217"/>
                    </a:cubicBezTo>
                    <a:cubicBezTo>
                      <a:pt x="44" y="217"/>
                      <a:pt x="44" y="217"/>
                      <a:pt x="44" y="217"/>
                    </a:cubicBezTo>
                    <a:close/>
                    <a:moveTo>
                      <a:pt x="41" y="215"/>
                    </a:moveTo>
                    <a:cubicBezTo>
                      <a:pt x="42" y="214"/>
                      <a:pt x="42" y="214"/>
                      <a:pt x="42" y="214"/>
                    </a:cubicBezTo>
                    <a:cubicBezTo>
                      <a:pt x="42" y="214"/>
                      <a:pt x="42" y="214"/>
                      <a:pt x="42" y="214"/>
                    </a:cubicBezTo>
                    <a:cubicBezTo>
                      <a:pt x="41" y="214"/>
                      <a:pt x="41" y="214"/>
                      <a:pt x="41" y="214"/>
                    </a:cubicBezTo>
                    <a:cubicBezTo>
                      <a:pt x="41" y="214"/>
                      <a:pt x="41" y="214"/>
                      <a:pt x="41" y="214"/>
                    </a:cubicBezTo>
                    <a:cubicBezTo>
                      <a:pt x="41" y="214"/>
                      <a:pt x="41" y="214"/>
                      <a:pt x="41" y="214"/>
                    </a:cubicBezTo>
                    <a:cubicBezTo>
                      <a:pt x="41" y="214"/>
                      <a:pt x="41" y="215"/>
                      <a:pt x="41" y="215"/>
                    </a:cubicBezTo>
                    <a:close/>
                    <a:moveTo>
                      <a:pt x="39" y="213"/>
                    </a:moveTo>
                    <a:cubicBezTo>
                      <a:pt x="39" y="212"/>
                      <a:pt x="39" y="212"/>
                      <a:pt x="39" y="212"/>
                    </a:cubicBezTo>
                    <a:cubicBezTo>
                      <a:pt x="39" y="212"/>
                      <a:pt x="39" y="212"/>
                      <a:pt x="39" y="212"/>
                    </a:cubicBezTo>
                    <a:cubicBezTo>
                      <a:pt x="39" y="211"/>
                      <a:pt x="39" y="211"/>
                      <a:pt x="39" y="211"/>
                    </a:cubicBezTo>
                    <a:cubicBezTo>
                      <a:pt x="38" y="211"/>
                      <a:pt x="38" y="211"/>
                      <a:pt x="38" y="211"/>
                    </a:cubicBezTo>
                    <a:cubicBezTo>
                      <a:pt x="38" y="211"/>
                      <a:pt x="38" y="211"/>
                      <a:pt x="38" y="211"/>
                    </a:cubicBezTo>
                    <a:cubicBezTo>
                      <a:pt x="38" y="212"/>
                      <a:pt x="38" y="212"/>
                      <a:pt x="38" y="213"/>
                    </a:cubicBezTo>
                    <a:lnTo>
                      <a:pt x="39" y="213"/>
                    </a:lnTo>
                    <a:close/>
                    <a:moveTo>
                      <a:pt x="41" y="224"/>
                    </a:moveTo>
                    <a:cubicBezTo>
                      <a:pt x="41" y="224"/>
                      <a:pt x="41" y="224"/>
                      <a:pt x="41" y="224"/>
                    </a:cubicBezTo>
                    <a:cubicBezTo>
                      <a:pt x="41" y="224"/>
                      <a:pt x="41" y="224"/>
                      <a:pt x="41" y="224"/>
                    </a:cubicBezTo>
                    <a:cubicBezTo>
                      <a:pt x="41" y="224"/>
                      <a:pt x="41" y="224"/>
                      <a:pt x="41" y="224"/>
                    </a:cubicBezTo>
                    <a:cubicBezTo>
                      <a:pt x="40" y="224"/>
                      <a:pt x="40" y="224"/>
                      <a:pt x="40" y="224"/>
                    </a:cubicBezTo>
                    <a:cubicBezTo>
                      <a:pt x="40" y="224"/>
                      <a:pt x="40" y="224"/>
                      <a:pt x="40" y="224"/>
                    </a:cubicBezTo>
                    <a:cubicBezTo>
                      <a:pt x="40" y="224"/>
                      <a:pt x="40" y="224"/>
                      <a:pt x="40" y="224"/>
                    </a:cubicBezTo>
                    <a:cubicBezTo>
                      <a:pt x="40" y="224"/>
                      <a:pt x="40" y="224"/>
                      <a:pt x="40" y="224"/>
                    </a:cubicBezTo>
                    <a:cubicBezTo>
                      <a:pt x="40" y="224"/>
                      <a:pt x="40" y="224"/>
                      <a:pt x="40" y="224"/>
                    </a:cubicBezTo>
                    <a:cubicBezTo>
                      <a:pt x="40" y="224"/>
                      <a:pt x="40" y="224"/>
                      <a:pt x="40" y="224"/>
                    </a:cubicBezTo>
                    <a:cubicBezTo>
                      <a:pt x="40" y="225"/>
                      <a:pt x="40" y="225"/>
                      <a:pt x="40" y="225"/>
                    </a:cubicBezTo>
                    <a:cubicBezTo>
                      <a:pt x="40" y="225"/>
                      <a:pt x="40" y="225"/>
                      <a:pt x="40" y="225"/>
                    </a:cubicBezTo>
                    <a:cubicBezTo>
                      <a:pt x="40" y="225"/>
                      <a:pt x="40" y="225"/>
                      <a:pt x="40" y="225"/>
                    </a:cubicBezTo>
                    <a:cubicBezTo>
                      <a:pt x="40" y="225"/>
                      <a:pt x="40" y="225"/>
                      <a:pt x="40" y="225"/>
                    </a:cubicBezTo>
                    <a:cubicBezTo>
                      <a:pt x="41" y="225"/>
                      <a:pt x="41" y="225"/>
                      <a:pt x="41" y="225"/>
                    </a:cubicBezTo>
                    <a:cubicBezTo>
                      <a:pt x="41" y="225"/>
                      <a:pt x="41" y="225"/>
                      <a:pt x="41" y="225"/>
                    </a:cubicBezTo>
                    <a:cubicBezTo>
                      <a:pt x="41" y="225"/>
                      <a:pt x="41" y="225"/>
                      <a:pt x="41" y="225"/>
                    </a:cubicBezTo>
                    <a:cubicBezTo>
                      <a:pt x="41" y="225"/>
                      <a:pt x="41" y="225"/>
                      <a:pt x="41" y="225"/>
                    </a:cubicBezTo>
                    <a:cubicBezTo>
                      <a:pt x="41" y="225"/>
                      <a:pt x="41" y="225"/>
                      <a:pt x="41" y="225"/>
                    </a:cubicBezTo>
                    <a:cubicBezTo>
                      <a:pt x="41" y="225"/>
                      <a:pt x="41" y="225"/>
                      <a:pt x="41" y="225"/>
                    </a:cubicBezTo>
                    <a:lnTo>
                      <a:pt x="41" y="224"/>
                    </a:lnTo>
                    <a:close/>
                    <a:moveTo>
                      <a:pt x="48" y="239"/>
                    </a:moveTo>
                    <a:cubicBezTo>
                      <a:pt x="49" y="239"/>
                      <a:pt x="49" y="239"/>
                      <a:pt x="49" y="239"/>
                    </a:cubicBezTo>
                    <a:cubicBezTo>
                      <a:pt x="49" y="239"/>
                      <a:pt x="49" y="239"/>
                      <a:pt x="49" y="239"/>
                    </a:cubicBezTo>
                    <a:cubicBezTo>
                      <a:pt x="49" y="238"/>
                      <a:pt x="48" y="238"/>
                      <a:pt x="48" y="238"/>
                    </a:cubicBezTo>
                    <a:cubicBezTo>
                      <a:pt x="48" y="238"/>
                      <a:pt x="48" y="238"/>
                      <a:pt x="48" y="238"/>
                    </a:cubicBezTo>
                    <a:cubicBezTo>
                      <a:pt x="48" y="238"/>
                      <a:pt x="48" y="238"/>
                      <a:pt x="48" y="238"/>
                    </a:cubicBezTo>
                    <a:cubicBezTo>
                      <a:pt x="48" y="238"/>
                      <a:pt x="48" y="238"/>
                      <a:pt x="48" y="238"/>
                    </a:cubicBezTo>
                    <a:cubicBezTo>
                      <a:pt x="48" y="238"/>
                      <a:pt x="48" y="238"/>
                      <a:pt x="48" y="238"/>
                    </a:cubicBezTo>
                    <a:cubicBezTo>
                      <a:pt x="48" y="238"/>
                      <a:pt x="48" y="238"/>
                      <a:pt x="48" y="238"/>
                    </a:cubicBezTo>
                    <a:cubicBezTo>
                      <a:pt x="48" y="238"/>
                      <a:pt x="48" y="238"/>
                      <a:pt x="48" y="238"/>
                    </a:cubicBezTo>
                    <a:cubicBezTo>
                      <a:pt x="48" y="239"/>
                      <a:pt x="48" y="239"/>
                      <a:pt x="48" y="239"/>
                    </a:cubicBezTo>
                    <a:close/>
                    <a:moveTo>
                      <a:pt x="52" y="230"/>
                    </a:moveTo>
                    <a:cubicBezTo>
                      <a:pt x="51" y="230"/>
                      <a:pt x="51" y="230"/>
                      <a:pt x="51" y="230"/>
                    </a:cubicBezTo>
                    <a:cubicBezTo>
                      <a:pt x="51" y="230"/>
                      <a:pt x="51" y="230"/>
                      <a:pt x="51" y="230"/>
                    </a:cubicBezTo>
                    <a:cubicBezTo>
                      <a:pt x="51" y="231"/>
                      <a:pt x="52" y="232"/>
                      <a:pt x="52" y="232"/>
                    </a:cubicBezTo>
                    <a:cubicBezTo>
                      <a:pt x="52" y="231"/>
                      <a:pt x="52" y="231"/>
                      <a:pt x="52" y="231"/>
                    </a:cubicBezTo>
                    <a:cubicBezTo>
                      <a:pt x="53" y="231"/>
                      <a:pt x="53" y="231"/>
                      <a:pt x="53" y="231"/>
                    </a:cubicBezTo>
                    <a:cubicBezTo>
                      <a:pt x="52" y="230"/>
                      <a:pt x="52" y="230"/>
                      <a:pt x="52" y="230"/>
                    </a:cubicBezTo>
                    <a:close/>
                    <a:moveTo>
                      <a:pt x="3" y="184"/>
                    </a:moveTo>
                    <a:cubicBezTo>
                      <a:pt x="3" y="183"/>
                      <a:pt x="3" y="181"/>
                      <a:pt x="5" y="179"/>
                    </a:cubicBezTo>
                    <a:cubicBezTo>
                      <a:pt x="5" y="179"/>
                      <a:pt x="5" y="180"/>
                      <a:pt x="5" y="181"/>
                    </a:cubicBezTo>
                    <a:cubicBezTo>
                      <a:pt x="5" y="182"/>
                      <a:pt x="5" y="182"/>
                      <a:pt x="5" y="182"/>
                    </a:cubicBezTo>
                    <a:cubicBezTo>
                      <a:pt x="5" y="182"/>
                      <a:pt x="5" y="182"/>
                      <a:pt x="5" y="182"/>
                    </a:cubicBezTo>
                    <a:cubicBezTo>
                      <a:pt x="5" y="181"/>
                      <a:pt x="6" y="181"/>
                      <a:pt x="6" y="180"/>
                    </a:cubicBezTo>
                    <a:cubicBezTo>
                      <a:pt x="6" y="181"/>
                      <a:pt x="6" y="181"/>
                      <a:pt x="6" y="181"/>
                    </a:cubicBezTo>
                    <a:cubicBezTo>
                      <a:pt x="6" y="183"/>
                      <a:pt x="6" y="184"/>
                      <a:pt x="6" y="185"/>
                    </a:cubicBezTo>
                    <a:cubicBezTo>
                      <a:pt x="6" y="186"/>
                      <a:pt x="6" y="188"/>
                      <a:pt x="6" y="189"/>
                    </a:cubicBezTo>
                    <a:cubicBezTo>
                      <a:pt x="6" y="190"/>
                      <a:pt x="6" y="191"/>
                      <a:pt x="6" y="192"/>
                    </a:cubicBezTo>
                    <a:cubicBezTo>
                      <a:pt x="6" y="194"/>
                      <a:pt x="6" y="195"/>
                      <a:pt x="7" y="199"/>
                    </a:cubicBezTo>
                    <a:cubicBezTo>
                      <a:pt x="7" y="199"/>
                      <a:pt x="7" y="199"/>
                      <a:pt x="7" y="199"/>
                    </a:cubicBezTo>
                    <a:cubicBezTo>
                      <a:pt x="7" y="199"/>
                      <a:pt x="7" y="199"/>
                      <a:pt x="7" y="199"/>
                    </a:cubicBezTo>
                    <a:cubicBezTo>
                      <a:pt x="7" y="199"/>
                      <a:pt x="7" y="199"/>
                      <a:pt x="7" y="199"/>
                    </a:cubicBezTo>
                    <a:cubicBezTo>
                      <a:pt x="7" y="199"/>
                      <a:pt x="7" y="199"/>
                      <a:pt x="7" y="199"/>
                    </a:cubicBezTo>
                    <a:cubicBezTo>
                      <a:pt x="9" y="195"/>
                      <a:pt x="9" y="194"/>
                      <a:pt x="9" y="184"/>
                    </a:cubicBezTo>
                    <a:cubicBezTo>
                      <a:pt x="9" y="174"/>
                      <a:pt x="9" y="172"/>
                      <a:pt x="10" y="170"/>
                    </a:cubicBezTo>
                    <a:cubicBezTo>
                      <a:pt x="11" y="166"/>
                      <a:pt x="12" y="163"/>
                      <a:pt x="13" y="160"/>
                    </a:cubicBezTo>
                    <a:cubicBezTo>
                      <a:pt x="14" y="158"/>
                      <a:pt x="15" y="155"/>
                      <a:pt x="16" y="153"/>
                    </a:cubicBezTo>
                    <a:cubicBezTo>
                      <a:pt x="16" y="153"/>
                      <a:pt x="16" y="153"/>
                      <a:pt x="16" y="153"/>
                    </a:cubicBezTo>
                    <a:cubicBezTo>
                      <a:pt x="16" y="153"/>
                      <a:pt x="16" y="153"/>
                      <a:pt x="16" y="153"/>
                    </a:cubicBezTo>
                    <a:cubicBezTo>
                      <a:pt x="22" y="138"/>
                      <a:pt x="23" y="135"/>
                      <a:pt x="24" y="133"/>
                    </a:cubicBezTo>
                    <a:cubicBezTo>
                      <a:pt x="24" y="133"/>
                      <a:pt x="24" y="133"/>
                      <a:pt x="24" y="133"/>
                    </a:cubicBezTo>
                    <a:cubicBezTo>
                      <a:pt x="24" y="132"/>
                      <a:pt x="24" y="132"/>
                      <a:pt x="24" y="132"/>
                    </a:cubicBezTo>
                    <a:cubicBezTo>
                      <a:pt x="28" y="127"/>
                      <a:pt x="31" y="122"/>
                      <a:pt x="34" y="116"/>
                    </a:cubicBezTo>
                    <a:cubicBezTo>
                      <a:pt x="37" y="109"/>
                      <a:pt x="41" y="102"/>
                      <a:pt x="48" y="96"/>
                    </a:cubicBezTo>
                    <a:cubicBezTo>
                      <a:pt x="48" y="96"/>
                      <a:pt x="48" y="96"/>
                      <a:pt x="48" y="96"/>
                    </a:cubicBezTo>
                    <a:cubicBezTo>
                      <a:pt x="48" y="96"/>
                      <a:pt x="48" y="96"/>
                      <a:pt x="48" y="96"/>
                    </a:cubicBezTo>
                    <a:cubicBezTo>
                      <a:pt x="49" y="95"/>
                      <a:pt x="51" y="93"/>
                      <a:pt x="52" y="92"/>
                    </a:cubicBezTo>
                    <a:cubicBezTo>
                      <a:pt x="53" y="91"/>
                      <a:pt x="53" y="90"/>
                      <a:pt x="54" y="90"/>
                    </a:cubicBezTo>
                    <a:cubicBezTo>
                      <a:pt x="50" y="94"/>
                      <a:pt x="50" y="95"/>
                      <a:pt x="49" y="97"/>
                    </a:cubicBezTo>
                    <a:cubicBezTo>
                      <a:pt x="49" y="97"/>
                      <a:pt x="49" y="97"/>
                      <a:pt x="49" y="97"/>
                    </a:cubicBezTo>
                    <a:cubicBezTo>
                      <a:pt x="49" y="97"/>
                      <a:pt x="49" y="97"/>
                      <a:pt x="49" y="97"/>
                    </a:cubicBezTo>
                    <a:cubicBezTo>
                      <a:pt x="50" y="97"/>
                      <a:pt x="50" y="97"/>
                      <a:pt x="50" y="97"/>
                    </a:cubicBezTo>
                    <a:cubicBezTo>
                      <a:pt x="54" y="93"/>
                      <a:pt x="62" y="85"/>
                      <a:pt x="62" y="85"/>
                    </a:cubicBezTo>
                    <a:cubicBezTo>
                      <a:pt x="62" y="85"/>
                      <a:pt x="62" y="85"/>
                      <a:pt x="62" y="85"/>
                    </a:cubicBezTo>
                    <a:cubicBezTo>
                      <a:pt x="62" y="85"/>
                      <a:pt x="62" y="85"/>
                      <a:pt x="62" y="85"/>
                    </a:cubicBezTo>
                    <a:cubicBezTo>
                      <a:pt x="62" y="84"/>
                      <a:pt x="62" y="84"/>
                      <a:pt x="62" y="84"/>
                    </a:cubicBezTo>
                    <a:cubicBezTo>
                      <a:pt x="61" y="84"/>
                      <a:pt x="60" y="84"/>
                      <a:pt x="60" y="84"/>
                    </a:cubicBezTo>
                    <a:cubicBezTo>
                      <a:pt x="59" y="84"/>
                      <a:pt x="59" y="84"/>
                      <a:pt x="59" y="84"/>
                    </a:cubicBezTo>
                    <a:cubicBezTo>
                      <a:pt x="59" y="82"/>
                      <a:pt x="60" y="81"/>
                      <a:pt x="61" y="79"/>
                    </a:cubicBezTo>
                    <a:cubicBezTo>
                      <a:pt x="62" y="78"/>
                      <a:pt x="63" y="76"/>
                      <a:pt x="64" y="75"/>
                    </a:cubicBezTo>
                    <a:cubicBezTo>
                      <a:pt x="64" y="75"/>
                      <a:pt x="64" y="75"/>
                      <a:pt x="63" y="74"/>
                    </a:cubicBezTo>
                    <a:cubicBezTo>
                      <a:pt x="63" y="74"/>
                      <a:pt x="63" y="74"/>
                      <a:pt x="63" y="74"/>
                    </a:cubicBezTo>
                    <a:cubicBezTo>
                      <a:pt x="63" y="74"/>
                      <a:pt x="63" y="74"/>
                      <a:pt x="63" y="74"/>
                    </a:cubicBezTo>
                    <a:cubicBezTo>
                      <a:pt x="63" y="74"/>
                      <a:pt x="63" y="74"/>
                      <a:pt x="63" y="74"/>
                    </a:cubicBezTo>
                    <a:cubicBezTo>
                      <a:pt x="62" y="74"/>
                      <a:pt x="60" y="76"/>
                      <a:pt x="57" y="79"/>
                    </a:cubicBezTo>
                    <a:cubicBezTo>
                      <a:pt x="59" y="76"/>
                      <a:pt x="62" y="73"/>
                      <a:pt x="62" y="73"/>
                    </a:cubicBezTo>
                    <a:cubicBezTo>
                      <a:pt x="62" y="73"/>
                      <a:pt x="78" y="62"/>
                      <a:pt x="80" y="61"/>
                    </a:cubicBezTo>
                    <a:cubicBezTo>
                      <a:pt x="79" y="63"/>
                      <a:pt x="77" y="64"/>
                      <a:pt x="76" y="65"/>
                    </a:cubicBezTo>
                    <a:cubicBezTo>
                      <a:pt x="73" y="69"/>
                      <a:pt x="71" y="72"/>
                      <a:pt x="69" y="76"/>
                    </a:cubicBezTo>
                    <a:cubicBezTo>
                      <a:pt x="68" y="76"/>
                      <a:pt x="68" y="76"/>
                      <a:pt x="68" y="76"/>
                    </a:cubicBezTo>
                    <a:cubicBezTo>
                      <a:pt x="69" y="76"/>
                      <a:pt x="69" y="76"/>
                      <a:pt x="69" y="76"/>
                    </a:cubicBezTo>
                    <a:cubicBezTo>
                      <a:pt x="70" y="76"/>
                      <a:pt x="72" y="75"/>
                      <a:pt x="73" y="74"/>
                    </a:cubicBezTo>
                    <a:cubicBezTo>
                      <a:pt x="74" y="73"/>
                      <a:pt x="75" y="73"/>
                      <a:pt x="76" y="72"/>
                    </a:cubicBezTo>
                    <a:cubicBezTo>
                      <a:pt x="76" y="73"/>
                      <a:pt x="76" y="73"/>
                      <a:pt x="76" y="73"/>
                    </a:cubicBezTo>
                    <a:cubicBezTo>
                      <a:pt x="76" y="73"/>
                      <a:pt x="76" y="73"/>
                      <a:pt x="76" y="73"/>
                    </a:cubicBezTo>
                    <a:cubicBezTo>
                      <a:pt x="78" y="73"/>
                      <a:pt x="79" y="73"/>
                      <a:pt x="79" y="73"/>
                    </a:cubicBezTo>
                    <a:cubicBezTo>
                      <a:pt x="79" y="73"/>
                      <a:pt x="79" y="73"/>
                      <a:pt x="79" y="73"/>
                    </a:cubicBezTo>
                    <a:cubicBezTo>
                      <a:pt x="81" y="71"/>
                      <a:pt x="81" y="70"/>
                      <a:pt x="82" y="69"/>
                    </a:cubicBezTo>
                    <a:cubicBezTo>
                      <a:pt x="82" y="69"/>
                      <a:pt x="82" y="69"/>
                      <a:pt x="82" y="69"/>
                    </a:cubicBezTo>
                    <a:cubicBezTo>
                      <a:pt x="81" y="69"/>
                      <a:pt x="81" y="69"/>
                      <a:pt x="81" y="69"/>
                    </a:cubicBezTo>
                    <a:cubicBezTo>
                      <a:pt x="81" y="68"/>
                      <a:pt x="81" y="67"/>
                      <a:pt x="83" y="64"/>
                    </a:cubicBezTo>
                    <a:cubicBezTo>
                      <a:pt x="83" y="64"/>
                      <a:pt x="83" y="64"/>
                      <a:pt x="83" y="64"/>
                    </a:cubicBezTo>
                    <a:cubicBezTo>
                      <a:pt x="83" y="63"/>
                      <a:pt x="83" y="63"/>
                      <a:pt x="83" y="63"/>
                    </a:cubicBezTo>
                    <a:cubicBezTo>
                      <a:pt x="83" y="63"/>
                      <a:pt x="83" y="63"/>
                      <a:pt x="83" y="63"/>
                    </a:cubicBezTo>
                    <a:cubicBezTo>
                      <a:pt x="82" y="63"/>
                      <a:pt x="82" y="63"/>
                      <a:pt x="80" y="64"/>
                    </a:cubicBezTo>
                    <a:cubicBezTo>
                      <a:pt x="80" y="64"/>
                      <a:pt x="80" y="64"/>
                      <a:pt x="80" y="64"/>
                    </a:cubicBezTo>
                    <a:cubicBezTo>
                      <a:pt x="80" y="64"/>
                      <a:pt x="81" y="63"/>
                      <a:pt x="83" y="59"/>
                    </a:cubicBezTo>
                    <a:cubicBezTo>
                      <a:pt x="84" y="58"/>
                      <a:pt x="84" y="57"/>
                      <a:pt x="85" y="56"/>
                    </a:cubicBezTo>
                    <a:cubicBezTo>
                      <a:pt x="86" y="55"/>
                      <a:pt x="86" y="54"/>
                      <a:pt x="87" y="53"/>
                    </a:cubicBezTo>
                    <a:cubicBezTo>
                      <a:pt x="87" y="53"/>
                      <a:pt x="87" y="53"/>
                      <a:pt x="87" y="53"/>
                    </a:cubicBezTo>
                    <a:cubicBezTo>
                      <a:pt x="87" y="53"/>
                      <a:pt x="87" y="53"/>
                      <a:pt x="86" y="52"/>
                    </a:cubicBezTo>
                    <a:cubicBezTo>
                      <a:pt x="87" y="52"/>
                      <a:pt x="87" y="51"/>
                      <a:pt x="87" y="51"/>
                    </a:cubicBezTo>
                    <a:cubicBezTo>
                      <a:pt x="87" y="51"/>
                      <a:pt x="87" y="51"/>
                      <a:pt x="87" y="51"/>
                    </a:cubicBezTo>
                    <a:cubicBezTo>
                      <a:pt x="87" y="51"/>
                      <a:pt x="87" y="51"/>
                      <a:pt x="87" y="51"/>
                    </a:cubicBezTo>
                    <a:cubicBezTo>
                      <a:pt x="86" y="51"/>
                      <a:pt x="86" y="51"/>
                      <a:pt x="85" y="50"/>
                    </a:cubicBezTo>
                    <a:cubicBezTo>
                      <a:pt x="85" y="50"/>
                      <a:pt x="85" y="50"/>
                      <a:pt x="85" y="50"/>
                    </a:cubicBezTo>
                    <a:cubicBezTo>
                      <a:pt x="85" y="50"/>
                      <a:pt x="85" y="50"/>
                      <a:pt x="85" y="50"/>
                    </a:cubicBezTo>
                    <a:cubicBezTo>
                      <a:pt x="85" y="49"/>
                      <a:pt x="86" y="47"/>
                      <a:pt x="91" y="41"/>
                    </a:cubicBezTo>
                    <a:cubicBezTo>
                      <a:pt x="91" y="41"/>
                      <a:pt x="91" y="41"/>
                      <a:pt x="91" y="41"/>
                    </a:cubicBezTo>
                    <a:cubicBezTo>
                      <a:pt x="91" y="41"/>
                      <a:pt x="91" y="41"/>
                      <a:pt x="91" y="41"/>
                    </a:cubicBezTo>
                    <a:cubicBezTo>
                      <a:pt x="91" y="41"/>
                      <a:pt x="91" y="41"/>
                      <a:pt x="91" y="41"/>
                    </a:cubicBezTo>
                    <a:cubicBezTo>
                      <a:pt x="91" y="41"/>
                      <a:pt x="91" y="41"/>
                      <a:pt x="91" y="41"/>
                    </a:cubicBezTo>
                    <a:cubicBezTo>
                      <a:pt x="91" y="41"/>
                      <a:pt x="91" y="41"/>
                      <a:pt x="91" y="41"/>
                    </a:cubicBezTo>
                    <a:cubicBezTo>
                      <a:pt x="91" y="41"/>
                      <a:pt x="91" y="41"/>
                      <a:pt x="91" y="41"/>
                    </a:cubicBezTo>
                    <a:cubicBezTo>
                      <a:pt x="90" y="41"/>
                      <a:pt x="89" y="42"/>
                      <a:pt x="88" y="43"/>
                    </a:cubicBezTo>
                    <a:cubicBezTo>
                      <a:pt x="87" y="44"/>
                      <a:pt x="85" y="46"/>
                      <a:pt x="84" y="46"/>
                    </a:cubicBezTo>
                    <a:cubicBezTo>
                      <a:pt x="84" y="45"/>
                      <a:pt x="86" y="44"/>
                      <a:pt x="86" y="43"/>
                    </a:cubicBezTo>
                    <a:cubicBezTo>
                      <a:pt x="87" y="42"/>
                      <a:pt x="88" y="41"/>
                      <a:pt x="89" y="40"/>
                    </a:cubicBezTo>
                    <a:cubicBezTo>
                      <a:pt x="89" y="40"/>
                      <a:pt x="89" y="40"/>
                      <a:pt x="89" y="40"/>
                    </a:cubicBezTo>
                    <a:cubicBezTo>
                      <a:pt x="89" y="40"/>
                      <a:pt x="89" y="40"/>
                      <a:pt x="89" y="40"/>
                    </a:cubicBezTo>
                    <a:cubicBezTo>
                      <a:pt x="79" y="44"/>
                      <a:pt x="63" y="63"/>
                      <a:pt x="51" y="77"/>
                    </a:cubicBezTo>
                    <a:cubicBezTo>
                      <a:pt x="52" y="76"/>
                      <a:pt x="53" y="73"/>
                      <a:pt x="59" y="66"/>
                    </a:cubicBezTo>
                    <a:cubicBezTo>
                      <a:pt x="59" y="66"/>
                      <a:pt x="59" y="66"/>
                      <a:pt x="59" y="66"/>
                    </a:cubicBezTo>
                    <a:cubicBezTo>
                      <a:pt x="58" y="66"/>
                      <a:pt x="58" y="66"/>
                      <a:pt x="58" y="66"/>
                    </a:cubicBezTo>
                    <a:cubicBezTo>
                      <a:pt x="59" y="66"/>
                      <a:pt x="59" y="66"/>
                      <a:pt x="60" y="64"/>
                    </a:cubicBezTo>
                    <a:cubicBezTo>
                      <a:pt x="60" y="64"/>
                      <a:pt x="60" y="64"/>
                      <a:pt x="60" y="64"/>
                    </a:cubicBezTo>
                    <a:cubicBezTo>
                      <a:pt x="60" y="64"/>
                      <a:pt x="60" y="64"/>
                      <a:pt x="60" y="64"/>
                    </a:cubicBezTo>
                    <a:cubicBezTo>
                      <a:pt x="60" y="63"/>
                      <a:pt x="60" y="63"/>
                      <a:pt x="60" y="63"/>
                    </a:cubicBezTo>
                    <a:cubicBezTo>
                      <a:pt x="60" y="63"/>
                      <a:pt x="60" y="63"/>
                      <a:pt x="60" y="63"/>
                    </a:cubicBezTo>
                    <a:cubicBezTo>
                      <a:pt x="60" y="63"/>
                      <a:pt x="60" y="63"/>
                      <a:pt x="60" y="63"/>
                    </a:cubicBezTo>
                    <a:cubicBezTo>
                      <a:pt x="60" y="63"/>
                      <a:pt x="60" y="63"/>
                      <a:pt x="60" y="63"/>
                    </a:cubicBezTo>
                    <a:cubicBezTo>
                      <a:pt x="61" y="62"/>
                      <a:pt x="63" y="60"/>
                      <a:pt x="64" y="59"/>
                    </a:cubicBezTo>
                    <a:cubicBezTo>
                      <a:pt x="67" y="57"/>
                      <a:pt x="69" y="54"/>
                      <a:pt x="71" y="52"/>
                    </a:cubicBezTo>
                    <a:cubicBezTo>
                      <a:pt x="71" y="52"/>
                      <a:pt x="71" y="52"/>
                      <a:pt x="71" y="52"/>
                    </a:cubicBezTo>
                    <a:cubicBezTo>
                      <a:pt x="71" y="52"/>
                      <a:pt x="71" y="52"/>
                      <a:pt x="71" y="52"/>
                    </a:cubicBezTo>
                    <a:cubicBezTo>
                      <a:pt x="71" y="52"/>
                      <a:pt x="71" y="52"/>
                      <a:pt x="71" y="52"/>
                    </a:cubicBezTo>
                    <a:cubicBezTo>
                      <a:pt x="71" y="52"/>
                      <a:pt x="71" y="52"/>
                      <a:pt x="71" y="52"/>
                    </a:cubicBezTo>
                    <a:cubicBezTo>
                      <a:pt x="71" y="52"/>
                      <a:pt x="71" y="52"/>
                      <a:pt x="71" y="52"/>
                    </a:cubicBezTo>
                    <a:cubicBezTo>
                      <a:pt x="71" y="52"/>
                      <a:pt x="71" y="52"/>
                      <a:pt x="71" y="52"/>
                    </a:cubicBezTo>
                    <a:cubicBezTo>
                      <a:pt x="69" y="54"/>
                      <a:pt x="67" y="56"/>
                      <a:pt x="64" y="59"/>
                    </a:cubicBezTo>
                    <a:cubicBezTo>
                      <a:pt x="61" y="62"/>
                      <a:pt x="61" y="62"/>
                      <a:pt x="61" y="62"/>
                    </a:cubicBezTo>
                    <a:cubicBezTo>
                      <a:pt x="49" y="74"/>
                      <a:pt x="47" y="76"/>
                      <a:pt x="39" y="88"/>
                    </a:cubicBezTo>
                    <a:cubicBezTo>
                      <a:pt x="28" y="105"/>
                      <a:pt x="27" y="106"/>
                      <a:pt x="22" y="117"/>
                    </a:cubicBezTo>
                    <a:cubicBezTo>
                      <a:pt x="13" y="136"/>
                      <a:pt x="13" y="136"/>
                      <a:pt x="9" y="148"/>
                    </a:cubicBezTo>
                    <a:cubicBezTo>
                      <a:pt x="9" y="148"/>
                      <a:pt x="9" y="148"/>
                      <a:pt x="9" y="148"/>
                    </a:cubicBezTo>
                    <a:cubicBezTo>
                      <a:pt x="9" y="149"/>
                      <a:pt x="9" y="149"/>
                      <a:pt x="9" y="149"/>
                    </a:cubicBezTo>
                    <a:cubicBezTo>
                      <a:pt x="7" y="155"/>
                      <a:pt x="5" y="163"/>
                      <a:pt x="4" y="168"/>
                    </a:cubicBezTo>
                    <a:cubicBezTo>
                      <a:pt x="2" y="180"/>
                      <a:pt x="2" y="180"/>
                      <a:pt x="2" y="180"/>
                    </a:cubicBezTo>
                    <a:cubicBezTo>
                      <a:pt x="2" y="180"/>
                      <a:pt x="2" y="183"/>
                      <a:pt x="1" y="188"/>
                    </a:cubicBezTo>
                    <a:cubicBezTo>
                      <a:pt x="1" y="188"/>
                      <a:pt x="1" y="190"/>
                      <a:pt x="1" y="194"/>
                    </a:cubicBezTo>
                    <a:cubicBezTo>
                      <a:pt x="0" y="195"/>
                      <a:pt x="0" y="195"/>
                      <a:pt x="0" y="195"/>
                    </a:cubicBezTo>
                    <a:cubicBezTo>
                      <a:pt x="1" y="195"/>
                      <a:pt x="1" y="195"/>
                      <a:pt x="1" y="195"/>
                    </a:cubicBezTo>
                    <a:cubicBezTo>
                      <a:pt x="1" y="195"/>
                      <a:pt x="1" y="189"/>
                      <a:pt x="1" y="189"/>
                    </a:cubicBezTo>
                    <a:cubicBezTo>
                      <a:pt x="1" y="189"/>
                      <a:pt x="1" y="189"/>
                      <a:pt x="1" y="189"/>
                    </a:cubicBezTo>
                    <a:cubicBezTo>
                      <a:pt x="2" y="188"/>
                      <a:pt x="2" y="188"/>
                      <a:pt x="2" y="188"/>
                    </a:cubicBezTo>
                    <a:cubicBezTo>
                      <a:pt x="2" y="188"/>
                      <a:pt x="2" y="188"/>
                      <a:pt x="2" y="188"/>
                    </a:cubicBezTo>
                    <a:cubicBezTo>
                      <a:pt x="2" y="188"/>
                      <a:pt x="2" y="188"/>
                      <a:pt x="2" y="188"/>
                    </a:cubicBezTo>
                    <a:cubicBezTo>
                      <a:pt x="2" y="188"/>
                      <a:pt x="2" y="188"/>
                      <a:pt x="2" y="188"/>
                    </a:cubicBezTo>
                    <a:cubicBezTo>
                      <a:pt x="3" y="187"/>
                      <a:pt x="3" y="186"/>
                      <a:pt x="3" y="184"/>
                    </a:cubicBezTo>
                    <a:close/>
                    <a:moveTo>
                      <a:pt x="47" y="230"/>
                    </a:moveTo>
                    <a:cubicBezTo>
                      <a:pt x="48" y="230"/>
                      <a:pt x="48" y="230"/>
                      <a:pt x="48" y="230"/>
                    </a:cubicBezTo>
                    <a:cubicBezTo>
                      <a:pt x="48" y="229"/>
                      <a:pt x="48" y="229"/>
                      <a:pt x="48" y="229"/>
                    </a:cubicBezTo>
                    <a:cubicBezTo>
                      <a:pt x="48" y="228"/>
                      <a:pt x="48" y="228"/>
                      <a:pt x="48" y="228"/>
                    </a:cubicBezTo>
                    <a:cubicBezTo>
                      <a:pt x="47" y="228"/>
                      <a:pt x="47" y="228"/>
                      <a:pt x="47" y="228"/>
                    </a:cubicBezTo>
                    <a:cubicBezTo>
                      <a:pt x="47" y="228"/>
                      <a:pt x="47" y="228"/>
                      <a:pt x="47" y="228"/>
                    </a:cubicBezTo>
                    <a:cubicBezTo>
                      <a:pt x="47" y="229"/>
                      <a:pt x="47" y="229"/>
                      <a:pt x="47" y="229"/>
                    </a:cubicBezTo>
                    <a:lnTo>
                      <a:pt x="47" y="230"/>
                    </a:lnTo>
                    <a:close/>
                    <a:moveTo>
                      <a:pt x="48" y="234"/>
                    </a:moveTo>
                    <a:cubicBezTo>
                      <a:pt x="49" y="233"/>
                      <a:pt x="49" y="233"/>
                      <a:pt x="49" y="233"/>
                    </a:cubicBezTo>
                    <a:cubicBezTo>
                      <a:pt x="49" y="233"/>
                      <a:pt x="49" y="233"/>
                      <a:pt x="49" y="233"/>
                    </a:cubicBezTo>
                    <a:cubicBezTo>
                      <a:pt x="49" y="232"/>
                      <a:pt x="48" y="232"/>
                      <a:pt x="48" y="232"/>
                    </a:cubicBezTo>
                    <a:cubicBezTo>
                      <a:pt x="48" y="232"/>
                      <a:pt x="48" y="232"/>
                      <a:pt x="48" y="232"/>
                    </a:cubicBezTo>
                    <a:cubicBezTo>
                      <a:pt x="47" y="232"/>
                      <a:pt x="47" y="232"/>
                      <a:pt x="47" y="232"/>
                    </a:cubicBezTo>
                    <a:cubicBezTo>
                      <a:pt x="48" y="233"/>
                      <a:pt x="48" y="234"/>
                      <a:pt x="48" y="234"/>
                    </a:cubicBezTo>
                    <a:close/>
                    <a:moveTo>
                      <a:pt x="76" y="49"/>
                    </a:moveTo>
                    <a:cubicBezTo>
                      <a:pt x="77" y="47"/>
                      <a:pt x="80" y="46"/>
                      <a:pt x="82" y="44"/>
                    </a:cubicBezTo>
                    <a:cubicBezTo>
                      <a:pt x="82" y="44"/>
                      <a:pt x="82" y="44"/>
                      <a:pt x="82" y="44"/>
                    </a:cubicBezTo>
                    <a:cubicBezTo>
                      <a:pt x="86" y="41"/>
                      <a:pt x="86" y="41"/>
                      <a:pt x="86" y="41"/>
                    </a:cubicBezTo>
                    <a:cubicBezTo>
                      <a:pt x="86" y="41"/>
                      <a:pt x="86" y="41"/>
                      <a:pt x="86" y="41"/>
                    </a:cubicBezTo>
                    <a:cubicBezTo>
                      <a:pt x="86" y="41"/>
                      <a:pt x="86" y="41"/>
                      <a:pt x="86" y="41"/>
                    </a:cubicBezTo>
                    <a:cubicBezTo>
                      <a:pt x="87" y="41"/>
                      <a:pt x="89" y="39"/>
                      <a:pt x="89" y="39"/>
                    </a:cubicBezTo>
                    <a:cubicBezTo>
                      <a:pt x="89" y="39"/>
                      <a:pt x="90" y="38"/>
                      <a:pt x="91" y="37"/>
                    </a:cubicBezTo>
                    <a:cubicBezTo>
                      <a:pt x="95" y="35"/>
                      <a:pt x="99" y="32"/>
                      <a:pt x="102" y="30"/>
                    </a:cubicBezTo>
                    <a:cubicBezTo>
                      <a:pt x="102" y="30"/>
                      <a:pt x="102" y="30"/>
                      <a:pt x="102" y="30"/>
                    </a:cubicBezTo>
                    <a:cubicBezTo>
                      <a:pt x="102" y="30"/>
                      <a:pt x="102" y="30"/>
                      <a:pt x="102" y="30"/>
                    </a:cubicBezTo>
                    <a:cubicBezTo>
                      <a:pt x="102" y="30"/>
                      <a:pt x="102" y="30"/>
                      <a:pt x="102" y="30"/>
                    </a:cubicBezTo>
                    <a:cubicBezTo>
                      <a:pt x="102" y="30"/>
                      <a:pt x="102" y="30"/>
                      <a:pt x="102" y="30"/>
                    </a:cubicBezTo>
                    <a:cubicBezTo>
                      <a:pt x="102" y="30"/>
                      <a:pt x="102" y="30"/>
                      <a:pt x="102" y="30"/>
                    </a:cubicBezTo>
                    <a:cubicBezTo>
                      <a:pt x="101" y="30"/>
                      <a:pt x="101" y="30"/>
                      <a:pt x="101" y="30"/>
                    </a:cubicBezTo>
                    <a:cubicBezTo>
                      <a:pt x="100" y="31"/>
                      <a:pt x="95" y="34"/>
                      <a:pt x="91" y="37"/>
                    </a:cubicBezTo>
                    <a:cubicBezTo>
                      <a:pt x="89" y="38"/>
                      <a:pt x="89" y="38"/>
                      <a:pt x="89" y="38"/>
                    </a:cubicBezTo>
                    <a:cubicBezTo>
                      <a:pt x="88" y="39"/>
                      <a:pt x="88" y="39"/>
                      <a:pt x="88" y="39"/>
                    </a:cubicBezTo>
                    <a:cubicBezTo>
                      <a:pt x="88" y="39"/>
                      <a:pt x="88" y="39"/>
                      <a:pt x="88" y="39"/>
                    </a:cubicBezTo>
                    <a:cubicBezTo>
                      <a:pt x="84" y="42"/>
                      <a:pt x="84" y="42"/>
                      <a:pt x="76" y="48"/>
                    </a:cubicBezTo>
                    <a:cubicBezTo>
                      <a:pt x="75" y="49"/>
                      <a:pt x="75" y="49"/>
                      <a:pt x="75" y="49"/>
                    </a:cubicBezTo>
                    <a:cubicBezTo>
                      <a:pt x="76" y="49"/>
                      <a:pt x="76" y="49"/>
                      <a:pt x="76" y="49"/>
                    </a:cubicBezTo>
                    <a:close/>
                    <a:moveTo>
                      <a:pt x="141" y="14"/>
                    </a:moveTo>
                    <a:cubicBezTo>
                      <a:pt x="141" y="14"/>
                      <a:pt x="141" y="14"/>
                      <a:pt x="141" y="14"/>
                    </a:cubicBezTo>
                    <a:cubicBezTo>
                      <a:pt x="141" y="14"/>
                      <a:pt x="141" y="14"/>
                      <a:pt x="141" y="14"/>
                    </a:cubicBezTo>
                    <a:cubicBezTo>
                      <a:pt x="142" y="14"/>
                      <a:pt x="142" y="14"/>
                      <a:pt x="142" y="14"/>
                    </a:cubicBezTo>
                    <a:cubicBezTo>
                      <a:pt x="143" y="14"/>
                      <a:pt x="143" y="14"/>
                      <a:pt x="143" y="14"/>
                    </a:cubicBezTo>
                    <a:cubicBezTo>
                      <a:pt x="143" y="14"/>
                      <a:pt x="143" y="14"/>
                      <a:pt x="143" y="14"/>
                    </a:cubicBezTo>
                    <a:cubicBezTo>
                      <a:pt x="143" y="14"/>
                      <a:pt x="143" y="14"/>
                      <a:pt x="143" y="14"/>
                    </a:cubicBezTo>
                    <a:cubicBezTo>
                      <a:pt x="143" y="14"/>
                      <a:pt x="143" y="14"/>
                      <a:pt x="143" y="14"/>
                    </a:cubicBezTo>
                    <a:cubicBezTo>
                      <a:pt x="143" y="14"/>
                      <a:pt x="143" y="14"/>
                      <a:pt x="144" y="14"/>
                    </a:cubicBezTo>
                    <a:cubicBezTo>
                      <a:pt x="143" y="15"/>
                      <a:pt x="143" y="15"/>
                      <a:pt x="143" y="15"/>
                    </a:cubicBezTo>
                    <a:cubicBezTo>
                      <a:pt x="143" y="15"/>
                      <a:pt x="143" y="15"/>
                      <a:pt x="143" y="15"/>
                    </a:cubicBezTo>
                    <a:cubicBezTo>
                      <a:pt x="144" y="15"/>
                      <a:pt x="148" y="14"/>
                      <a:pt x="148" y="14"/>
                    </a:cubicBezTo>
                    <a:cubicBezTo>
                      <a:pt x="149" y="13"/>
                      <a:pt x="149" y="13"/>
                      <a:pt x="149" y="13"/>
                    </a:cubicBezTo>
                    <a:cubicBezTo>
                      <a:pt x="149" y="13"/>
                      <a:pt x="149" y="13"/>
                      <a:pt x="149" y="13"/>
                    </a:cubicBezTo>
                    <a:cubicBezTo>
                      <a:pt x="150" y="12"/>
                      <a:pt x="150" y="12"/>
                      <a:pt x="150" y="12"/>
                    </a:cubicBezTo>
                    <a:cubicBezTo>
                      <a:pt x="151" y="12"/>
                      <a:pt x="151" y="12"/>
                      <a:pt x="151" y="12"/>
                    </a:cubicBezTo>
                    <a:cubicBezTo>
                      <a:pt x="152" y="11"/>
                      <a:pt x="152" y="11"/>
                      <a:pt x="152" y="11"/>
                    </a:cubicBezTo>
                    <a:cubicBezTo>
                      <a:pt x="152" y="11"/>
                      <a:pt x="152" y="11"/>
                      <a:pt x="152" y="11"/>
                    </a:cubicBezTo>
                    <a:cubicBezTo>
                      <a:pt x="152" y="11"/>
                      <a:pt x="152" y="11"/>
                      <a:pt x="152" y="11"/>
                    </a:cubicBezTo>
                    <a:cubicBezTo>
                      <a:pt x="149" y="11"/>
                      <a:pt x="149" y="11"/>
                      <a:pt x="149" y="11"/>
                    </a:cubicBezTo>
                    <a:cubicBezTo>
                      <a:pt x="145" y="12"/>
                      <a:pt x="145" y="12"/>
                      <a:pt x="145" y="12"/>
                    </a:cubicBezTo>
                    <a:cubicBezTo>
                      <a:pt x="145" y="13"/>
                      <a:pt x="145" y="13"/>
                      <a:pt x="145" y="13"/>
                    </a:cubicBezTo>
                    <a:cubicBezTo>
                      <a:pt x="145" y="13"/>
                      <a:pt x="145" y="13"/>
                      <a:pt x="145" y="13"/>
                    </a:cubicBezTo>
                    <a:cubicBezTo>
                      <a:pt x="144" y="12"/>
                      <a:pt x="144" y="13"/>
                      <a:pt x="143" y="13"/>
                    </a:cubicBezTo>
                    <a:cubicBezTo>
                      <a:pt x="141" y="13"/>
                      <a:pt x="141" y="14"/>
                      <a:pt x="141" y="14"/>
                    </a:cubicBezTo>
                    <a:close/>
                    <a:moveTo>
                      <a:pt x="115" y="24"/>
                    </a:moveTo>
                    <a:cubicBezTo>
                      <a:pt x="113" y="26"/>
                      <a:pt x="111" y="28"/>
                      <a:pt x="111" y="30"/>
                    </a:cubicBezTo>
                    <a:cubicBezTo>
                      <a:pt x="112" y="30"/>
                      <a:pt x="112" y="30"/>
                      <a:pt x="112" y="30"/>
                    </a:cubicBezTo>
                    <a:cubicBezTo>
                      <a:pt x="112" y="30"/>
                      <a:pt x="112" y="30"/>
                      <a:pt x="112" y="30"/>
                    </a:cubicBezTo>
                    <a:cubicBezTo>
                      <a:pt x="112" y="30"/>
                      <a:pt x="112" y="30"/>
                      <a:pt x="112" y="30"/>
                    </a:cubicBezTo>
                    <a:cubicBezTo>
                      <a:pt x="113" y="30"/>
                      <a:pt x="114" y="29"/>
                      <a:pt x="114" y="29"/>
                    </a:cubicBezTo>
                    <a:cubicBezTo>
                      <a:pt x="114" y="29"/>
                      <a:pt x="114" y="29"/>
                      <a:pt x="114" y="29"/>
                    </a:cubicBezTo>
                    <a:cubicBezTo>
                      <a:pt x="114" y="30"/>
                      <a:pt x="114" y="30"/>
                      <a:pt x="114" y="30"/>
                    </a:cubicBezTo>
                    <a:cubicBezTo>
                      <a:pt x="115" y="30"/>
                      <a:pt x="116" y="30"/>
                      <a:pt x="116" y="30"/>
                    </a:cubicBezTo>
                    <a:cubicBezTo>
                      <a:pt x="116" y="29"/>
                      <a:pt x="117" y="29"/>
                      <a:pt x="118" y="28"/>
                    </a:cubicBezTo>
                    <a:cubicBezTo>
                      <a:pt x="118" y="28"/>
                      <a:pt x="119" y="27"/>
                      <a:pt x="119" y="26"/>
                    </a:cubicBezTo>
                    <a:cubicBezTo>
                      <a:pt x="120" y="26"/>
                      <a:pt x="120" y="25"/>
                      <a:pt x="121" y="25"/>
                    </a:cubicBezTo>
                    <a:cubicBezTo>
                      <a:pt x="121" y="24"/>
                      <a:pt x="121" y="24"/>
                      <a:pt x="121" y="24"/>
                    </a:cubicBezTo>
                    <a:cubicBezTo>
                      <a:pt x="122" y="24"/>
                      <a:pt x="122" y="24"/>
                      <a:pt x="122" y="24"/>
                    </a:cubicBezTo>
                    <a:cubicBezTo>
                      <a:pt x="123" y="23"/>
                      <a:pt x="123" y="23"/>
                      <a:pt x="124" y="22"/>
                    </a:cubicBezTo>
                    <a:cubicBezTo>
                      <a:pt x="124" y="22"/>
                      <a:pt x="125" y="21"/>
                      <a:pt x="125" y="21"/>
                    </a:cubicBezTo>
                    <a:cubicBezTo>
                      <a:pt x="126" y="20"/>
                      <a:pt x="126" y="20"/>
                      <a:pt x="126" y="20"/>
                    </a:cubicBezTo>
                    <a:cubicBezTo>
                      <a:pt x="127" y="20"/>
                      <a:pt x="127" y="20"/>
                      <a:pt x="127" y="20"/>
                    </a:cubicBezTo>
                    <a:cubicBezTo>
                      <a:pt x="128" y="19"/>
                      <a:pt x="128" y="19"/>
                      <a:pt x="129" y="19"/>
                    </a:cubicBezTo>
                    <a:cubicBezTo>
                      <a:pt x="129" y="19"/>
                      <a:pt x="129" y="19"/>
                      <a:pt x="129" y="19"/>
                    </a:cubicBezTo>
                    <a:cubicBezTo>
                      <a:pt x="129" y="19"/>
                      <a:pt x="129" y="19"/>
                      <a:pt x="129" y="19"/>
                    </a:cubicBezTo>
                    <a:cubicBezTo>
                      <a:pt x="129" y="19"/>
                      <a:pt x="130" y="19"/>
                      <a:pt x="135" y="15"/>
                    </a:cubicBezTo>
                    <a:cubicBezTo>
                      <a:pt x="135" y="15"/>
                      <a:pt x="135" y="15"/>
                      <a:pt x="135" y="15"/>
                    </a:cubicBezTo>
                    <a:cubicBezTo>
                      <a:pt x="135" y="15"/>
                      <a:pt x="135" y="15"/>
                      <a:pt x="135" y="15"/>
                    </a:cubicBezTo>
                    <a:cubicBezTo>
                      <a:pt x="136" y="15"/>
                      <a:pt x="136" y="15"/>
                      <a:pt x="136" y="15"/>
                    </a:cubicBezTo>
                    <a:cubicBezTo>
                      <a:pt x="137" y="15"/>
                      <a:pt x="137" y="15"/>
                      <a:pt x="137" y="15"/>
                    </a:cubicBezTo>
                    <a:cubicBezTo>
                      <a:pt x="139" y="14"/>
                      <a:pt x="141" y="12"/>
                      <a:pt x="142" y="12"/>
                    </a:cubicBezTo>
                    <a:cubicBezTo>
                      <a:pt x="142" y="12"/>
                      <a:pt x="142" y="12"/>
                      <a:pt x="142" y="12"/>
                    </a:cubicBezTo>
                    <a:cubicBezTo>
                      <a:pt x="143" y="12"/>
                      <a:pt x="143" y="12"/>
                      <a:pt x="143" y="12"/>
                    </a:cubicBezTo>
                    <a:cubicBezTo>
                      <a:pt x="143" y="11"/>
                      <a:pt x="143" y="11"/>
                      <a:pt x="143" y="11"/>
                    </a:cubicBezTo>
                    <a:cubicBezTo>
                      <a:pt x="143" y="11"/>
                      <a:pt x="143" y="11"/>
                      <a:pt x="143" y="11"/>
                    </a:cubicBezTo>
                    <a:cubicBezTo>
                      <a:pt x="143" y="11"/>
                      <a:pt x="143" y="11"/>
                      <a:pt x="143" y="11"/>
                    </a:cubicBezTo>
                    <a:cubicBezTo>
                      <a:pt x="143" y="11"/>
                      <a:pt x="143" y="11"/>
                      <a:pt x="143" y="11"/>
                    </a:cubicBezTo>
                    <a:cubicBezTo>
                      <a:pt x="143" y="11"/>
                      <a:pt x="143" y="11"/>
                      <a:pt x="141" y="12"/>
                    </a:cubicBezTo>
                    <a:cubicBezTo>
                      <a:pt x="141" y="12"/>
                      <a:pt x="141" y="12"/>
                      <a:pt x="141" y="12"/>
                    </a:cubicBezTo>
                    <a:cubicBezTo>
                      <a:pt x="141" y="12"/>
                      <a:pt x="141" y="12"/>
                      <a:pt x="141" y="12"/>
                    </a:cubicBezTo>
                    <a:cubicBezTo>
                      <a:pt x="135" y="14"/>
                      <a:pt x="135" y="14"/>
                      <a:pt x="135" y="14"/>
                    </a:cubicBezTo>
                    <a:cubicBezTo>
                      <a:pt x="135" y="14"/>
                      <a:pt x="135" y="14"/>
                      <a:pt x="135" y="14"/>
                    </a:cubicBezTo>
                    <a:cubicBezTo>
                      <a:pt x="131" y="15"/>
                      <a:pt x="131" y="15"/>
                      <a:pt x="131" y="15"/>
                    </a:cubicBezTo>
                    <a:cubicBezTo>
                      <a:pt x="129" y="16"/>
                      <a:pt x="129" y="16"/>
                      <a:pt x="129" y="16"/>
                    </a:cubicBezTo>
                    <a:cubicBezTo>
                      <a:pt x="125" y="18"/>
                      <a:pt x="125" y="18"/>
                      <a:pt x="125" y="18"/>
                    </a:cubicBezTo>
                    <a:cubicBezTo>
                      <a:pt x="125" y="18"/>
                      <a:pt x="125" y="18"/>
                      <a:pt x="125" y="18"/>
                    </a:cubicBezTo>
                    <a:cubicBezTo>
                      <a:pt x="125" y="18"/>
                      <a:pt x="125" y="18"/>
                      <a:pt x="124" y="18"/>
                    </a:cubicBezTo>
                    <a:cubicBezTo>
                      <a:pt x="124" y="18"/>
                      <a:pt x="124" y="18"/>
                      <a:pt x="124" y="18"/>
                    </a:cubicBezTo>
                    <a:cubicBezTo>
                      <a:pt x="124" y="19"/>
                      <a:pt x="124" y="19"/>
                      <a:pt x="124" y="19"/>
                    </a:cubicBezTo>
                    <a:cubicBezTo>
                      <a:pt x="121" y="20"/>
                      <a:pt x="121" y="20"/>
                      <a:pt x="121" y="20"/>
                    </a:cubicBezTo>
                    <a:cubicBezTo>
                      <a:pt x="119" y="21"/>
                      <a:pt x="117" y="22"/>
                      <a:pt x="115" y="24"/>
                    </a:cubicBezTo>
                    <a:close/>
                    <a:moveTo>
                      <a:pt x="91" y="37"/>
                    </a:moveTo>
                    <a:cubicBezTo>
                      <a:pt x="91" y="37"/>
                      <a:pt x="91" y="37"/>
                      <a:pt x="91" y="37"/>
                    </a:cubicBezTo>
                    <a:cubicBezTo>
                      <a:pt x="91" y="37"/>
                      <a:pt x="91" y="37"/>
                      <a:pt x="91" y="37"/>
                    </a:cubicBezTo>
                    <a:cubicBezTo>
                      <a:pt x="91" y="37"/>
                      <a:pt x="91" y="37"/>
                      <a:pt x="91" y="37"/>
                    </a:cubicBezTo>
                    <a:cubicBezTo>
                      <a:pt x="91" y="37"/>
                      <a:pt x="91" y="37"/>
                      <a:pt x="91" y="37"/>
                    </a:cubicBezTo>
                    <a:cubicBezTo>
                      <a:pt x="91" y="37"/>
                      <a:pt x="91" y="37"/>
                      <a:pt x="91" y="37"/>
                    </a:cubicBezTo>
                    <a:cubicBezTo>
                      <a:pt x="91" y="37"/>
                      <a:pt x="91" y="37"/>
                      <a:pt x="91" y="37"/>
                    </a:cubicBezTo>
                    <a:cubicBezTo>
                      <a:pt x="92" y="37"/>
                      <a:pt x="92" y="37"/>
                      <a:pt x="94" y="36"/>
                    </a:cubicBezTo>
                    <a:cubicBezTo>
                      <a:pt x="93" y="37"/>
                      <a:pt x="93" y="37"/>
                      <a:pt x="93" y="37"/>
                    </a:cubicBezTo>
                    <a:cubicBezTo>
                      <a:pt x="93" y="37"/>
                      <a:pt x="92" y="38"/>
                      <a:pt x="92" y="38"/>
                    </a:cubicBezTo>
                    <a:cubicBezTo>
                      <a:pt x="92" y="38"/>
                      <a:pt x="92" y="38"/>
                      <a:pt x="92" y="38"/>
                    </a:cubicBezTo>
                    <a:cubicBezTo>
                      <a:pt x="92" y="38"/>
                      <a:pt x="92" y="38"/>
                      <a:pt x="92" y="38"/>
                    </a:cubicBezTo>
                    <a:cubicBezTo>
                      <a:pt x="92" y="38"/>
                      <a:pt x="92" y="38"/>
                      <a:pt x="92" y="38"/>
                    </a:cubicBezTo>
                    <a:cubicBezTo>
                      <a:pt x="92" y="38"/>
                      <a:pt x="92" y="38"/>
                      <a:pt x="92" y="38"/>
                    </a:cubicBezTo>
                    <a:cubicBezTo>
                      <a:pt x="93" y="38"/>
                      <a:pt x="93" y="38"/>
                      <a:pt x="93" y="38"/>
                    </a:cubicBezTo>
                    <a:cubicBezTo>
                      <a:pt x="93" y="38"/>
                      <a:pt x="93" y="38"/>
                      <a:pt x="93" y="38"/>
                    </a:cubicBezTo>
                    <a:cubicBezTo>
                      <a:pt x="94" y="38"/>
                      <a:pt x="94" y="38"/>
                      <a:pt x="96" y="36"/>
                    </a:cubicBezTo>
                    <a:cubicBezTo>
                      <a:pt x="96" y="36"/>
                      <a:pt x="96" y="36"/>
                      <a:pt x="96" y="36"/>
                    </a:cubicBezTo>
                    <a:cubicBezTo>
                      <a:pt x="96" y="36"/>
                      <a:pt x="96" y="36"/>
                      <a:pt x="96" y="36"/>
                    </a:cubicBezTo>
                    <a:cubicBezTo>
                      <a:pt x="97" y="36"/>
                      <a:pt x="101" y="33"/>
                      <a:pt x="103" y="31"/>
                    </a:cubicBezTo>
                    <a:cubicBezTo>
                      <a:pt x="103" y="30"/>
                      <a:pt x="103" y="30"/>
                      <a:pt x="104" y="29"/>
                    </a:cubicBezTo>
                    <a:cubicBezTo>
                      <a:pt x="104" y="30"/>
                      <a:pt x="104" y="30"/>
                      <a:pt x="103" y="30"/>
                    </a:cubicBezTo>
                    <a:cubicBezTo>
                      <a:pt x="103" y="30"/>
                      <a:pt x="103" y="30"/>
                      <a:pt x="103" y="30"/>
                    </a:cubicBezTo>
                    <a:cubicBezTo>
                      <a:pt x="104" y="30"/>
                      <a:pt x="104" y="30"/>
                      <a:pt x="104" y="30"/>
                    </a:cubicBezTo>
                    <a:cubicBezTo>
                      <a:pt x="104" y="30"/>
                      <a:pt x="104" y="30"/>
                      <a:pt x="108" y="27"/>
                    </a:cubicBezTo>
                    <a:cubicBezTo>
                      <a:pt x="110" y="27"/>
                      <a:pt x="111" y="26"/>
                      <a:pt x="111" y="25"/>
                    </a:cubicBezTo>
                    <a:cubicBezTo>
                      <a:pt x="111" y="25"/>
                      <a:pt x="111" y="25"/>
                      <a:pt x="111" y="25"/>
                    </a:cubicBezTo>
                    <a:cubicBezTo>
                      <a:pt x="111" y="25"/>
                      <a:pt x="111" y="25"/>
                      <a:pt x="111" y="25"/>
                    </a:cubicBezTo>
                    <a:cubicBezTo>
                      <a:pt x="111" y="25"/>
                      <a:pt x="115" y="23"/>
                      <a:pt x="115" y="23"/>
                    </a:cubicBezTo>
                    <a:cubicBezTo>
                      <a:pt x="115" y="23"/>
                      <a:pt x="115" y="23"/>
                      <a:pt x="115" y="23"/>
                    </a:cubicBezTo>
                    <a:cubicBezTo>
                      <a:pt x="115" y="23"/>
                      <a:pt x="115" y="23"/>
                      <a:pt x="115" y="23"/>
                    </a:cubicBezTo>
                    <a:cubicBezTo>
                      <a:pt x="115" y="22"/>
                      <a:pt x="115" y="22"/>
                      <a:pt x="115" y="22"/>
                    </a:cubicBezTo>
                    <a:cubicBezTo>
                      <a:pt x="115" y="22"/>
                      <a:pt x="115" y="22"/>
                      <a:pt x="115" y="22"/>
                    </a:cubicBezTo>
                    <a:cubicBezTo>
                      <a:pt x="115" y="22"/>
                      <a:pt x="115" y="22"/>
                      <a:pt x="115" y="22"/>
                    </a:cubicBezTo>
                    <a:cubicBezTo>
                      <a:pt x="115" y="22"/>
                      <a:pt x="115" y="22"/>
                      <a:pt x="115" y="22"/>
                    </a:cubicBezTo>
                    <a:cubicBezTo>
                      <a:pt x="113" y="23"/>
                      <a:pt x="110" y="25"/>
                      <a:pt x="108" y="26"/>
                    </a:cubicBezTo>
                    <a:cubicBezTo>
                      <a:pt x="106" y="27"/>
                      <a:pt x="106" y="27"/>
                      <a:pt x="106" y="27"/>
                    </a:cubicBezTo>
                    <a:cubicBezTo>
                      <a:pt x="106" y="27"/>
                      <a:pt x="106" y="27"/>
                      <a:pt x="106" y="27"/>
                    </a:cubicBezTo>
                    <a:cubicBezTo>
                      <a:pt x="104" y="29"/>
                      <a:pt x="94" y="35"/>
                      <a:pt x="91" y="37"/>
                    </a:cubicBezTo>
                    <a:close/>
                    <a:moveTo>
                      <a:pt x="10" y="196"/>
                    </a:moveTo>
                    <a:cubicBezTo>
                      <a:pt x="10" y="196"/>
                      <a:pt x="10" y="196"/>
                      <a:pt x="10" y="196"/>
                    </a:cubicBezTo>
                    <a:cubicBezTo>
                      <a:pt x="10" y="196"/>
                      <a:pt x="10" y="196"/>
                      <a:pt x="10" y="196"/>
                    </a:cubicBezTo>
                    <a:cubicBezTo>
                      <a:pt x="10" y="197"/>
                      <a:pt x="10" y="197"/>
                      <a:pt x="10" y="198"/>
                    </a:cubicBezTo>
                    <a:cubicBezTo>
                      <a:pt x="10" y="200"/>
                      <a:pt x="10" y="201"/>
                      <a:pt x="11" y="202"/>
                    </a:cubicBezTo>
                    <a:cubicBezTo>
                      <a:pt x="11" y="202"/>
                      <a:pt x="11" y="202"/>
                      <a:pt x="11" y="202"/>
                    </a:cubicBezTo>
                    <a:cubicBezTo>
                      <a:pt x="11" y="202"/>
                      <a:pt x="11" y="202"/>
                      <a:pt x="11" y="202"/>
                    </a:cubicBezTo>
                    <a:cubicBezTo>
                      <a:pt x="11" y="201"/>
                      <a:pt x="11" y="201"/>
                      <a:pt x="11" y="199"/>
                    </a:cubicBezTo>
                    <a:cubicBezTo>
                      <a:pt x="11" y="198"/>
                      <a:pt x="11" y="197"/>
                      <a:pt x="10" y="196"/>
                    </a:cubicBezTo>
                    <a:close/>
                    <a:moveTo>
                      <a:pt x="12" y="195"/>
                    </a:moveTo>
                    <a:cubicBezTo>
                      <a:pt x="12" y="195"/>
                      <a:pt x="12" y="195"/>
                      <a:pt x="12" y="195"/>
                    </a:cubicBezTo>
                    <a:cubicBezTo>
                      <a:pt x="12" y="195"/>
                      <a:pt x="12" y="195"/>
                      <a:pt x="12" y="194"/>
                    </a:cubicBezTo>
                    <a:cubicBezTo>
                      <a:pt x="12" y="194"/>
                      <a:pt x="12" y="192"/>
                      <a:pt x="12" y="192"/>
                    </a:cubicBezTo>
                    <a:cubicBezTo>
                      <a:pt x="12" y="192"/>
                      <a:pt x="12" y="192"/>
                      <a:pt x="12" y="192"/>
                    </a:cubicBezTo>
                    <a:cubicBezTo>
                      <a:pt x="12" y="192"/>
                      <a:pt x="12" y="192"/>
                      <a:pt x="12" y="192"/>
                    </a:cubicBezTo>
                    <a:cubicBezTo>
                      <a:pt x="11" y="193"/>
                      <a:pt x="11" y="193"/>
                      <a:pt x="12" y="194"/>
                    </a:cubicBezTo>
                    <a:cubicBezTo>
                      <a:pt x="12" y="194"/>
                      <a:pt x="12" y="195"/>
                      <a:pt x="12" y="195"/>
                    </a:cubicBezTo>
                    <a:close/>
                    <a:moveTo>
                      <a:pt x="11" y="195"/>
                    </a:moveTo>
                    <a:cubicBezTo>
                      <a:pt x="11" y="195"/>
                      <a:pt x="11" y="195"/>
                      <a:pt x="11" y="195"/>
                    </a:cubicBezTo>
                    <a:cubicBezTo>
                      <a:pt x="11" y="195"/>
                      <a:pt x="11" y="195"/>
                      <a:pt x="11" y="195"/>
                    </a:cubicBezTo>
                    <a:cubicBezTo>
                      <a:pt x="11" y="195"/>
                      <a:pt x="11" y="195"/>
                      <a:pt x="11" y="196"/>
                    </a:cubicBezTo>
                    <a:cubicBezTo>
                      <a:pt x="11" y="196"/>
                      <a:pt x="11" y="196"/>
                      <a:pt x="11" y="196"/>
                    </a:cubicBezTo>
                    <a:cubicBezTo>
                      <a:pt x="11" y="196"/>
                      <a:pt x="12" y="196"/>
                      <a:pt x="12" y="196"/>
                    </a:cubicBezTo>
                    <a:cubicBezTo>
                      <a:pt x="12" y="195"/>
                      <a:pt x="11" y="195"/>
                      <a:pt x="11" y="195"/>
                    </a:cubicBezTo>
                    <a:close/>
                    <a:moveTo>
                      <a:pt x="279" y="403"/>
                    </a:moveTo>
                    <a:cubicBezTo>
                      <a:pt x="279" y="403"/>
                      <a:pt x="279" y="403"/>
                      <a:pt x="279" y="403"/>
                    </a:cubicBezTo>
                    <a:cubicBezTo>
                      <a:pt x="256" y="406"/>
                      <a:pt x="251" y="405"/>
                      <a:pt x="225" y="401"/>
                    </a:cubicBezTo>
                    <a:cubicBezTo>
                      <a:pt x="226" y="401"/>
                      <a:pt x="226" y="401"/>
                      <a:pt x="227" y="401"/>
                    </a:cubicBezTo>
                    <a:cubicBezTo>
                      <a:pt x="227" y="401"/>
                      <a:pt x="227" y="401"/>
                      <a:pt x="227" y="401"/>
                    </a:cubicBezTo>
                    <a:cubicBezTo>
                      <a:pt x="227" y="401"/>
                      <a:pt x="227" y="401"/>
                      <a:pt x="227" y="401"/>
                    </a:cubicBezTo>
                    <a:cubicBezTo>
                      <a:pt x="226" y="400"/>
                      <a:pt x="226" y="400"/>
                      <a:pt x="226" y="400"/>
                    </a:cubicBezTo>
                    <a:cubicBezTo>
                      <a:pt x="225" y="399"/>
                      <a:pt x="223" y="399"/>
                      <a:pt x="220" y="398"/>
                    </a:cubicBezTo>
                    <a:cubicBezTo>
                      <a:pt x="220" y="398"/>
                      <a:pt x="220" y="397"/>
                      <a:pt x="221" y="397"/>
                    </a:cubicBezTo>
                    <a:cubicBezTo>
                      <a:pt x="220" y="393"/>
                      <a:pt x="211" y="391"/>
                      <a:pt x="206" y="390"/>
                    </a:cubicBezTo>
                    <a:cubicBezTo>
                      <a:pt x="208" y="390"/>
                      <a:pt x="208" y="390"/>
                      <a:pt x="208" y="390"/>
                    </a:cubicBezTo>
                    <a:cubicBezTo>
                      <a:pt x="210" y="389"/>
                      <a:pt x="210" y="389"/>
                      <a:pt x="210" y="389"/>
                    </a:cubicBezTo>
                    <a:cubicBezTo>
                      <a:pt x="210" y="389"/>
                      <a:pt x="210" y="389"/>
                      <a:pt x="210" y="388"/>
                    </a:cubicBezTo>
                    <a:cubicBezTo>
                      <a:pt x="211" y="388"/>
                      <a:pt x="211" y="388"/>
                      <a:pt x="211" y="388"/>
                    </a:cubicBezTo>
                    <a:cubicBezTo>
                      <a:pt x="209" y="386"/>
                      <a:pt x="207" y="384"/>
                      <a:pt x="205" y="383"/>
                    </a:cubicBezTo>
                    <a:cubicBezTo>
                      <a:pt x="203" y="381"/>
                      <a:pt x="202" y="380"/>
                      <a:pt x="200" y="378"/>
                    </a:cubicBezTo>
                    <a:cubicBezTo>
                      <a:pt x="201" y="378"/>
                      <a:pt x="201" y="378"/>
                      <a:pt x="201" y="378"/>
                    </a:cubicBezTo>
                    <a:cubicBezTo>
                      <a:pt x="201" y="378"/>
                      <a:pt x="201" y="378"/>
                      <a:pt x="201" y="378"/>
                    </a:cubicBezTo>
                    <a:cubicBezTo>
                      <a:pt x="200" y="374"/>
                      <a:pt x="197" y="372"/>
                      <a:pt x="194" y="370"/>
                    </a:cubicBezTo>
                    <a:cubicBezTo>
                      <a:pt x="190" y="368"/>
                      <a:pt x="187" y="366"/>
                      <a:pt x="186" y="362"/>
                    </a:cubicBezTo>
                    <a:cubicBezTo>
                      <a:pt x="186" y="361"/>
                      <a:pt x="186" y="360"/>
                      <a:pt x="186" y="360"/>
                    </a:cubicBezTo>
                    <a:cubicBezTo>
                      <a:pt x="186" y="355"/>
                      <a:pt x="190" y="352"/>
                      <a:pt x="192" y="351"/>
                    </a:cubicBezTo>
                    <a:cubicBezTo>
                      <a:pt x="192" y="351"/>
                      <a:pt x="192" y="351"/>
                      <a:pt x="192" y="350"/>
                    </a:cubicBezTo>
                    <a:cubicBezTo>
                      <a:pt x="192" y="346"/>
                      <a:pt x="190" y="338"/>
                      <a:pt x="173" y="312"/>
                    </a:cubicBezTo>
                    <a:cubicBezTo>
                      <a:pt x="173" y="311"/>
                      <a:pt x="174" y="309"/>
                      <a:pt x="174" y="308"/>
                    </a:cubicBezTo>
                    <a:cubicBezTo>
                      <a:pt x="174" y="307"/>
                      <a:pt x="174" y="306"/>
                      <a:pt x="174" y="305"/>
                    </a:cubicBezTo>
                    <a:cubicBezTo>
                      <a:pt x="173" y="304"/>
                      <a:pt x="173" y="303"/>
                      <a:pt x="173" y="302"/>
                    </a:cubicBezTo>
                    <a:cubicBezTo>
                      <a:pt x="173" y="301"/>
                      <a:pt x="173" y="301"/>
                      <a:pt x="173" y="300"/>
                    </a:cubicBezTo>
                    <a:cubicBezTo>
                      <a:pt x="173" y="300"/>
                      <a:pt x="173" y="300"/>
                      <a:pt x="173" y="300"/>
                    </a:cubicBezTo>
                    <a:cubicBezTo>
                      <a:pt x="174" y="299"/>
                      <a:pt x="174" y="298"/>
                      <a:pt x="174" y="297"/>
                    </a:cubicBezTo>
                    <a:cubicBezTo>
                      <a:pt x="174" y="295"/>
                      <a:pt x="173" y="291"/>
                      <a:pt x="172" y="287"/>
                    </a:cubicBezTo>
                    <a:cubicBezTo>
                      <a:pt x="171" y="285"/>
                      <a:pt x="168" y="279"/>
                      <a:pt x="163" y="276"/>
                    </a:cubicBezTo>
                    <a:cubicBezTo>
                      <a:pt x="161" y="275"/>
                      <a:pt x="160" y="276"/>
                      <a:pt x="159" y="276"/>
                    </a:cubicBezTo>
                    <a:cubicBezTo>
                      <a:pt x="158" y="277"/>
                      <a:pt x="157" y="277"/>
                      <a:pt x="156" y="277"/>
                    </a:cubicBezTo>
                    <a:cubicBezTo>
                      <a:pt x="154" y="277"/>
                      <a:pt x="153" y="276"/>
                      <a:pt x="152" y="275"/>
                    </a:cubicBezTo>
                    <a:cubicBezTo>
                      <a:pt x="151" y="275"/>
                      <a:pt x="150" y="274"/>
                      <a:pt x="149" y="274"/>
                    </a:cubicBezTo>
                    <a:cubicBezTo>
                      <a:pt x="144" y="272"/>
                      <a:pt x="142" y="273"/>
                      <a:pt x="139" y="275"/>
                    </a:cubicBezTo>
                    <a:cubicBezTo>
                      <a:pt x="139" y="275"/>
                      <a:pt x="139" y="275"/>
                      <a:pt x="139" y="275"/>
                    </a:cubicBezTo>
                    <a:cubicBezTo>
                      <a:pt x="139" y="275"/>
                      <a:pt x="139" y="275"/>
                      <a:pt x="139" y="275"/>
                    </a:cubicBezTo>
                    <a:cubicBezTo>
                      <a:pt x="138" y="276"/>
                      <a:pt x="136" y="275"/>
                      <a:pt x="135" y="275"/>
                    </a:cubicBezTo>
                    <a:cubicBezTo>
                      <a:pt x="132" y="275"/>
                      <a:pt x="130" y="275"/>
                      <a:pt x="128" y="278"/>
                    </a:cubicBezTo>
                    <a:cubicBezTo>
                      <a:pt x="126" y="276"/>
                      <a:pt x="126" y="276"/>
                      <a:pt x="114" y="275"/>
                    </a:cubicBezTo>
                    <a:cubicBezTo>
                      <a:pt x="114" y="275"/>
                      <a:pt x="114" y="275"/>
                      <a:pt x="112" y="276"/>
                    </a:cubicBezTo>
                    <a:cubicBezTo>
                      <a:pt x="109" y="275"/>
                      <a:pt x="109" y="275"/>
                      <a:pt x="107" y="275"/>
                    </a:cubicBezTo>
                    <a:cubicBezTo>
                      <a:pt x="102" y="273"/>
                      <a:pt x="99" y="270"/>
                      <a:pt x="96" y="266"/>
                    </a:cubicBezTo>
                    <a:cubicBezTo>
                      <a:pt x="92" y="262"/>
                      <a:pt x="89" y="258"/>
                      <a:pt x="84" y="256"/>
                    </a:cubicBezTo>
                    <a:cubicBezTo>
                      <a:pt x="84" y="256"/>
                      <a:pt x="81" y="255"/>
                      <a:pt x="71" y="260"/>
                    </a:cubicBezTo>
                    <a:cubicBezTo>
                      <a:pt x="70" y="260"/>
                      <a:pt x="69" y="259"/>
                      <a:pt x="68" y="259"/>
                    </a:cubicBezTo>
                    <a:cubicBezTo>
                      <a:pt x="68" y="259"/>
                      <a:pt x="67" y="258"/>
                      <a:pt x="67" y="258"/>
                    </a:cubicBezTo>
                    <a:cubicBezTo>
                      <a:pt x="66" y="258"/>
                      <a:pt x="66" y="258"/>
                      <a:pt x="66" y="258"/>
                    </a:cubicBezTo>
                    <a:cubicBezTo>
                      <a:pt x="65" y="257"/>
                      <a:pt x="64" y="257"/>
                      <a:pt x="63" y="256"/>
                    </a:cubicBezTo>
                    <a:cubicBezTo>
                      <a:pt x="61" y="255"/>
                      <a:pt x="59" y="253"/>
                      <a:pt x="56" y="254"/>
                    </a:cubicBezTo>
                    <a:cubicBezTo>
                      <a:pt x="55" y="250"/>
                      <a:pt x="55" y="250"/>
                      <a:pt x="53" y="249"/>
                    </a:cubicBezTo>
                    <a:cubicBezTo>
                      <a:pt x="53" y="245"/>
                      <a:pt x="53" y="245"/>
                      <a:pt x="52" y="244"/>
                    </a:cubicBezTo>
                    <a:cubicBezTo>
                      <a:pt x="51" y="244"/>
                      <a:pt x="51" y="244"/>
                      <a:pt x="50" y="245"/>
                    </a:cubicBezTo>
                    <a:cubicBezTo>
                      <a:pt x="50" y="246"/>
                      <a:pt x="50" y="246"/>
                      <a:pt x="50" y="246"/>
                    </a:cubicBezTo>
                    <a:cubicBezTo>
                      <a:pt x="50" y="246"/>
                      <a:pt x="51" y="247"/>
                      <a:pt x="51" y="249"/>
                    </a:cubicBezTo>
                    <a:cubicBezTo>
                      <a:pt x="50" y="249"/>
                      <a:pt x="50" y="249"/>
                      <a:pt x="50" y="249"/>
                    </a:cubicBezTo>
                    <a:cubicBezTo>
                      <a:pt x="50" y="249"/>
                      <a:pt x="50" y="249"/>
                      <a:pt x="50" y="247"/>
                    </a:cubicBezTo>
                    <a:cubicBezTo>
                      <a:pt x="50" y="247"/>
                      <a:pt x="50" y="247"/>
                      <a:pt x="50" y="247"/>
                    </a:cubicBezTo>
                    <a:cubicBezTo>
                      <a:pt x="50" y="246"/>
                      <a:pt x="50" y="246"/>
                      <a:pt x="50" y="246"/>
                    </a:cubicBezTo>
                    <a:cubicBezTo>
                      <a:pt x="49" y="246"/>
                      <a:pt x="49" y="246"/>
                      <a:pt x="49" y="246"/>
                    </a:cubicBezTo>
                    <a:cubicBezTo>
                      <a:pt x="49" y="246"/>
                      <a:pt x="49" y="246"/>
                      <a:pt x="49" y="246"/>
                    </a:cubicBezTo>
                    <a:cubicBezTo>
                      <a:pt x="47" y="247"/>
                      <a:pt x="47" y="248"/>
                      <a:pt x="46" y="250"/>
                    </a:cubicBezTo>
                    <a:cubicBezTo>
                      <a:pt x="45" y="251"/>
                      <a:pt x="45" y="251"/>
                      <a:pt x="44" y="252"/>
                    </a:cubicBezTo>
                    <a:cubicBezTo>
                      <a:pt x="43" y="254"/>
                      <a:pt x="41" y="253"/>
                      <a:pt x="40" y="253"/>
                    </a:cubicBezTo>
                    <a:cubicBezTo>
                      <a:pt x="39" y="253"/>
                      <a:pt x="38" y="253"/>
                      <a:pt x="37" y="254"/>
                    </a:cubicBezTo>
                    <a:cubicBezTo>
                      <a:pt x="36" y="253"/>
                      <a:pt x="36" y="253"/>
                      <a:pt x="35" y="251"/>
                    </a:cubicBezTo>
                    <a:cubicBezTo>
                      <a:pt x="34" y="251"/>
                      <a:pt x="34" y="252"/>
                      <a:pt x="33" y="252"/>
                    </a:cubicBezTo>
                    <a:cubicBezTo>
                      <a:pt x="33" y="252"/>
                      <a:pt x="32" y="251"/>
                      <a:pt x="32" y="250"/>
                    </a:cubicBezTo>
                    <a:cubicBezTo>
                      <a:pt x="32" y="250"/>
                      <a:pt x="32" y="250"/>
                      <a:pt x="32" y="250"/>
                    </a:cubicBezTo>
                    <a:cubicBezTo>
                      <a:pt x="31" y="250"/>
                      <a:pt x="31" y="250"/>
                      <a:pt x="31" y="250"/>
                    </a:cubicBezTo>
                    <a:cubicBezTo>
                      <a:pt x="31" y="252"/>
                      <a:pt x="31" y="254"/>
                      <a:pt x="31" y="255"/>
                    </a:cubicBezTo>
                    <a:cubicBezTo>
                      <a:pt x="30" y="258"/>
                      <a:pt x="30" y="258"/>
                      <a:pt x="30" y="258"/>
                    </a:cubicBezTo>
                    <a:cubicBezTo>
                      <a:pt x="30" y="256"/>
                      <a:pt x="30" y="256"/>
                      <a:pt x="30" y="256"/>
                    </a:cubicBezTo>
                    <a:cubicBezTo>
                      <a:pt x="30" y="256"/>
                      <a:pt x="30" y="255"/>
                      <a:pt x="30" y="254"/>
                    </a:cubicBezTo>
                    <a:cubicBezTo>
                      <a:pt x="30" y="253"/>
                      <a:pt x="30" y="252"/>
                      <a:pt x="29" y="251"/>
                    </a:cubicBezTo>
                    <a:cubicBezTo>
                      <a:pt x="29" y="251"/>
                      <a:pt x="29" y="251"/>
                      <a:pt x="29" y="251"/>
                    </a:cubicBezTo>
                    <a:cubicBezTo>
                      <a:pt x="28" y="251"/>
                      <a:pt x="28" y="251"/>
                      <a:pt x="28" y="251"/>
                    </a:cubicBezTo>
                    <a:cubicBezTo>
                      <a:pt x="27" y="252"/>
                      <a:pt x="25" y="263"/>
                      <a:pt x="25" y="263"/>
                    </a:cubicBezTo>
                    <a:cubicBezTo>
                      <a:pt x="25" y="264"/>
                      <a:pt x="25" y="264"/>
                      <a:pt x="25" y="264"/>
                    </a:cubicBezTo>
                    <a:cubicBezTo>
                      <a:pt x="25" y="267"/>
                      <a:pt x="26" y="269"/>
                      <a:pt x="26" y="272"/>
                    </a:cubicBezTo>
                    <a:cubicBezTo>
                      <a:pt x="26" y="273"/>
                      <a:pt x="27" y="275"/>
                      <a:pt x="27" y="276"/>
                    </a:cubicBezTo>
                    <a:cubicBezTo>
                      <a:pt x="27" y="275"/>
                      <a:pt x="26" y="274"/>
                      <a:pt x="23" y="274"/>
                    </a:cubicBezTo>
                    <a:cubicBezTo>
                      <a:pt x="23" y="274"/>
                      <a:pt x="23" y="274"/>
                      <a:pt x="23" y="274"/>
                    </a:cubicBezTo>
                    <a:cubicBezTo>
                      <a:pt x="23" y="274"/>
                      <a:pt x="23" y="274"/>
                      <a:pt x="23" y="274"/>
                    </a:cubicBezTo>
                    <a:cubicBezTo>
                      <a:pt x="23" y="274"/>
                      <a:pt x="23" y="274"/>
                      <a:pt x="23" y="274"/>
                    </a:cubicBezTo>
                    <a:cubicBezTo>
                      <a:pt x="23" y="274"/>
                      <a:pt x="23" y="274"/>
                      <a:pt x="22" y="279"/>
                    </a:cubicBezTo>
                    <a:cubicBezTo>
                      <a:pt x="21" y="279"/>
                      <a:pt x="21" y="279"/>
                      <a:pt x="21" y="279"/>
                    </a:cubicBezTo>
                    <a:cubicBezTo>
                      <a:pt x="20" y="278"/>
                      <a:pt x="20" y="278"/>
                      <a:pt x="11" y="250"/>
                    </a:cubicBezTo>
                    <a:cubicBezTo>
                      <a:pt x="10" y="250"/>
                      <a:pt x="10" y="250"/>
                      <a:pt x="9" y="249"/>
                    </a:cubicBezTo>
                    <a:cubicBezTo>
                      <a:pt x="9" y="248"/>
                      <a:pt x="9" y="248"/>
                      <a:pt x="9" y="248"/>
                    </a:cubicBezTo>
                    <a:cubicBezTo>
                      <a:pt x="9" y="248"/>
                      <a:pt x="9" y="248"/>
                      <a:pt x="9" y="248"/>
                    </a:cubicBezTo>
                    <a:cubicBezTo>
                      <a:pt x="8" y="248"/>
                      <a:pt x="8" y="248"/>
                      <a:pt x="8" y="248"/>
                    </a:cubicBezTo>
                    <a:cubicBezTo>
                      <a:pt x="8" y="249"/>
                      <a:pt x="8" y="249"/>
                      <a:pt x="7" y="252"/>
                    </a:cubicBezTo>
                    <a:cubicBezTo>
                      <a:pt x="7" y="252"/>
                      <a:pt x="6" y="250"/>
                      <a:pt x="5" y="241"/>
                    </a:cubicBezTo>
                    <a:cubicBezTo>
                      <a:pt x="5" y="241"/>
                      <a:pt x="5" y="241"/>
                      <a:pt x="5" y="241"/>
                    </a:cubicBezTo>
                    <a:cubicBezTo>
                      <a:pt x="3" y="223"/>
                      <a:pt x="3" y="223"/>
                      <a:pt x="3" y="223"/>
                    </a:cubicBezTo>
                    <a:cubicBezTo>
                      <a:pt x="3" y="223"/>
                      <a:pt x="3" y="223"/>
                      <a:pt x="3" y="223"/>
                    </a:cubicBezTo>
                    <a:cubicBezTo>
                      <a:pt x="3" y="223"/>
                      <a:pt x="3" y="223"/>
                      <a:pt x="3" y="223"/>
                    </a:cubicBezTo>
                    <a:cubicBezTo>
                      <a:pt x="2" y="224"/>
                      <a:pt x="2" y="224"/>
                      <a:pt x="2" y="227"/>
                    </a:cubicBezTo>
                    <a:cubicBezTo>
                      <a:pt x="2" y="229"/>
                      <a:pt x="2" y="235"/>
                      <a:pt x="3" y="243"/>
                    </a:cubicBezTo>
                    <a:cubicBezTo>
                      <a:pt x="3" y="242"/>
                      <a:pt x="3" y="242"/>
                      <a:pt x="3" y="242"/>
                    </a:cubicBezTo>
                    <a:cubicBezTo>
                      <a:pt x="3" y="242"/>
                      <a:pt x="3" y="242"/>
                      <a:pt x="3" y="242"/>
                    </a:cubicBezTo>
                    <a:cubicBezTo>
                      <a:pt x="3" y="242"/>
                      <a:pt x="3" y="242"/>
                      <a:pt x="3" y="242"/>
                    </a:cubicBezTo>
                    <a:cubicBezTo>
                      <a:pt x="3" y="242"/>
                      <a:pt x="3" y="242"/>
                      <a:pt x="3" y="242"/>
                    </a:cubicBezTo>
                    <a:cubicBezTo>
                      <a:pt x="3" y="242"/>
                      <a:pt x="3" y="242"/>
                      <a:pt x="3" y="242"/>
                    </a:cubicBezTo>
                    <a:cubicBezTo>
                      <a:pt x="3" y="247"/>
                      <a:pt x="3" y="247"/>
                      <a:pt x="3" y="247"/>
                    </a:cubicBezTo>
                    <a:cubicBezTo>
                      <a:pt x="6" y="258"/>
                      <a:pt x="6" y="258"/>
                      <a:pt x="6" y="258"/>
                    </a:cubicBezTo>
                    <a:cubicBezTo>
                      <a:pt x="6" y="260"/>
                      <a:pt x="6" y="260"/>
                      <a:pt x="6" y="260"/>
                    </a:cubicBezTo>
                    <a:cubicBezTo>
                      <a:pt x="6" y="260"/>
                      <a:pt x="6" y="260"/>
                      <a:pt x="6" y="260"/>
                    </a:cubicBezTo>
                    <a:cubicBezTo>
                      <a:pt x="6" y="260"/>
                      <a:pt x="6" y="260"/>
                      <a:pt x="6" y="260"/>
                    </a:cubicBezTo>
                    <a:cubicBezTo>
                      <a:pt x="6" y="260"/>
                      <a:pt x="6" y="260"/>
                      <a:pt x="6" y="260"/>
                    </a:cubicBezTo>
                    <a:cubicBezTo>
                      <a:pt x="7" y="260"/>
                      <a:pt x="7" y="261"/>
                      <a:pt x="7" y="262"/>
                    </a:cubicBezTo>
                    <a:cubicBezTo>
                      <a:pt x="7" y="263"/>
                      <a:pt x="8" y="264"/>
                      <a:pt x="8" y="265"/>
                    </a:cubicBezTo>
                    <a:cubicBezTo>
                      <a:pt x="9" y="265"/>
                      <a:pt x="9" y="265"/>
                      <a:pt x="9" y="265"/>
                    </a:cubicBezTo>
                    <a:cubicBezTo>
                      <a:pt x="9" y="264"/>
                      <a:pt x="9" y="264"/>
                      <a:pt x="9" y="264"/>
                    </a:cubicBezTo>
                    <a:cubicBezTo>
                      <a:pt x="9" y="266"/>
                      <a:pt x="10" y="267"/>
                      <a:pt x="14" y="273"/>
                    </a:cubicBezTo>
                    <a:cubicBezTo>
                      <a:pt x="15" y="273"/>
                      <a:pt x="15" y="273"/>
                      <a:pt x="15" y="273"/>
                    </a:cubicBezTo>
                    <a:cubicBezTo>
                      <a:pt x="15" y="273"/>
                      <a:pt x="15" y="273"/>
                      <a:pt x="15" y="273"/>
                    </a:cubicBezTo>
                    <a:cubicBezTo>
                      <a:pt x="15" y="272"/>
                      <a:pt x="15" y="272"/>
                      <a:pt x="14" y="271"/>
                    </a:cubicBezTo>
                    <a:cubicBezTo>
                      <a:pt x="16" y="274"/>
                      <a:pt x="18" y="277"/>
                      <a:pt x="19" y="279"/>
                    </a:cubicBezTo>
                    <a:cubicBezTo>
                      <a:pt x="20" y="281"/>
                      <a:pt x="21" y="283"/>
                      <a:pt x="22" y="285"/>
                    </a:cubicBezTo>
                    <a:cubicBezTo>
                      <a:pt x="22" y="285"/>
                      <a:pt x="22" y="285"/>
                      <a:pt x="22" y="285"/>
                    </a:cubicBezTo>
                    <a:cubicBezTo>
                      <a:pt x="22" y="285"/>
                      <a:pt x="22" y="285"/>
                      <a:pt x="22" y="285"/>
                    </a:cubicBezTo>
                    <a:cubicBezTo>
                      <a:pt x="22" y="285"/>
                      <a:pt x="22" y="285"/>
                      <a:pt x="22" y="285"/>
                    </a:cubicBezTo>
                    <a:cubicBezTo>
                      <a:pt x="24" y="285"/>
                      <a:pt x="24" y="285"/>
                      <a:pt x="25" y="286"/>
                    </a:cubicBezTo>
                    <a:cubicBezTo>
                      <a:pt x="26" y="286"/>
                      <a:pt x="26" y="286"/>
                      <a:pt x="26" y="286"/>
                    </a:cubicBezTo>
                    <a:cubicBezTo>
                      <a:pt x="27" y="286"/>
                      <a:pt x="27" y="286"/>
                      <a:pt x="27" y="286"/>
                    </a:cubicBezTo>
                    <a:cubicBezTo>
                      <a:pt x="27" y="286"/>
                      <a:pt x="27" y="286"/>
                      <a:pt x="27" y="286"/>
                    </a:cubicBezTo>
                    <a:cubicBezTo>
                      <a:pt x="26" y="285"/>
                      <a:pt x="26" y="284"/>
                      <a:pt x="25" y="283"/>
                    </a:cubicBezTo>
                    <a:cubicBezTo>
                      <a:pt x="25" y="281"/>
                      <a:pt x="25" y="280"/>
                      <a:pt x="24" y="279"/>
                    </a:cubicBezTo>
                    <a:cubicBezTo>
                      <a:pt x="25" y="279"/>
                      <a:pt x="27" y="279"/>
                      <a:pt x="34" y="293"/>
                    </a:cubicBezTo>
                    <a:cubicBezTo>
                      <a:pt x="37" y="298"/>
                      <a:pt x="39" y="303"/>
                      <a:pt x="41" y="308"/>
                    </a:cubicBezTo>
                    <a:cubicBezTo>
                      <a:pt x="43" y="313"/>
                      <a:pt x="45" y="318"/>
                      <a:pt x="47" y="322"/>
                    </a:cubicBezTo>
                    <a:cubicBezTo>
                      <a:pt x="47" y="323"/>
                      <a:pt x="51" y="329"/>
                      <a:pt x="53" y="329"/>
                    </a:cubicBezTo>
                    <a:cubicBezTo>
                      <a:pt x="62" y="342"/>
                      <a:pt x="62" y="342"/>
                      <a:pt x="81" y="353"/>
                    </a:cubicBezTo>
                    <a:cubicBezTo>
                      <a:pt x="96" y="363"/>
                      <a:pt x="97" y="363"/>
                      <a:pt x="101" y="365"/>
                    </a:cubicBezTo>
                    <a:cubicBezTo>
                      <a:pt x="104" y="366"/>
                      <a:pt x="107" y="366"/>
                      <a:pt x="110" y="366"/>
                    </a:cubicBezTo>
                    <a:cubicBezTo>
                      <a:pt x="113" y="367"/>
                      <a:pt x="116" y="367"/>
                      <a:pt x="119" y="368"/>
                    </a:cubicBezTo>
                    <a:cubicBezTo>
                      <a:pt x="128" y="371"/>
                      <a:pt x="136" y="376"/>
                      <a:pt x="144" y="381"/>
                    </a:cubicBezTo>
                    <a:cubicBezTo>
                      <a:pt x="151" y="385"/>
                      <a:pt x="157" y="389"/>
                      <a:pt x="165" y="392"/>
                    </a:cubicBezTo>
                    <a:cubicBezTo>
                      <a:pt x="194" y="401"/>
                      <a:pt x="194" y="401"/>
                      <a:pt x="194" y="401"/>
                    </a:cubicBezTo>
                    <a:cubicBezTo>
                      <a:pt x="217" y="407"/>
                      <a:pt x="251" y="407"/>
                      <a:pt x="272" y="404"/>
                    </a:cubicBezTo>
                    <a:cubicBezTo>
                      <a:pt x="272" y="404"/>
                      <a:pt x="272" y="404"/>
                      <a:pt x="272" y="404"/>
                    </a:cubicBezTo>
                    <a:cubicBezTo>
                      <a:pt x="272" y="404"/>
                      <a:pt x="272" y="404"/>
                      <a:pt x="272" y="404"/>
                    </a:cubicBezTo>
                    <a:cubicBezTo>
                      <a:pt x="272" y="404"/>
                      <a:pt x="272" y="404"/>
                      <a:pt x="272" y="404"/>
                    </a:cubicBezTo>
                    <a:cubicBezTo>
                      <a:pt x="272" y="404"/>
                      <a:pt x="272" y="404"/>
                      <a:pt x="272" y="404"/>
                    </a:cubicBezTo>
                    <a:cubicBezTo>
                      <a:pt x="272" y="404"/>
                      <a:pt x="272" y="404"/>
                      <a:pt x="272" y="404"/>
                    </a:cubicBezTo>
                    <a:cubicBezTo>
                      <a:pt x="279" y="403"/>
                      <a:pt x="279" y="403"/>
                      <a:pt x="279" y="403"/>
                    </a:cubicBezTo>
                    <a:close/>
                    <a:moveTo>
                      <a:pt x="19" y="222"/>
                    </a:moveTo>
                    <a:cubicBezTo>
                      <a:pt x="19" y="222"/>
                      <a:pt x="19" y="222"/>
                      <a:pt x="19" y="222"/>
                    </a:cubicBezTo>
                    <a:cubicBezTo>
                      <a:pt x="17" y="223"/>
                      <a:pt x="17" y="224"/>
                      <a:pt x="17" y="225"/>
                    </a:cubicBezTo>
                    <a:cubicBezTo>
                      <a:pt x="17" y="226"/>
                      <a:pt x="17" y="226"/>
                      <a:pt x="17" y="226"/>
                    </a:cubicBezTo>
                    <a:cubicBezTo>
                      <a:pt x="17" y="226"/>
                      <a:pt x="17" y="226"/>
                      <a:pt x="17" y="226"/>
                    </a:cubicBezTo>
                    <a:cubicBezTo>
                      <a:pt x="17" y="226"/>
                      <a:pt x="17" y="226"/>
                      <a:pt x="17" y="226"/>
                    </a:cubicBezTo>
                    <a:cubicBezTo>
                      <a:pt x="17" y="226"/>
                      <a:pt x="17" y="226"/>
                      <a:pt x="17" y="226"/>
                    </a:cubicBezTo>
                    <a:cubicBezTo>
                      <a:pt x="21" y="226"/>
                      <a:pt x="22" y="225"/>
                      <a:pt x="23" y="222"/>
                    </a:cubicBezTo>
                    <a:cubicBezTo>
                      <a:pt x="23" y="222"/>
                      <a:pt x="24" y="222"/>
                      <a:pt x="24" y="221"/>
                    </a:cubicBezTo>
                    <a:cubicBezTo>
                      <a:pt x="24" y="221"/>
                      <a:pt x="25" y="220"/>
                      <a:pt x="25" y="220"/>
                    </a:cubicBezTo>
                    <a:cubicBezTo>
                      <a:pt x="25" y="219"/>
                      <a:pt x="25" y="219"/>
                      <a:pt x="25" y="219"/>
                    </a:cubicBezTo>
                    <a:cubicBezTo>
                      <a:pt x="26" y="219"/>
                      <a:pt x="26" y="219"/>
                      <a:pt x="26" y="219"/>
                    </a:cubicBezTo>
                    <a:cubicBezTo>
                      <a:pt x="27" y="219"/>
                      <a:pt x="27" y="219"/>
                      <a:pt x="27" y="219"/>
                    </a:cubicBezTo>
                    <a:cubicBezTo>
                      <a:pt x="27" y="218"/>
                      <a:pt x="27" y="218"/>
                      <a:pt x="27" y="218"/>
                    </a:cubicBezTo>
                    <a:cubicBezTo>
                      <a:pt x="27" y="216"/>
                      <a:pt x="26" y="215"/>
                      <a:pt x="26" y="214"/>
                    </a:cubicBezTo>
                    <a:cubicBezTo>
                      <a:pt x="25" y="214"/>
                      <a:pt x="24" y="214"/>
                      <a:pt x="23" y="214"/>
                    </a:cubicBezTo>
                    <a:cubicBezTo>
                      <a:pt x="23" y="214"/>
                      <a:pt x="23" y="214"/>
                      <a:pt x="23" y="214"/>
                    </a:cubicBezTo>
                    <a:cubicBezTo>
                      <a:pt x="23" y="215"/>
                      <a:pt x="23" y="215"/>
                      <a:pt x="23" y="215"/>
                    </a:cubicBezTo>
                    <a:cubicBezTo>
                      <a:pt x="23" y="214"/>
                      <a:pt x="23" y="214"/>
                      <a:pt x="23" y="214"/>
                    </a:cubicBezTo>
                    <a:cubicBezTo>
                      <a:pt x="22" y="214"/>
                      <a:pt x="22" y="213"/>
                      <a:pt x="21" y="213"/>
                    </a:cubicBezTo>
                    <a:cubicBezTo>
                      <a:pt x="21" y="213"/>
                      <a:pt x="21" y="214"/>
                      <a:pt x="21" y="214"/>
                    </a:cubicBezTo>
                    <a:cubicBezTo>
                      <a:pt x="20" y="215"/>
                      <a:pt x="20" y="215"/>
                      <a:pt x="19" y="215"/>
                    </a:cubicBezTo>
                    <a:cubicBezTo>
                      <a:pt x="18" y="216"/>
                      <a:pt x="18" y="216"/>
                      <a:pt x="18" y="216"/>
                    </a:cubicBezTo>
                    <a:cubicBezTo>
                      <a:pt x="18" y="216"/>
                      <a:pt x="17" y="217"/>
                      <a:pt x="17" y="217"/>
                    </a:cubicBezTo>
                    <a:cubicBezTo>
                      <a:pt x="17" y="217"/>
                      <a:pt x="17" y="217"/>
                      <a:pt x="17" y="217"/>
                    </a:cubicBezTo>
                    <a:cubicBezTo>
                      <a:pt x="17" y="218"/>
                      <a:pt x="18" y="218"/>
                      <a:pt x="18" y="219"/>
                    </a:cubicBezTo>
                    <a:cubicBezTo>
                      <a:pt x="19" y="220"/>
                      <a:pt x="19" y="220"/>
                      <a:pt x="19" y="221"/>
                    </a:cubicBezTo>
                    <a:cubicBezTo>
                      <a:pt x="19" y="221"/>
                      <a:pt x="19" y="221"/>
                      <a:pt x="19" y="221"/>
                    </a:cubicBezTo>
                    <a:lnTo>
                      <a:pt x="19" y="222"/>
                    </a:lnTo>
                    <a:close/>
                    <a:moveTo>
                      <a:pt x="30" y="214"/>
                    </a:moveTo>
                    <a:cubicBezTo>
                      <a:pt x="30" y="214"/>
                      <a:pt x="30" y="214"/>
                      <a:pt x="30" y="214"/>
                    </a:cubicBezTo>
                    <a:cubicBezTo>
                      <a:pt x="29" y="215"/>
                      <a:pt x="29" y="216"/>
                      <a:pt x="30" y="218"/>
                    </a:cubicBezTo>
                    <a:cubicBezTo>
                      <a:pt x="30" y="218"/>
                      <a:pt x="31" y="218"/>
                      <a:pt x="31" y="218"/>
                    </a:cubicBezTo>
                    <a:cubicBezTo>
                      <a:pt x="32" y="217"/>
                      <a:pt x="32" y="216"/>
                      <a:pt x="32" y="215"/>
                    </a:cubicBezTo>
                    <a:cubicBezTo>
                      <a:pt x="32" y="214"/>
                      <a:pt x="32" y="214"/>
                      <a:pt x="32" y="214"/>
                    </a:cubicBezTo>
                    <a:cubicBezTo>
                      <a:pt x="31" y="213"/>
                      <a:pt x="31" y="213"/>
                      <a:pt x="30" y="214"/>
                    </a:cubicBezTo>
                    <a:close/>
                    <a:moveTo>
                      <a:pt x="12" y="219"/>
                    </a:moveTo>
                    <a:cubicBezTo>
                      <a:pt x="12" y="219"/>
                      <a:pt x="12" y="221"/>
                      <a:pt x="12" y="222"/>
                    </a:cubicBezTo>
                    <a:cubicBezTo>
                      <a:pt x="12" y="222"/>
                      <a:pt x="13" y="222"/>
                      <a:pt x="13" y="222"/>
                    </a:cubicBezTo>
                    <a:cubicBezTo>
                      <a:pt x="13" y="221"/>
                      <a:pt x="13" y="221"/>
                      <a:pt x="13" y="221"/>
                    </a:cubicBezTo>
                    <a:cubicBezTo>
                      <a:pt x="14" y="220"/>
                      <a:pt x="14" y="220"/>
                      <a:pt x="14" y="220"/>
                    </a:cubicBezTo>
                    <a:cubicBezTo>
                      <a:pt x="14" y="221"/>
                      <a:pt x="15" y="221"/>
                      <a:pt x="15" y="221"/>
                    </a:cubicBezTo>
                    <a:cubicBezTo>
                      <a:pt x="16" y="221"/>
                      <a:pt x="17" y="220"/>
                      <a:pt x="17" y="219"/>
                    </a:cubicBezTo>
                    <a:cubicBezTo>
                      <a:pt x="17" y="218"/>
                      <a:pt x="17" y="218"/>
                      <a:pt x="17" y="217"/>
                    </a:cubicBezTo>
                    <a:cubicBezTo>
                      <a:pt x="17" y="216"/>
                      <a:pt x="17" y="216"/>
                      <a:pt x="16" y="216"/>
                    </a:cubicBezTo>
                    <a:cubicBezTo>
                      <a:pt x="16" y="215"/>
                      <a:pt x="16" y="215"/>
                      <a:pt x="15" y="215"/>
                    </a:cubicBezTo>
                    <a:cubicBezTo>
                      <a:pt x="14" y="215"/>
                      <a:pt x="14" y="215"/>
                      <a:pt x="14" y="215"/>
                    </a:cubicBezTo>
                    <a:cubicBezTo>
                      <a:pt x="14" y="214"/>
                      <a:pt x="14" y="214"/>
                      <a:pt x="14" y="214"/>
                    </a:cubicBezTo>
                    <a:cubicBezTo>
                      <a:pt x="14" y="213"/>
                      <a:pt x="14" y="213"/>
                      <a:pt x="14" y="213"/>
                    </a:cubicBezTo>
                    <a:cubicBezTo>
                      <a:pt x="13" y="213"/>
                      <a:pt x="13" y="213"/>
                      <a:pt x="13" y="213"/>
                    </a:cubicBezTo>
                    <a:cubicBezTo>
                      <a:pt x="13" y="213"/>
                      <a:pt x="13" y="213"/>
                      <a:pt x="13" y="213"/>
                    </a:cubicBezTo>
                    <a:cubicBezTo>
                      <a:pt x="13" y="213"/>
                      <a:pt x="13" y="213"/>
                      <a:pt x="13" y="213"/>
                    </a:cubicBezTo>
                    <a:cubicBezTo>
                      <a:pt x="12" y="213"/>
                      <a:pt x="12" y="213"/>
                      <a:pt x="12" y="213"/>
                    </a:cubicBezTo>
                    <a:cubicBezTo>
                      <a:pt x="12" y="213"/>
                      <a:pt x="12" y="213"/>
                      <a:pt x="12" y="213"/>
                    </a:cubicBezTo>
                    <a:cubicBezTo>
                      <a:pt x="12" y="213"/>
                      <a:pt x="12" y="212"/>
                      <a:pt x="11" y="211"/>
                    </a:cubicBezTo>
                    <a:cubicBezTo>
                      <a:pt x="11" y="211"/>
                      <a:pt x="11" y="210"/>
                      <a:pt x="10" y="209"/>
                    </a:cubicBezTo>
                    <a:cubicBezTo>
                      <a:pt x="10" y="210"/>
                      <a:pt x="9" y="210"/>
                      <a:pt x="9" y="210"/>
                    </a:cubicBezTo>
                    <a:cubicBezTo>
                      <a:pt x="9" y="209"/>
                      <a:pt x="8" y="208"/>
                      <a:pt x="8" y="208"/>
                    </a:cubicBezTo>
                    <a:cubicBezTo>
                      <a:pt x="7" y="208"/>
                      <a:pt x="6" y="209"/>
                      <a:pt x="6" y="210"/>
                    </a:cubicBezTo>
                    <a:cubicBezTo>
                      <a:pt x="6" y="210"/>
                      <a:pt x="6" y="210"/>
                      <a:pt x="6" y="210"/>
                    </a:cubicBezTo>
                    <a:cubicBezTo>
                      <a:pt x="4" y="213"/>
                      <a:pt x="4" y="216"/>
                      <a:pt x="4" y="220"/>
                    </a:cubicBezTo>
                    <a:cubicBezTo>
                      <a:pt x="4" y="220"/>
                      <a:pt x="4" y="220"/>
                      <a:pt x="4" y="220"/>
                    </a:cubicBezTo>
                    <a:cubicBezTo>
                      <a:pt x="5" y="220"/>
                      <a:pt x="5" y="220"/>
                      <a:pt x="5" y="220"/>
                    </a:cubicBezTo>
                    <a:cubicBezTo>
                      <a:pt x="5" y="220"/>
                      <a:pt x="5" y="219"/>
                      <a:pt x="5" y="218"/>
                    </a:cubicBezTo>
                    <a:cubicBezTo>
                      <a:pt x="6" y="216"/>
                      <a:pt x="6" y="215"/>
                      <a:pt x="6" y="214"/>
                    </a:cubicBezTo>
                    <a:cubicBezTo>
                      <a:pt x="7" y="215"/>
                      <a:pt x="7" y="215"/>
                      <a:pt x="7" y="215"/>
                    </a:cubicBezTo>
                    <a:cubicBezTo>
                      <a:pt x="7" y="215"/>
                      <a:pt x="8" y="215"/>
                      <a:pt x="8" y="215"/>
                    </a:cubicBezTo>
                    <a:cubicBezTo>
                      <a:pt x="9" y="215"/>
                      <a:pt x="9" y="215"/>
                      <a:pt x="9" y="215"/>
                    </a:cubicBezTo>
                    <a:cubicBezTo>
                      <a:pt x="9" y="215"/>
                      <a:pt x="9" y="216"/>
                      <a:pt x="10" y="216"/>
                    </a:cubicBezTo>
                    <a:cubicBezTo>
                      <a:pt x="10" y="216"/>
                      <a:pt x="10" y="216"/>
                      <a:pt x="10" y="216"/>
                    </a:cubicBezTo>
                    <a:cubicBezTo>
                      <a:pt x="10" y="217"/>
                      <a:pt x="10" y="217"/>
                      <a:pt x="11" y="218"/>
                    </a:cubicBezTo>
                    <a:cubicBezTo>
                      <a:pt x="11" y="218"/>
                      <a:pt x="12" y="218"/>
                      <a:pt x="12" y="218"/>
                    </a:cubicBezTo>
                    <a:cubicBezTo>
                      <a:pt x="12" y="219"/>
                      <a:pt x="12" y="219"/>
                      <a:pt x="12" y="219"/>
                    </a:cubicBezTo>
                    <a:cubicBezTo>
                      <a:pt x="12" y="219"/>
                      <a:pt x="12" y="219"/>
                      <a:pt x="12" y="219"/>
                    </a:cubicBezTo>
                    <a:close/>
                    <a:moveTo>
                      <a:pt x="36" y="210"/>
                    </a:moveTo>
                    <a:cubicBezTo>
                      <a:pt x="35" y="210"/>
                      <a:pt x="35" y="210"/>
                      <a:pt x="35" y="210"/>
                    </a:cubicBezTo>
                    <a:cubicBezTo>
                      <a:pt x="35" y="210"/>
                      <a:pt x="35" y="210"/>
                      <a:pt x="35" y="210"/>
                    </a:cubicBezTo>
                    <a:cubicBezTo>
                      <a:pt x="35" y="211"/>
                      <a:pt x="35" y="211"/>
                      <a:pt x="35" y="211"/>
                    </a:cubicBezTo>
                    <a:cubicBezTo>
                      <a:pt x="35" y="211"/>
                      <a:pt x="35" y="211"/>
                      <a:pt x="35" y="211"/>
                    </a:cubicBezTo>
                    <a:cubicBezTo>
                      <a:pt x="36" y="211"/>
                      <a:pt x="36" y="211"/>
                      <a:pt x="36" y="211"/>
                    </a:cubicBezTo>
                    <a:cubicBezTo>
                      <a:pt x="36" y="211"/>
                      <a:pt x="36" y="210"/>
                      <a:pt x="36" y="210"/>
                    </a:cubicBezTo>
                    <a:close/>
                    <a:moveTo>
                      <a:pt x="282" y="37"/>
                    </a:moveTo>
                    <a:cubicBezTo>
                      <a:pt x="283" y="38"/>
                      <a:pt x="283" y="38"/>
                      <a:pt x="284" y="38"/>
                    </a:cubicBezTo>
                    <a:cubicBezTo>
                      <a:pt x="284" y="38"/>
                      <a:pt x="284" y="38"/>
                      <a:pt x="284" y="38"/>
                    </a:cubicBezTo>
                    <a:cubicBezTo>
                      <a:pt x="284" y="37"/>
                      <a:pt x="284" y="37"/>
                      <a:pt x="284" y="37"/>
                    </a:cubicBezTo>
                    <a:cubicBezTo>
                      <a:pt x="283" y="37"/>
                      <a:pt x="283" y="37"/>
                      <a:pt x="282" y="37"/>
                    </a:cubicBezTo>
                    <a:cubicBezTo>
                      <a:pt x="282" y="37"/>
                      <a:pt x="282" y="37"/>
                      <a:pt x="282" y="37"/>
                    </a:cubicBezTo>
                    <a:close/>
                    <a:moveTo>
                      <a:pt x="284" y="36"/>
                    </a:moveTo>
                    <a:cubicBezTo>
                      <a:pt x="283" y="36"/>
                      <a:pt x="283" y="36"/>
                      <a:pt x="283" y="36"/>
                    </a:cubicBezTo>
                    <a:cubicBezTo>
                      <a:pt x="283" y="36"/>
                      <a:pt x="283" y="36"/>
                      <a:pt x="283" y="36"/>
                    </a:cubicBezTo>
                    <a:cubicBezTo>
                      <a:pt x="282" y="36"/>
                      <a:pt x="282" y="36"/>
                      <a:pt x="282" y="36"/>
                    </a:cubicBezTo>
                    <a:cubicBezTo>
                      <a:pt x="282" y="36"/>
                      <a:pt x="282" y="36"/>
                      <a:pt x="282" y="36"/>
                    </a:cubicBezTo>
                    <a:cubicBezTo>
                      <a:pt x="283" y="37"/>
                      <a:pt x="284" y="37"/>
                      <a:pt x="284" y="37"/>
                    </a:cubicBezTo>
                    <a:cubicBezTo>
                      <a:pt x="284" y="37"/>
                      <a:pt x="284" y="37"/>
                      <a:pt x="284" y="37"/>
                    </a:cubicBezTo>
                    <a:cubicBezTo>
                      <a:pt x="284" y="36"/>
                      <a:pt x="284" y="36"/>
                      <a:pt x="284" y="36"/>
                    </a:cubicBezTo>
                    <a:close/>
                    <a:moveTo>
                      <a:pt x="285" y="41"/>
                    </a:moveTo>
                    <a:cubicBezTo>
                      <a:pt x="285" y="41"/>
                      <a:pt x="285" y="41"/>
                      <a:pt x="285" y="41"/>
                    </a:cubicBezTo>
                    <a:cubicBezTo>
                      <a:pt x="285" y="41"/>
                      <a:pt x="284" y="41"/>
                      <a:pt x="284" y="42"/>
                    </a:cubicBezTo>
                    <a:cubicBezTo>
                      <a:pt x="284" y="42"/>
                      <a:pt x="284" y="42"/>
                      <a:pt x="284" y="42"/>
                    </a:cubicBezTo>
                    <a:cubicBezTo>
                      <a:pt x="284" y="42"/>
                      <a:pt x="284" y="42"/>
                      <a:pt x="284" y="42"/>
                    </a:cubicBezTo>
                    <a:cubicBezTo>
                      <a:pt x="287" y="43"/>
                      <a:pt x="291" y="43"/>
                      <a:pt x="292" y="42"/>
                    </a:cubicBezTo>
                    <a:cubicBezTo>
                      <a:pt x="292" y="42"/>
                      <a:pt x="292" y="42"/>
                      <a:pt x="292" y="42"/>
                    </a:cubicBezTo>
                    <a:cubicBezTo>
                      <a:pt x="292" y="41"/>
                      <a:pt x="292" y="41"/>
                      <a:pt x="292" y="41"/>
                    </a:cubicBezTo>
                    <a:cubicBezTo>
                      <a:pt x="292" y="41"/>
                      <a:pt x="292" y="41"/>
                      <a:pt x="292" y="41"/>
                    </a:cubicBezTo>
                    <a:cubicBezTo>
                      <a:pt x="287" y="41"/>
                      <a:pt x="286" y="41"/>
                      <a:pt x="285" y="41"/>
                    </a:cubicBezTo>
                    <a:close/>
                    <a:moveTo>
                      <a:pt x="307" y="42"/>
                    </a:moveTo>
                    <a:cubicBezTo>
                      <a:pt x="307" y="42"/>
                      <a:pt x="308" y="42"/>
                      <a:pt x="309" y="42"/>
                    </a:cubicBezTo>
                    <a:cubicBezTo>
                      <a:pt x="309" y="41"/>
                      <a:pt x="309" y="41"/>
                      <a:pt x="309" y="41"/>
                    </a:cubicBezTo>
                    <a:cubicBezTo>
                      <a:pt x="309" y="41"/>
                      <a:pt x="309" y="41"/>
                      <a:pt x="308" y="39"/>
                    </a:cubicBezTo>
                    <a:cubicBezTo>
                      <a:pt x="308" y="38"/>
                      <a:pt x="308" y="38"/>
                      <a:pt x="308" y="38"/>
                    </a:cubicBezTo>
                    <a:cubicBezTo>
                      <a:pt x="307" y="38"/>
                      <a:pt x="307" y="38"/>
                      <a:pt x="307" y="38"/>
                    </a:cubicBezTo>
                    <a:cubicBezTo>
                      <a:pt x="307" y="38"/>
                      <a:pt x="307" y="38"/>
                      <a:pt x="307" y="38"/>
                    </a:cubicBezTo>
                    <a:cubicBezTo>
                      <a:pt x="307" y="38"/>
                      <a:pt x="307" y="38"/>
                      <a:pt x="307" y="38"/>
                    </a:cubicBezTo>
                    <a:cubicBezTo>
                      <a:pt x="307" y="38"/>
                      <a:pt x="307" y="38"/>
                      <a:pt x="307" y="38"/>
                    </a:cubicBezTo>
                    <a:cubicBezTo>
                      <a:pt x="306" y="38"/>
                      <a:pt x="306" y="38"/>
                      <a:pt x="306" y="39"/>
                    </a:cubicBezTo>
                    <a:cubicBezTo>
                      <a:pt x="305" y="39"/>
                      <a:pt x="305" y="39"/>
                      <a:pt x="305" y="40"/>
                    </a:cubicBezTo>
                    <a:cubicBezTo>
                      <a:pt x="304" y="40"/>
                      <a:pt x="304" y="40"/>
                      <a:pt x="304" y="40"/>
                    </a:cubicBezTo>
                    <a:cubicBezTo>
                      <a:pt x="305" y="40"/>
                      <a:pt x="305" y="40"/>
                      <a:pt x="305" y="40"/>
                    </a:cubicBezTo>
                    <a:cubicBezTo>
                      <a:pt x="306" y="41"/>
                      <a:pt x="306" y="42"/>
                      <a:pt x="307" y="42"/>
                    </a:cubicBezTo>
                    <a:close/>
                    <a:moveTo>
                      <a:pt x="405" y="248"/>
                    </a:moveTo>
                    <a:cubicBezTo>
                      <a:pt x="405" y="248"/>
                      <a:pt x="405" y="248"/>
                      <a:pt x="405" y="248"/>
                    </a:cubicBezTo>
                    <a:cubicBezTo>
                      <a:pt x="404" y="250"/>
                      <a:pt x="404" y="252"/>
                      <a:pt x="403" y="254"/>
                    </a:cubicBezTo>
                    <a:cubicBezTo>
                      <a:pt x="402" y="255"/>
                      <a:pt x="402" y="257"/>
                      <a:pt x="401" y="259"/>
                    </a:cubicBezTo>
                    <a:cubicBezTo>
                      <a:pt x="399" y="264"/>
                      <a:pt x="397" y="265"/>
                      <a:pt x="396" y="265"/>
                    </a:cubicBezTo>
                    <a:cubicBezTo>
                      <a:pt x="395" y="266"/>
                      <a:pt x="395" y="266"/>
                      <a:pt x="393" y="271"/>
                    </a:cubicBezTo>
                    <a:cubicBezTo>
                      <a:pt x="392" y="273"/>
                      <a:pt x="392" y="275"/>
                      <a:pt x="391" y="277"/>
                    </a:cubicBezTo>
                    <a:cubicBezTo>
                      <a:pt x="391" y="278"/>
                      <a:pt x="390" y="279"/>
                      <a:pt x="390" y="281"/>
                    </a:cubicBezTo>
                    <a:cubicBezTo>
                      <a:pt x="389" y="283"/>
                      <a:pt x="389" y="283"/>
                      <a:pt x="385" y="290"/>
                    </a:cubicBezTo>
                    <a:cubicBezTo>
                      <a:pt x="385" y="291"/>
                      <a:pt x="383" y="293"/>
                      <a:pt x="379" y="305"/>
                    </a:cubicBezTo>
                    <a:cubicBezTo>
                      <a:pt x="379" y="305"/>
                      <a:pt x="378" y="307"/>
                      <a:pt x="379" y="309"/>
                    </a:cubicBezTo>
                    <a:cubicBezTo>
                      <a:pt x="379" y="309"/>
                      <a:pt x="379" y="309"/>
                      <a:pt x="379" y="309"/>
                    </a:cubicBezTo>
                    <a:cubicBezTo>
                      <a:pt x="379" y="309"/>
                      <a:pt x="379" y="309"/>
                      <a:pt x="379" y="309"/>
                    </a:cubicBezTo>
                    <a:cubicBezTo>
                      <a:pt x="385" y="307"/>
                      <a:pt x="401" y="270"/>
                      <a:pt x="401" y="270"/>
                    </a:cubicBezTo>
                    <a:cubicBezTo>
                      <a:pt x="402" y="266"/>
                      <a:pt x="402" y="266"/>
                      <a:pt x="402" y="266"/>
                    </a:cubicBezTo>
                    <a:cubicBezTo>
                      <a:pt x="402" y="266"/>
                      <a:pt x="402" y="266"/>
                      <a:pt x="403" y="265"/>
                    </a:cubicBezTo>
                    <a:cubicBezTo>
                      <a:pt x="403" y="265"/>
                      <a:pt x="406" y="256"/>
                      <a:pt x="406" y="248"/>
                    </a:cubicBezTo>
                    <a:cubicBezTo>
                      <a:pt x="406" y="248"/>
                      <a:pt x="406" y="248"/>
                      <a:pt x="406" y="248"/>
                    </a:cubicBezTo>
                    <a:cubicBezTo>
                      <a:pt x="405" y="248"/>
                      <a:pt x="405" y="248"/>
                      <a:pt x="405" y="248"/>
                    </a:cubicBezTo>
                    <a:close/>
                    <a:moveTo>
                      <a:pt x="284" y="37"/>
                    </a:moveTo>
                    <a:cubicBezTo>
                      <a:pt x="284" y="37"/>
                      <a:pt x="284" y="37"/>
                      <a:pt x="284" y="37"/>
                    </a:cubicBezTo>
                    <a:cubicBezTo>
                      <a:pt x="284" y="37"/>
                      <a:pt x="284" y="37"/>
                      <a:pt x="284" y="37"/>
                    </a:cubicBezTo>
                    <a:cubicBezTo>
                      <a:pt x="284" y="37"/>
                      <a:pt x="284" y="37"/>
                      <a:pt x="284" y="37"/>
                    </a:cubicBezTo>
                    <a:cubicBezTo>
                      <a:pt x="285" y="38"/>
                      <a:pt x="285" y="38"/>
                      <a:pt x="285" y="38"/>
                    </a:cubicBezTo>
                    <a:cubicBezTo>
                      <a:pt x="285" y="38"/>
                      <a:pt x="285" y="38"/>
                      <a:pt x="286" y="38"/>
                    </a:cubicBezTo>
                    <a:cubicBezTo>
                      <a:pt x="286" y="38"/>
                      <a:pt x="286" y="38"/>
                      <a:pt x="286" y="38"/>
                    </a:cubicBezTo>
                    <a:cubicBezTo>
                      <a:pt x="286" y="38"/>
                      <a:pt x="286" y="38"/>
                      <a:pt x="286" y="38"/>
                    </a:cubicBezTo>
                    <a:cubicBezTo>
                      <a:pt x="285" y="37"/>
                      <a:pt x="285" y="37"/>
                      <a:pt x="285" y="37"/>
                    </a:cubicBezTo>
                    <a:cubicBezTo>
                      <a:pt x="285" y="37"/>
                      <a:pt x="285" y="37"/>
                      <a:pt x="285" y="37"/>
                    </a:cubicBezTo>
                    <a:cubicBezTo>
                      <a:pt x="286" y="37"/>
                      <a:pt x="286" y="37"/>
                      <a:pt x="286" y="37"/>
                    </a:cubicBezTo>
                    <a:cubicBezTo>
                      <a:pt x="287" y="38"/>
                      <a:pt x="287" y="38"/>
                      <a:pt x="287" y="38"/>
                    </a:cubicBezTo>
                    <a:cubicBezTo>
                      <a:pt x="288" y="38"/>
                      <a:pt x="288" y="38"/>
                      <a:pt x="288" y="38"/>
                    </a:cubicBezTo>
                    <a:cubicBezTo>
                      <a:pt x="288" y="38"/>
                      <a:pt x="288" y="38"/>
                      <a:pt x="288" y="38"/>
                    </a:cubicBezTo>
                    <a:cubicBezTo>
                      <a:pt x="288" y="38"/>
                      <a:pt x="288" y="38"/>
                      <a:pt x="288" y="38"/>
                    </a:cubicBezTo>
                    <a:cubicBezTo>
                      <a:pt x="288" y="37"/>
                      <a:pt x="288" y="37"/>
                      <a:pt x="288" y="37"/>
                    </a:cubicBezTo>
                    <a:cubicBezTo>
                      <a:pt x="287" y="37"/>
                      <a:pt x="287" y="37"/>
                      <a:pt x="287" y="37"/>
                    </a:cubicBezTo>
                    <a:cubicBezTo>
                      <a:pt x="287" y="37"/>
                      <a:pt x="287" y="37"/>
                      <a:pt x="287" y="37"/>
                    </a:cubicBezTo>
                    <a:cubicBezTo>
                      <a:pt x="286" y="37"/>
                      <a:pt x="286" y="37"/>
                      <a:pt x="286" y="37"/>
                    </a:cubicBezTo>
                    <a:cubicBezTo>
                      <a:pt x="286" y="36"/>
                      <a:pt x="286" y="36"/>
                      <a:pt x="286" y="36"/>
                    </a:cubicBezTo>
                    <a:cubicBezTo>
                      <a:pt x="286" y="37"/>
                      <a:pt x="286" y="37"/>
                      <a:pt x="286" y="37"/>
                    </a:cubicBezTo>
                    <a:cubicBezTo>
                      <a:pt x="286" y="37"/>
                      <a:pt x="286" y="37"/>
                      <a:pt x="286" y="37"/>
                    </a:cubicBezTo>
                    <a:cubicBezTo>
                      <a:pt x="285" y="36"/>
                      <a:pt x="285" y="36"/>
                      <a:pt x="285" y="36"/>
                    </a:cubicBezTo>
                    <a:cubicBezTo>
                      <a:pt x="285" y="36"/>
                      <a:pt x="285" y="36"/>
                      <a:pt x="285" y="36"/>
                    </a:cubicBezTo>
                    <a:cubicBezTo>
                      <a:pt x="285" y="36"/>
                      <a:pt x="285" y="36"/>
                      <a:pt x="285" y="36"/>
                    </a:cubicBezTo>
                    <a:cubicBezTo>
                      <a:pt x="285" y="36"/>
                      <a:pt x="285" y="36"/>
                      <a:pt x="285" y="36"/>
                    </a:cubicBezTo>
                    <a:cubicBezTo>
                      <a:pt x="285" y="37"/>
                      <a:pt x="285" y="37"/>
                      <a:pt x="285" y="37"/>
                    </a:cubicBezTo>
                    <a:cubicBezTo>
                      <a:pt x="285" y="37"/>
                      <a:pt x="285" y="37"/>
                      <a:pt x="285" y="37"/>
                    </a:cubicBezTo>
                    <a:cubicBezTo>
                      <a:pt x="285" y="37"/>
                      <a:pt x="285" y="37"/>
                      <a:pt x="285" y="37"/>
                    </a:cubicBezTo>
                    <a:cubicBezTo>
                      <a:pt x="285" y="37"/>
                      <a:pt x="285" y="37"/>
                      <a:pt x="284" y="37"/>
                    </a:cubicBezTo>
                    <a:close/>
                    <a:moveTo>
                      <a:pt x="390" y="266"/>
                    </a:moveTo>
                    <a:cubicBezTo>
                      <a:pt x="391" y="265"/>
                      <a:pt x="392" y="263"/>
                      <a:pt x="392" y="261"/>
                    </a:cubicBezTo>
                    <a:cubicBezTo>
                      <a:pt x="394" y="256"/>
                      <a:pt x="397" y="240"/>
                      <a:pt x="397" y="239"/>
                    </a:cubicBezTo>
                    <a:cubicBezTo>
                      <a:pt x="397" y="239"/>
                      <a:pt x="397" y="239"/>
                      <a:pt x="397" y="239"/>
                    </a:cubicBezTo>
                    <a:cubicBezTo>
                      <a:pt x="396" y="238"/>
                      <a:pt x="396" y="237"/>
                      <a:pt x="396" y="235"/>
                    </a:cubicBezTo>
                    <a:cubicBezTo>
                      <a:pt x="396" y="233"/>
                      <a:pt x="397" y="231"/>
                      <a:pt x="397" y="230"/>
                    </a:cubicBezTo>
                    <a:cubicBezTo>
                      <a:pt x="397" y="228"/>
                      <a:pt x="397" y="226"/>
                      <a:pt x="397" y="224"/>
                    </a:cubicBezTo>
                    <a:cubicBezTo>
                      <a:pt x="397" y="222"/>
                      <a:pt x="397" y="220"/>
                      <a:pt x="396" y="218"/>
                    </a:cubicBezTo>
                    <a:cubicBezTo>
                      <a:pt x="396" y="217"/>
                      <a:pt x="396" y="216"/>
                      <a:pt x="396" y="215"/>
                    </a:cubicBezTo>
                    <a:cubicBezTo>
                      <a:pt x="396" y="214"/>
                      <a:pt x="396" y="214"/>
                      <a:pt x="396" y="214"/>
                    </a:cubicBezTo>
                    <a:cubicBezTo>
                      <a:pt x="396" y="214"/>
                      <a:pt x="396" y="214"/>
                      <a:pt x="396" y="214"/>
                    </a:cubicBezTo>
                    <a:cubicBezTo>
                      <a:pt x="403" y="193"/>
                      <a:pt x="406" y="176"/>
                      <a:pt x="406" y="161"/>
                    </a:cubicBezTo>
                    <a:cubicBezTo>
                      <a:pt x="406" y="149"/>
                      <a:pt x="404" y="139"/>
                      <a:pt x="399" y="131"/>
                    </a:cubicBezTo>
                    <a:cubicBezTo>
                      <a:pt x="399" y="131"/>
                      <a:pt x="399" y="131"/>
                      <a:pt x="399" y="131"/>
                    </a:cubicBezTo>
                    <a:cubicBezTo>
                      <a:pt x="399" y="131"/>
                      <a:pt x="399" y="131"/>
                      <a:pt x="399" y="131"/>
                    </a:cubicBezTo>
                    <a:cubicBezTo>
                      <a:pt x="399" y="132"/>
                      <a:pt x="398" y="133"/>
                      <a:pt x="398" y="133"/>
                    </a:cubicBezTo>
                    <a:cubicBezTo>
                      <a:pt x="397" y="133"/>
                      <a:pt x="397" y="133"/>
                      <a:pt x="397" y="133"/>
                    </a:cubicBezTo>
                    <a:cubicBezTo>
                      <a:pt x="397" y="134"/>
                      <a:pt x="397" y="134"/>
                      <a:pt x="397" y="134"/>
                    </a:cubicBezTo>
                    <a:cubicBezTo>
                      <a:pt x="396" y="134"/>
                      <a:pt x="396" y="135"/>
                      <a:pt x="396" y="135"/>
                    </a:cubicBezTo>
                    <a:cubicBezTo>
                      <a:pt x="395" y="134"/>
                      <a:pt x="395" y="134"/>
                      <a:pt x="395" y="134"/>
                    </a:cubicBezTo>
                    <a:cubicBezTo>
                      <a:pt x="394" y="135"/>
                      <a:pt x="394" y="135"/>
                      <a:pt x="394" y="135"/>
                    </a:cubicBezTo>
                    <a:cubicBezTo>
                      <a:pt x="391" y="133"/>
                      <a:pt x="373" y="108"/>
                      <a:pt x="373" y="107"/>
                    </a:cubicBezTo>
                    <a:cubicBezTo>
                      <a:pt x="360" y="86"/>
                      <a:pt x="340" y="69"/>
                      <a:pt x="330" y="62"/>
                    </a:cubicBezTo>
                    <a:cubicBezTo>
                      <a:pt x="332" y="63"/>
                      <a:pt x="332" y="63"/>
                      <a:pt x="333" y="63"/>
                    </a:cubicBezTo>
                    <a:cubicBezTo>
                      <a:pt x="334" y="63"/>
                      <a:pt x="334" y="63"/>
                      <a:pt x="334" y="63"/>
                    </a:cubicBezTo>
                    <a:cubicBezTo>
                      <a:pt x="333" y="62"/>
                      <a:pt x="333" y="62"/>
                      <a:pt x="333" y="62"/>
                    </a:cubicBezTo>
                    <a:cubicBezTo>
                      <a:pt x="335" y="64"/>
                      <a:pt x="366" y="93"/>
                      <a:pt x="366" y="93"/>
                    </a:cubicBezTo>
                    <a:cubicBezTo>
                      <a:pt x="371" y="97"/>
                      <a:pt x="374" y="103"/>
                      <a:pt x="377" y="109"/>
                    </a:cubicBezTo>
                    <a:cubicBezTo>
                      <a:pt x="380" y="116"/>
                      <a:pt x="383" y="122"/>
                      <a:pt x="389" y="127"/>
                    </a:cubicBezTo>
                    <a:cubicBezTo>
                      <a:pt x="389" y="127"/>
                      <a:pt x="389" y="127"/>
                      <a:pt x="389" y="127"/>
                    </a:cubicBezTo>
                    <a:cubicBezTo>
                      <a:pt x="391" y="126"/>
                      <a:pt x="391" y="126"/>
                      <a:pt x="391" y="126"/>
                    </a:cubicBezTo>
                    <a:cubicBezTo>
                      <a:pt x="391" y="126"/>
                      <a:pt x="391" y="126"/>
                      <a:pt x="391" y="126"/>
                    </a:cubicBezTo>
                    <a:cubicBezTo>
                      <a:pt x="391" y="126"/>
                      <a:pt x="391" y="126"/>
                      <a:pt x="391" y="126"/>
                    </a:cubicBezTo>
                    <a:cubicBezTo>
                      <a:pt x="391" y="125"/>
                      <a:pt x="391" y="125"/>
                      <a:pt x="391" y="124"/>
                    </a:cubicBezTo>
                    <a:cubicBezTo>
                      <a:pt x="392" y="124"/>
                      <a:pt x="392" y="124"/>
                      <a:pt x="392" y="124"/>
                    </a:cubicBezTo>
                    <a:cubicBezTo>
                      <a:pt x="392" y="124"/>
                      <a:pt x="392" y="124"/>
                      <a:pt x="392" y="124"/>
                    </a:cubicBezTo>
                    <a:cubicBezTo>
                      <a:pt x="392" y="123"/>
                      <a:pt x="393" y="122"/>
                      <a:pt x="393" y="122"/>
                    </a:cubicBezTo>
                    <a:cubicBezTo>
                      <a:pt x="393" y="122"/>
                      <a:pt x="393" y="122"/>
                      <a:pt x="393" y="122"/>
                    </a:cubicBezTo>
                    <a:cubicBezTo>
                      <a:pt x="393" y="119"/>
                      <a:pt x="393" y="119"/>
                      <a:pt x="393" y="119"/>
                    </a:cubicBezTo>
                    <a:cubicBezTo>
                      <a:pt x="394" y="118"/>
                      <a:pt x="394" y="118"/>
                      <a:pt x="394" y="118"/>
                    </a:cubicBezTo>
                    <a:cubicBezTo>
                      <a:pt x="394" y="118"/>
                      <a:pt x="394" y="118"/>
                      <a:pt x="394" y="118"/>
                    </a:cubicBezTo>
                    <a:cubicBezTo>
                      <a:pt x="394" y="117"/>
                      <a:pt x="394" y="117"/>
                      <a:pt x="394" y="117"/>
                    </a:cubicBezTo>
                    <a:cubicBezTo>
                      <a:pt x="394" y="117"/>
                      <a:pt x="394" y="116"/>
                      <a:pt x="394" y="116"/>
                    </a:cubicBezTo>
                    <a:cubicBezTo>
                      <a:pt x="394" y="116"/>
                      <a:pt x="394" y="116"/>
                      <a:pt x="392" y="112"/>
                    </a:cubicBezTo>
                    <a:cubicBezTo>
                      <a:pt x="392" y="112"/>
                      <a:pt x="392" y="112"/>
                      <a:pt x="392" y="112"/>
                    </a:cubicBezTo>
                    <a:cubicBezTo>
                      <a:pt x="392" y="112"/>
                      <a:pt x="392" y="112"/>
                      <a:pt x="392" y="111"/>
                    </a:cubicBezTo>
                    <a:cubicBezTo>
                      <a:pt x="392" y="109"/>
                      <a:pt x="391" y="105"/>
                      <a:pt x="384" y="94"/>
                    </a:cubicBezTo>
                    <a:cubicBezTo>
                      <a:pt x="383" y="93"/>
                      <a:pt x="382" y="90"/>
                      <a:pt x="380" y="89"/>
                    </a:cubicBezTo>
                    <a:cubicBezTo>
                      <a:pt x="379" y="87"/>
                      <a:pt x="379" y="87"/>
                      <a:pt x="379" y="87"/>
                    </a:cubicBezTo>
                    <a:cubicBezTo>
                      <a:pt x="379" y="87"/>
                      <a:pt x="379" y="87"/>
                      <a:pt x="379" y="87"/>
                    </a:cubicBezTo>
                    <a:cubicBezTo>
                      <a:pt x="378" y="85"/>
                      <a:pt x="376" y="83"/>
                      <a:pt x="371" y="77"/>
                    </a:cubicBezTo>
                    <a:cubicBezTo>
                      <a:pt x="371" y="77"/>
                      <a:pt x="371" y="77"/>
                      <a:pt x="371" y="77"/>
                    </a:cubicBezTo>
                    <a:cubicBezTo>
                      <a:pt x="371" y="77"/>
                      <a:pt x="371" y="77"/>
                      <a:pt x="371" y="77"/>
                    </a:cubicBezTo>
                    <a:cubicBezTo>
                      <a:pt x="365" y="70"/>
                      <a:pt x="357" y="61"/>
                      <a:pt x="350" y="55"/>
                    </a:cubicBezTo>
                    <a:cubicBezTo>
                      <a:pt x="342" y="47"/>
                      <a:pt x="342" y="47"/>
                      <a:pt x="342" y="47"/>
                    </a:cubicBezTo>
                    <a:cubicBezTo>
                      <a:pt x="341" y="47"/>
                      <a:pt x="341" y="47"/>
                      <a:pt x="341" y="47"/>
                    </a:cubicBezTo>
                    <a:cubicBezTo>
                      <a:pt x="341" y="47"/>
                      <a:pt x="341" y="47"/>
                      <a:pt x="341" y="47"/>
                    </a:cubicBezTo>
                    <a:cubicBezTo>
                      <a:pt x="341" y="47"/>
                      <a:pt x="341" y="47"/>
                      <a:pt x="341" y="47"/>
                    </a:cubicBezTo>
                    <a:cubicBezTo>
                      <a:pt x="341" y="47"/>
                      <a:pt x="341" y="47"/>
                      <a:pt x="340" y="46"/>
                    </a:cubicBezTo>
                    <a:cubicBezTo>
                      <a:pt x="335" y="42"/>
                      <a:pt x="329" y="38"/>
                      <a:pt x="324" y="34"/>
                    </a:cubicBezTo>
                    <a:cubicBezTo>
                      <a:pt x="307" y="24"/>
                      <a:pt x="306" y="23"/>
                      <a:pt x="295" y="18"/>
                    </a:cubicBezTo>
                    <a:cubicBezTo>
                      <a:pt x="277" y="11"/>
                      <a:pt x="276" y="11"/>
                      <a:pt x="264" y="7"/>
                    </a:cubicBezTo>
                    <a:cubicBezTo>
                      <a:pt x="246" y="3"/>
                      <a:pt x="244" y="3"/>
                      <a:pt x="230" y="1"/>
                    </a:cubicBezTo>
                    <a:cubicBezTo>
                      <a:pt x="218" y="0"/>
                      <a:pt x="211" y="0"/>
                      <a:pt x="195" y="0"/>
                    </a:cubicBezTo>
                    <a:cubicBezTo>
                      <a:pt x="195" y="0"/>
                      <a:pt x="195" y="0"/>
                      <a:pt x="195" y="0"/>
                    </a:cubicBezTo>
                    <a:cubicBezTo>
                      <a:pt x="195" y="1"/>
                      <a:pt x="195" y="1"/>
                      <a:pt x="195" y="1"/>
                    </a:cubicBezTo>
                    <a:cubicBezTo>
                      <a:pt x="189" y="1"/>
                      <a:pt x="186" y="1"/>
                      <a:pt x="180" y="2"/>
                    </a:cubicBezTo>
                    <a:cubicBezTo>
                      <a:pt x="177" y="2"/>
                      <a:pt x="173" y="3"/>
                      <a:pt x="170" y="4"/>
                    </a:cubicBezTo>
                    <a:cubicBezTo>
                      <a:pt x="169" y="4"/>
                      <a:pt x="169" y="4"/>
                      <a:pt x="169" y="4"/>
                    </a:cubicBezTo>
                    <a:cubicBezTo>
                      <a:pt x="169" y="4"/>
                      <a:pt x="169" y="4"/>
                      <a:pt x="169" y="4"/>
                    </a:cubicBezTo>
                    <a:cubicBezTo>
                      <a:pt x="169" y="4"/>
                      <a:pt x="169" y="4"/>
                      <a:pt x="169" y="4"/>
                    </a:cubicBezTo>
                    <a:cubicBezTo>
                      <a:pt x="172" y="4"/>
                      <a:pt x="173" y="4"/>
                      <a:pt x="174" y="4"/>
                    </a:cubicBezTo>
                    <a:cubicBezTo>
                      <a:pt x="175" y="4"/>
                      <a:pt x="175" y="4"/>
                      <a:pt x="176" y="4"/>
                    </a:cubicBezTo>
                    <a:cubicBezTo>
                      <a:pt x="176" y="4"/>
                      <a:pt x="176" y="4"/>
                      <a:pt x="176" y="4"/>
                    </a:cubicBezTo>
                    <a:cubicBezTo>
                      <a:pt x="176" y="6"/>
                      <a:pt x="176" y="6"/>
                      <a:pt x="176" y="6"/>
                    </a:cubicBezTo>
                    <a:cubicBezTo>
                      <a:pt x="176" y="6"/>
                      <a:pt x="176" y="6"/>
                      <a:pt x="176" y="6"/>
                    </a:cubicBezTo>
                    <a:cubicBezTo>
                      <a:pt x="177" y="7"/>
                      <a:pt x="184" y="9"/>
                      <a:pt x="187" y="8"/>
                    </a:cubicBezTo>
                    <a:cubicBezTo>
                      <a:pt x="188" y="8"/>
                      <a:pt x="189" y="7"/>
                      <a:pt x="189" y="6"/>
                    </a:cubicBezTo>
                    <a:cubicBezTo>
                      <a:pt x="190" y="6"/>
                      <a:pt x="191" y="7"/>
                      <a:pt x="194" y="7"/>
                    </a:cubicBezTo>
                    <a:cubicBezTo>
                      <a:pt x="193" y="7"/>
                      <a:pt x="193" y="7"/>
                      <a:pt x="192" y="7"/>
                    </a:cubicBezTo>
                    <a:cubicBezTo>
                      <a:pt x="192" y="7"/>
                      <a:pt x="192" y="7"/>
                      <a:pt x="192" y="7"/>
                    </a:cubicBezTo>
                    <a:cubicBezTo>
                      <a:pt x="191" y="8"/>
                      <a:pt x="191" y="8"/>
                      <a:pt x="191" y="8"/>
                    </a:cubicBezTo>
                    <a:cubicBezTo>
                      <a:pt x="191" y="8"/>
                      <a:pt x="191" y="8"/>
                      <a:pt x="191" y="8"/>
                    </a:cubicBezTo>
                    <a:cubicBezTo>
                      <a:pt x="192" y="9"/>
                      <a:pt x="192" y="9"/>
                      <a:pt x="198" y="11"/>
                    </a:cubicBezTo>
                    <a:cubicBezTo>
                      <a:pt x="197" y="12"/>
                      <a:pt x="197" y="12"/>
                      <a:pt x="196" y="13"/>
                    </a:cubicBezTo>
                    <a:cubicBezTo>
                      <a:pt x="196" y="13"/>
                      <a:pt x="195" y="13"/>
                      <a:pt x="195" y="14"/>
                    </a:cubicBezTo>
                    <a:cubicBezTo>
                      <a:pt x="194" y="14"/>
                      <a:pt x="194" y="14"/>
                      <a:pt x="194" y="14"/>
                    </a:cubicBezTo>
                    <a:cubicBezTo>
                      <a:pt x="194" y="14"/>
                      <a:pt x="194" y="14"/>
                      <a:pt x="194" y="14"/>
                    </a:cubicBezTo>
                    <a:cubicBezTo>
                      <a:pt x="195" y="15"/>
                      <a:pt x="195" y="15"/>
                      <a:pt x="195" y="16"/>
                    </a:cubicBezTo>
                    <a:cubicBezTo>
                      <a:pt x="195" y="17"/>
                      <a:pt x="194" y="17"/>
                      <a:pt x="193" y="19"/>
                    </a:cubicBezTo>
                    <a:cubicBezTo>
                      <a:pt x="193" y="19"/>
                      <a:pt x="193" y="19"/>
                      <a:pt x="193" y="19"/>
                    </a:cubicBezTo>
                    <a:cubicBezTo>
                      <a:pt x="192" y="18"/>
                      <a:pt x="192" y="18"/>
                      <a:pt x="192" y="18"/>
                    </a:cubicBezTo>
                    <a:cubicBezTo>
                      <a:pt x="192" y="18"/>
                      <a:pt x="191" y="18"/>
                      <a:pt x="191" y="18"/>
                    </a:cubicBezTo>
                    <a:cubicBezTo>
                      <a:pt x="191" y="18"/>
                      <a:pt x="191" y="18"/>
                      <a:pt x="191" y="18"/>
                    </a:cubicBezTo>
                    <a:cubicBezTo>
                      <a:pt x="191" y="17"/>
                      <a:pt x="191" y="17"/>
                      <a:pt x="191" y="17"/>
                    </a:cubicBezTo>
                    <a:cubicBezTo>
                      <a:pt x="191" y="17"/>
                      <a:pt x="191" y="17"/>
                      <a:pt x="191" y="17"/>
                    </a:cubicBezTo>
                    <a:cubicBezTo>
                      <a:pt x="190" y="16"/>
                      <a:pt x="189" y="16"/>
                      <a:pt x="188" y="16"/>
                    </a:cubicBezTo>
                    <a:cubicBezTo>
                      <a:pt x="187" y="16"/>
                      <a:pt x="187" y="16"/>
                      <a:pt x="186" y="16"/>
                    </a:cubicBezTo>
                    <a:cubicBezTo>
                      <a:pt x="185" y="15"/>
                      <a:pt x="185" y="15"/>
                      <a:pt x="185" y="15"/>
                    </a:cubicBezTo>
                    <a:cubicBezTo>
                      <a:pt x="185" y="15"/>
                      <a:pt x="184" y="15"/>
                      <a:pt x="184" y="15"/>
                    </a:cubicBezTo>
                    <a:cubicBezTo>
                      <a:pt x="184" y="15"/>
                      <a:pt x="183" y="14"/>
                      <a:pt x="182" y="14"/>
                    </a:cubicBezTo>
                    <a:cubicBezTo>
                      <a:pt x="181" y="14"/>
                      <a:pt x="181" y="14"/>
                      <a:pt x="181" y="14"/>
                    </a:cubicBezTo>
                    <a:cubicBezTo>
                      <a:pt x="181" y="14"/>
                      <a:pt x="177" y="13"/>
                      <a:pt x="176" y="13"/>
                    </a:cubicBezTo>
                    <a:cubicBezTo>
                      <a:pt x="177" y="13"/>
                      <a:pt x="177" y="13"/>
                      <a:pt x="177" y="13"/>
                    </a:cubicBezTo>
                    <a:cubicBezTo>
                      <a:pt x="177" y="12"/>
                      <a:pt x="177" y="12"/>
                      <a:pt x="177" y="12"/>
                    </a:cubicBezTo>
                    <a:cubicBezTo>
                      <a:pt x="177" y="12"/>
                      <a:pt x="177" y="12"/>
                      <a:pt x="177" y="12"/>
                    </a:cubicBezTo>
                    <a:cubicBezTo>
                      <a:pt x="175" y="12"/>
                      <a:pt x="175" y="12"/>
                      <a:pt x="175" y="12"/>
                    </a:cubicBezTo>
                    <a:cubicBezTo>
                      <a:pt x="174" y="12"/>
                      <a:pt x="174" y="12"/>
                      <a:pt x="173" y="12"/>
                    </a:cubicBezTo>
                    <a:cubicBezTo>
                      <a:pt x="173" y="12"/>
                      <a:pt x="173" y="12"/>
                      <a:pt x="173" y="12"/>
                    </a:cubicBezTo>
                    <a:cubicBezTo>
                      <a:pt x="173" y="12"/>
                      <a:pt x="173" y="12"/>
                      <a:pt x="173" y="12"/>
                    </a:cubicBezTo>
                    <a:cubicBezTo>
                      <a:pt x="173" y="12"/>
                      <a:pt x="173" y="12"/>
                      <a:pt x="173" y="12"/>
                    </a:cubicBezTo>
                    <a:cubicBezTo>
                      <a:pt x="172" y="11"/>
                      <a:pt x="172" y="11"/>
                      <a:pt x="172" y="11"/>
                    </a:cubicBezTo>
                    <a:cubicBezTo>
                      <a:pt x="172" y="11"/>
                      <a:pt x="172" y="11"/>
                      <a:pt x="172" y="11"/>
                    </a:cubicBezTo>
                    <a:cubicBezTo>
                      <a:pt x="172" y="11"/>
                      <a:pt x="172" y="11"/>
                      <a:pt x="172" y="11"/>
                    </a:cubicBezTo>
                    <a:cubicBezTo>
                      <a:pt x="172" y="11"/>
                      <a:pt x="171" y="11"/>
                      <a:pt x="170" y="12"/>
                    </a:cubicBezTo>
                    <a:cubicBezTo>
                      <a:pt x="169" y="12"/>
                      <a:pt x="169" y="12"/>
                      <a:pt x="169" y="12"/>
                    </a:cubicBezTo>
                    <a:cubicBezTo>
                      <a:pt x="169" y="12"/>
                      <a:pt x="169" y="12"/>
                      <a:pt x="169" y="12"/>
                    </a:cubicBezTo>
                    <a:cubicBezTo>
                      <a:pt x="169" y="12"/>
                      <a:pt x="169" y="12"/>
                      <a:pt x="169" y="12"/>
                    </a:cubicBezTo>
                    <a:cubicBezTo>
                      <a:pt x="169" y="13"/>
                      <a:pt x="169" y="13"/>
                      <a:pt x="169" y="13"/>
                    </a:cubicBezTo>
                    <a:cubicBezTo>
                      <a:pt x="168" y="13"/>
                      <a:pt x="168" y="13"/>
                      <a:pt x="168" y="13"/>
                    </a:cubicBezTo>
                    <a:cubicBezTo>
                      <a:pt x="168" y="13"/>
                      <a:pt x="168" y="13"/>
                      <a:pt x="168" y="13"/>
                    </a:cubicBezTo>
                    <a:cubicBezTo>
                      <a:pt x="168" y="13"/>
                      <a:pt x="168" y="13"/>
                      <a:pt x="168" y="13"/>
                    </a:cubicBezTo>
                    <a:cubicBezTo>
                      <a:pt x="169" y="14"/>
                      <a:pt x="169" y="14"/>
                      <a:pt x="169" y="14"/>
                    </a:cubicBezTo>
                    <a:cubicBezTo>
                      <a:pt x="168" y="14"/>
                      <a:pt x="168" y="14"/>
                      <a:pt x="168" y="14"/>
                    </a:cubicBezTo>
                    <a:cubicBezTo>
                      <a:pt x="168" y="14"/>
                      <a:pt x="168" y="14"/>
                      <a:pt x="168" y="14"/>
                    </a:cubicBezTo>
                    <a:cubicBezTo>
                      <a:pt x="169" y="15"/>
                      <a:pt x="169" y="15"/>
                      <a:pt x="169" y="15"/>
                    </a:cubicBezTo>
                    <a:cubicBezTo>
                      <a:pt x="170" y="15"/>
                      <a:pt x="170" y="15"/>
                      <a:pt x="171" y="15"/>
                    </a:cubicBezTo>
                    <a:cubicBezTo>
                      <a:pt x="171" y="16"/>
                      <a:pt x="171" y="16"/>
                      <a:pt x="171" y="16"/>
                    </a:cubicBezTo>
                    <a:cubicBezTo>
                      <a:pt x="172" y="16"/>
                      <a:pt x="172" y="16"/>
                      <a:pt x="172" y="16"/>
                    </a:cubicBezTo>
                    <a:cubicBezTo>
                      <a:pt x="173" y="16"/>
                      <a:pt x="173" y="16"/>
                      <a:pt x="173" y="16"/>
                    </a:cubicBezTo>
                    <a:cubicBezTo>
                      <a:pt x="173" y="17"/>
                      <a:pt x="173" y="17"/>
                      <a:pt x="173" y="17"/>
                    </a:cubicBezTo>
                    <a:cubicBezTo>
                      <a:pt x="172" y="16"/>
                      <a:pt x="170" y="16"/>
                      <a:pt x="169" y="17"/>
                    </a:cubicBezTo>
                    <a:cubicBezTo>
                      <a:pt x="169" y="17"/>
                      <a:pt x="169" y="17"/>
                      <a:pt x="169" y="17"/>
                    </a:cubicBezTo>
                    <a:cubicBezTo>
                      <a:pt x="168" y="17"/>
                      <a:pt x="168" y="18"/>
                      <a:pt x="168" y="18"/>
                    </a:cubicBezTo>
                    <a:cubicBezTo>
                      <a:pt x="168" y="18"/>
                      <a:pt x="168" y="18"/>
                      <a:pt x="168" y="18"/>
                    </a:cubicBezTo>
                    <a:cubicBezTo>
                      <a:pt x="168" y="19"/>
                      <a:pt x="168" y="19"/>
                      <a:pt x="168" y="19"/>
                    </a:cubicBezTo>
                    <a:cubicBezTo>
                      <a:pt x="167" y="19"/>
                      <a:pt x="167" y="19"/>
                      <a:pt x="167" y="19"/>
                    </a:cubicBezTo>
                    <a:cubicBezTo>
                      <a:pt x="167" y="19"/>
                      <a:pt x="166" y="19"/>
                      <a:pt x="166" y="20"/>
                    </a:cubicBezTo>
                    <a:cubicBezTo>
                      <a:pt x="166" y="20"/>
                      <a:pt x="166" y="20"/>
                      <a:pt x="166" y="20"/>
                    </a:cubicBezTo>
                    <a:cubicBezTo>
                      <a:pt x="166" y="20"/>
                      <a:pt x="166" y="20"/>
                      <a:pt x="166" y="20"/>
                    </a:cubicBezTo>
                    <a:cubicBezTo>
                      <a:pt x="166" y="21"/>
                      <a:pt x="167" y="21"/>
                      <a:pt x="168" y="22"/>
                    </a:cubicBezTo>
                    <a:cubicBezTo>
                      <a:pt x="168" y="22"/>
                      <a:pt x="168" y="22"/>
                      <a:pt x="168" y="22"/>
                    </a:cubicBezTo>
                    <a:cubicBezTo>
                      <a:pt x="168" y="22"/>
                      <a:pt x="167" y="23"/>
                      <a:pt x="167" y="23"/>
                    </a:cubicBezTo>
                    <a:cubicBezTo>
                      <a:pt x="167" y="23"/>
                      <a:pt x="167" y="23"/>
                      <a:pt x="167" y="23"/>
                    </a:cubicBezTo>
                    <a:cubicBezTo>
                      <a:pt x="167" y="24"/>
                      <a:pt x="167" y="24"/>
                      <a:pt x="167" y="24"/>
                    </a:cubicBezTo>
                    <a:cubicBezTo>
                      <a:pt x="168" y="24"/>
                      <a:pt x="168" y="24"/>
                      <a:pt x="168" y="24"/>
                    </a:cubicBezTo>
                    <a:cubicBezTo>
                      <a:pt x="169" y="24"/>
                      <a:pt x="170" y="25"/>
                      <a:pt x="171" y="25"/>
                    </a:cubicBezTo>
                    <a:cubicBezTo>
                      <a:pt x="171" y="25"/>
                      <a:pt x="171" y="24"/>
                      <a:pt x="173" y="23"/>
                    </a:cubicBezTo>
                    <a:cubicBezTo>
                      <a:pt x="173" y="23"/>
                      <a:pt x="174" y="22"/>
                      <a:pt x="175" y="22"/>
                    </a:cubicBezTo>
                    <a:cubicBezTo>
                      <a:pt x="176" y="21"/>
                      <a:pt x="176" y="21"/>
                      <a:pt x="176" y="21"/>
                    </a:cubicBezTo>
                    <a:cubicBezTo>
                      <a:pt x="176" y="21"/>
                      <a:pt x="176" y="21"/>
                      <a:pt x="176" y="21"/>
                    </a:cubicBezTo>
                    <a:cubicBezTo>
                      <a:pt x="176" y="21"/>
                      <a:pt x="176" y="21"/>
                      <a:pt x="176" y="21"/>
                    </a:cubicBezTo>
                    <a:cubicBezTo>
                      <a:pt x="176" y="20"/>
                      <a:pt x="175" y="19"/>
                      <a:pt x="174" y="19"/>
                    </a:cubicBezTo>
                    <a:cubicBezTo>
                      <a:pt x="175" y="18"/>
                      <a:pt x="175" y="18"/>
                      <a:pt x="175" y="18"/>
                    </a:cubicBezTo>
                    <a:cubicBezTo>
                      <a:pt x="175" y="17"/>
                      <a:pt x="175" y="17"/>
                      <a:pt x="175" y="17"/>
                    </a:cubicBezTo>
                    <a:cubicBezTo>
                      <a:pt x="175" y="17"/>
                      <a:pt x="174" y="17"/>
                      <a:pt x="174" y="17"/>
                    </a:cubicBezTo>
                    <a:cubicBezTo>
                      <a:pt x="175" y="17"/>
                      <a:pt x="176" y="16"/>
                      <a:pt x="177" y="16"/>
                    </a:cubicBezTo>
                    <a:cubicBezTo>
                      <a:pt x="177" y="17"/>
                      <a:pt x="178" y="17"/>
                      <a:pt x="178" y="17"/>
                    </a:cubicBezTo>
                    <a:cubicBezTo>
                      <a:pt x="179" y="17"/>
                      <a:pt x="179" y="17"/>
                      <a:pt x="179" y="17"/>
                    </a:cubicBezTo>
                    <a:cubicBezTo>
                      <a:pt x="179" y="18"/>
                      <a:pt x="179" y="18"/>
                      <a:pt x="179" y="18"/>
                    </a:cubicBezTo>
                    <a:cubicBezTo>
                      <a:pt x="178" y="18"/>
                      <a:pt x="178" y="18"/>
                      <a:pt x="177" y="19"/>
                    </a:cubicBezTo>
                    <a:cubicBezTo>
                      <a:pt x="177" y="19"/>
                      <a:pt x="177" y="19"/>
                      <a:pt x="177" y="19"/>
                    </a:cubicBezTo>
                    <a:cubicBezTo>
                      <a:pt x="178" y="19"/>
                      <a:pt x="178" y="19"/>
                      <a:pt x="178" y="19"/>
                    </a:cubicBezTo>
                    <a:cubicBezTo>
                      <a:pt x="178" y="20"/>
                      <a:pt x="178" y="20"/>
                      <a:pt x="179" y="20"/>
                    </a:cubicBezTo>
                    <a:cubicBezTo>
                      <a:pt x="179" y="20"/>
                      <a:pt x="179" y="20"/>
                      <a:pt x="179" y="20"/>
                    </a:cubicBezTo>
                    <a:cubicBezTo>
                      <a:pt x="179" y="20"/>
                      <a:pt x="178" y="20"/>
                      <a:pt x="178" y="21"/>
                    </a:cubicBezTo>
                    <a:cubicBezTo>
                      <a:pt x="178" y="21"/>
                      <a:pt x="178" y="21"/>
                      <a:pt x="178" y="21"/>
                    </a:cubicBezTo>
                    <a:cubicBezTo>
                      <a:pt x="178" y="21"/>
                      <a:pt x="178" y="21"/>
                      <a:pt x="178" y="21"/>
                    </a:cubicBezTo>
                    <a:cubicBezTo>
                      <a:pt x="179" y="22"/>
                      <a:pt x="180" y="21"/>
                      <a:pt x="181" y="21"/>
                    </a:cubicBezTo>
                    <a:cubicBezTo>
                      <a:pt x="181" y="21"/>
                      <a:pt x="181" y="21"/>
                      <a:pt x="181" y="21"/>
                    </a:cubicBezTo>
                    <a:cubicBezTo>
                      <a:pt x="180" y="22"/>
                      <a:pt x="180" y="23"/>
                      <a:pt x="180" y="23"/>
                    </a:cubicBezTo>
                    <a:cubicBezTo>
                      <a:pt x="180" y="24"/>
                      <a:pt x="180" y="24"/>
                      <a:pt x="180" y="24"/>
                    </a:cubicBezTo>
                    <a:cubicBezTo>
                      <a:pt x="180" y="24"/>
                      <a:pt x="180" y="24"/>
                      <a:pt x="180" y="24"/>
                    </a:cubicBezTo>
                    <a:cubicBezTo>
                      <a:pt x="180" y="24"/>
                      <a:pt x="180" y="24"/>
                      <a:pt x="180" y="24"/>
                    </a:cubicBezTo>
                    <a:cubicBezTo>
                      <a:pt x="181" y="24"/>
                      <a:pt x="182" y="24"/>
                      <a:pt x="182" y="24"/>
                    </a:cubicBezTo>
                    <a:cubicBezTo>
                      <a:pt x="183" y="24"/>
                      <a:pt x="183" y="24"/>
                      <a:pt x="184" y="23"/>
                    </a:cubicBezTo>
                    <a:cubicBezTo>
                      <a:pt x="184" y="23"/>
                      <a:pt x="184" y="23"/>
                      <a:pt x="185" y="22"/>
                    </a:cubicBezTo>
                    <a:cubicBezTo>
                      <a:pt x="185" y="22"/>
                      <a:pt x="187" y="22"/>
                      <a:pt x="188" y="21"/>
                    </a:cubicBezTo>
                    <a:cubicBezTo>
                      <a:pt x="188" y="21"/>
                      <a:pt x="191" y="20"/>
                      <a:pt x="192" y="19"/>
                    </a:cubicBezTo>
                    <a:cubicBezTo>
                      <a:pt x="192" y="20"/>
                      <a:pt x="190" y="21"/>
                      <a:pt x="188" y="23"/>
                    </a:cubicBezTo>
                    <a:cubicBezTo>
                      <a:pt x="188" y="23"/>
                      <a:pt x="188" y="23"/>
                      <a:pt x="188" y="23"/>
                    </a:cubicBezTo>
                    <a:cubicBezTo>
                      <a:pt x="189" y="24"/>
                      <a:pt x="189" y="24"/>
                      <a:pt x="189" y="24"/>
                    </a:cubicBezTo>
                    <a:cubicBezTo>
                      <a:pt x="188" y="25"/>
                      <a:pt x="187" y="25"/>
                      <a:pt x="186" y="25"/>
                    </a:cubicBezTo>
                    <a:cubicBezTo>
                      <a:pt x="185" y="25"/>
                      <a:pt x="184" y="25"/>
                      <a:pt x="184" y="26"/>
                    </a:cubicBezTo>
                    <a:cubicBezTo>
                      <a:pt x="183" y="26"/>
                      <a:pt x="183" y="26"/>
                      <a:pt x="183" y="26"/>
                    </a:cubicBezTo>
                    <a:cubicBezTo>
                      <a:pt x="184" y="26"/>
                      <a:pt x="184" y="26"/>
                      <a:pt x="184" y="26"/>
                    </a:cubicBezTo>
                    <a:cubicBezTo>
                      <a:pt x="184" y="28"/>
                      <a:pt x="185" y="28"/>
                      <a:pt x="189" y="28"/>
                    </a:cubicBezTo>
                    <a:cubicBezTo>
                      <a:pt x="196" y="28"/>
                      <a:pt x="198" y="32"/>
                      <a:pt x="199" y="36"/>
                    </a:cubicBezTo>
                    <a:cubicBezTo>
                      <a:pt x="197" y="36"/>
                      <a:pt x="195" y="37"/>
                      <a:pt x="192" y="37"/>
                    </a:cubicBezTo>
                    <a:cubicBezTo>
                      <a:pt x="190" y="38"/>
                      <a:pt x="187" y="39"/>
                      <a:pt x="184" y="39"/>
                    </a:cubicBezTo>
                    <a:cubicBezTo>
                      <a:pt x="184" y="39"/>
                      <a:pt x="184" y="39"/>
                      <a:pt x="184" y="39"/>
                    </a:cubicBezTo>
                    <a:cubicBezTo>
                      <a:pt x="183" y="39"/>
                      <a:pt x="183" y="39"/>
                      <a:pt x="183" y="39"/>
                    </a:cubicBezTo>
                    <a:cubicBezTo>
                      <a:pt x="183" y="40"/>
                      <a:pt x="183" y="40"/>
                      <a:pt x="183" y="40"/>
                    </a:cubicBezTo>
                    <a:cubicBezTo>
                      <a:pt x="182" y="41"/>
                      <a:pt x="182" y="42"/>
                      <a:pt x="181" y="42"/>
                    </a:cubicBezTo>
                    <a:cubicBezTo>
                      <a:pt x="181" y="42"/>
                      <a:pt x="181" y="42"/>
                      <a:pt x="181" y="42"/>
                    </a:cubicBezTo>
                    <a:cubicBezTo>
                      <a:pt x="181" y="43"/>
                      <a:pt x="181" y="43"/>
                      <a:pt x="181" y="43"/>
                    </a:cubicBezTo>
                    <a:cubicBezTo>
                      <a:pt x="184" y="46"/>
                      <a:pt x="186" y="50"/>
                      <a:pt x="186" y="53"/>
                    </a:cubicBezTo>
                    <a:cubicBezTo>
                      <a:pt x="186" y="54"/>
                      <a:pt x="186" y="54"/>
                      <a:pt x="186" y="54"/>
                    </a:cubicBezTo>
                    <a:cubicBezTo>
                      <a:pt x="185" y="55"/>
                      <a:pt x="185" y="55"/>
                      <a:pt x="185" y="55"/>
                    </a:cubicBezTo>
                    <a:cubicBezTo>
                      <a:pt x="186" y="55"/>
                      <a:pt x="186" y="55"/>
                      <a:pt x="186" y="55"/>
                    </a:cubicBezTo>
                    <a:cubicBezTo>
                      <a:pt x="187" y="55"/>
                      <a:pt x="188" y="56"/>
                      <a:pt x="190" y="59"/>
                    </a:cubicBezTo>
                    <a:cubicBezTo>
                      <a:pt x="190" y="59"/>
                      <a:pt x="190" y="59"/>
                      <a:pt x="190" y="59"/>
                    </a:cubicBezTo>
                    <a:cubicBezTo>
                      <a:pt x="190" y="59"/>
                      <a:pt x="190" y="59"/>
                      <a:pt x="190" y="59"/>
                    </a:cubicBezTo>
                    <a:cubicBezTo>
                      <a:pt x="203" y="60"/>
                      <a:pt x="208" y="60"/>
                      <a:pt x="214" y="51"/>
                    </a:cubicBezTo>
                    <a:cubicBezTo>
                      <a:pt x="214" y="51"/>
                      <a:pt x="214" y="51"/>
                      <a:pt x="214" y="51"/>
                    </a:cubicBezTo>
                    <a:cubicBezTo>
                      <a:pt x="214" y="51"/>
                      <a:pt x="214" y="51"/>
                      <a:pt x="214" y="51"/>
                    </a:cubicBezTo>
                    <a:cubicBezTo>
                      <a:pt x="214" y="50"/>
                      <a:pt x="213" y="50"/>
                      <a:pt x="213" y="49"/>
                    </a:cubicBezTo>
                    <a:cubicBezTo>
                      <a:pt x="213" y="49"/>
                      <a:pt x="214" y="48"/>
                      <a:pt x="214" y="47"/>
                    </a:cubicBezTo>
                    <a:cubicBezTo>
                      <a:pt x="214" y="47"/>
                      <a:pt x="214" y="47"/>
                      <a:pt x="214" y="47"/>
                    </a:cubicBezTo>
                    <a:cubicBezTo>
                      <a:pt x="214" y="47"/>
                      <a:pt x="214" y="47"/>
                      <a:pt x="214" y="47"/>
                    </a:cubicBezTo>
                    <a:cubicBezTo>
                      <a:pt x="213" y="46"/>
                      <a:pt x="213" y="45"/>
                      <a:pt x="213" y="44"/>
                    </a:cubicBezTo>
                    <a:cubicBezTo>
                      <a:pt x="213" y="43"/>
                      <a:pt x="213" y="42"/>
                      <a:pt x="214" y="40"/>
                    </a:cubicBezTo>
                    <a:cubicBezTo>
                      <a:pt x="214" y="39"/>
                      <a:pt x="215" y="38"/>
                      <a:pt x="215" y="36"/>
                    </a:cubicBezTo>
                    <a:cubicBezTo>
                      <a:pt x="215" y="35"/>
                      <a:pt x="214" y="34"/>
                      <a:pt x="214" y="34"/>
                    </a:cubicBezTo>
                    <a:cubicBezTo>
                      <a:pt x="214" y="31"/>
                      <a:pt x="216" y="31"/>
                      <a:pt x="218" y="31"/>
                    </a:cubicBezTo>
                    <a:cubicBezTo>
                      <a:pt x="219" y="31"/>
                      <a:pt x="221" y="31"/>
                      <a:pt x="222" y="31"/>
                    </a:cubicBezTo>
                    <a:cubicBezTo>
                      <a:pt x="222" y="31"/>
                      <a:pt x="222" y="31"/>
                      <a:pt x="222" y="31"/>
                    </a:cubicBezTo>
                    <a:cubicBezTo>
                      <a:pt x="222" y="30"/>
                      <a:pt x="222" y="30"/>
                      <a:pt x="222" y="30"/>
                    </a:cubicBezTo>
                    <a:cubicBezTo>
                      <a:pt x="223" y="29"/>
                      <a:pt x="223" y="29"/>
                      <a:pt x="224" y="27"/>
                    </a:cubicBezTo>
                    <a:cubicBezTo>
                      <a:pt x="225" y="28"/>
                      <a:pt x="250" y="31"/>
                      <a:pt x="255" y="37"/>
                    </a:cubicBezTo>
                    <a:cubicBezTo>
                      <a:pt x="254" y="38"/>
                      <a:pt x="252" y="38"/>
                      <a:pt x="251" y="38"/>
                    </a:cubicBezTo>
                    <a:cubicBezTo>
                      <a:pt x="250" y="39"/>
                      <a:pt x="249" y="39"/>
                      <a:pt x="248" y="39"/>
                    </a:cubicBezTo>
                    <a:cubicBezTo>
                      <a:pt x="248" y="39"/>
                      <a:pt x="248" y="39"/>
                      <a:pt x="248" y="39"/>
                    </a:cubicBezTo>
                    <a:cubicBezTo>
                      <a:pt x="248" y="41"/>
                      <a:pt x="248" y="41"/>
                      <a:pt x="248" y="41"/>
                    </a:cubicBezTo>
                    <a:cubicBezTo>
                      <a:pt x="249" y="41"/>
                      <a:pt x="249" y="41"/>
                      <a:pt x="249" y="41"/>
                    </a:cubicBezTo>
                    <a:cubicBezTo>
                      <a:pt x="251" y="42"/>
                      <a:pt x="258" y="42"/>
                      <a:pt x="258" y="42"/>
                    </a:cubicBezTo>
                    <a:cubicBezTo>
                      <a:pt x="259" y="42"/>
                      <a:pt x="259" y="42"/>
                      <a:pt x="259" y="42"/>
                    </a:cubicBezTo>
                    <a:cubicBezTo>
                      <a:pt x="259" y="41"/>
                      <a:pt x="259" y="41"/>
                      <a:pt x="259" y="41"/>
                    </a:cubicBezTo>
                    <a:cubicBezTo>
                      <a:pt x="257" y="39"/>
                      <a:pt x="257" y="39"/>
                      <a:pt x="257" y="39"/>
                    </a:cubicBezTo>
                    <a:cubicBezTo>
                      <a:pt x="257" y="39"/>
                      <a:pt x="257" y="39"/>
                      <a:pt x="257" y="39"/>
                    </a:cubicBezTo>
                    <a:cubicBezTo>
                      <a:pt x="257" y="38"/>
                      <a:pt x="257" y="37"/>
                      <a:pt x="254" y="32"/>
                    </a:cubicBezTo>
                    <a:cubicBezTo>
                      <a:pt x="255" y="32"/>
                      <a:pt x="256" y="32"/>
                      <a:pt x="256" y="32"/>
                    </a:cubicBezTo>
                    <a:cubicBezTo>
                      <a:pt x="259" y="33"/>
                      <a:pt x="259" y="33"/>
                      <a:pt x="259" y="33"/>
                    </a:cubicBezTo>
                    <a:cubicBezTo>
                      <a:pt x="258" y="32"/>
                      <a:pt x="258" y="32"/>
                      <a:pt x="258" y="32"/>
                    </a:cubicBezTo>
                    <a:cubicBezTo>
                      <a:pt x="256" y="29"/>
                      <a:pt x="249" y="28"/>
                      <a:pt x="244" y="28"/>
                    </a:cubicBezTo>
                    <a:cubicBezTo>
                      <a:pt x="239" y="28"/>
                      <a:pt x="231" y="24"/>
                      <a:pt x="230" y="23"/>
                    </a:cubicBezTo>
                    <a:cubicBezTo>
                      <a:pt x="230" y="23"/>
                      <a:pt x="231" y="23"/>
                      <a:pt x="231" y="22"/>
                    </a:cubicBezTo>
                    <a:cubicBezTo>
                      <a:pt x="231" y="22"/>
                      <a:pt x="231" y="22"/>
                      <a:pt x="231" y="22"/>
                    </a:cubicBezTo>
                    <a:cubicBezTo>
                      <a:pt x="235" y="24"/>
                      <a:pt x="239" y="24"/>
                      <a:pt x="242" y="25"/>
                    </a:cubicBezTo>
                    <a:cubicBezTo>
                      <a:pt x="246" y="25"/>
                      <a:pt x="250" y="26"/>
                      <a:pt x="253" y="27"/>
                    </a:cubicBezTo>
                    <a:cubicBezTo>
                      <a:pt x="257" y="29"/>
                      <a:pt x="261" y="31"/>
                      <a:pt x="264" y="33"/>
                    </a:cubicBezTo>
                    <a:cubicBezTo>
                      <a:pt x="268" y="35"/>
                      <a:pt x="272" y="38"/>
                      <a:pt x="276" y="39"/>
                    </a:cubicBezTo>
                    <a:cubicBezTo>
                      <a:pt x="277" y="39"/>
                      <a:pt x="278" y="39"/>
                      <a:pt x="279" y="39"/>
                    </a:cubicBezTo>
                    <a:cubicBezTo>
                      <a:pt x="279" y="39"/>
                      <a:pt x="279" y="39"/>
                      <a:pt x="280" y="39"/>
                    </a:cubicBezTo>
                    <a:cubicBezTo>
                      <a:pt x="280" y="39"/>
                      <a:pt x="280" y="39"/>
                      <a:pt x="280" y="39"/>
                    </a:cubicBezTo>
                    <a:cubicBezTo>
                      <a:pt x="280" y="39"/>
                      <a:pt x="280" y="39"/>
                      <a:pt x="280" y="39"/>
                    </a:cubicBezTo>
                    <a:cubicBezTo>
                      <a:pt x="280" y="38"/>
                      <a:pt x="278" y="37"/>
                      <a:pt x="276" y="35"/>
                    </a:cubicBezTo>
                    <a:cubicBezTo>
                      <a:pt x="276" y="35"/>
                      <a:pt x="276" y="35"/>
                      <a:pt x="277" y="35"/>
                    </a:cubicBezTo>
                    <a:cubicBezTo>
                      <a:pt x="277" y="35"/>
                      <a:pt x="277" y="35"/>
                      <a:pt x="277" y="35"/>
                    </a:cubicBezTo>
                    <a:cubicBezTo>
                      <a:pt x="277" y="35"/>
                      <a:pt x="277" y="35"/>
                      <a:pt x="277" y="35"/>
                    </a:cubicBezTo>
                    <a:cubicBezTo>
                      <a:pt x="277" y="35"/>
                      <a:pt x="277" y="35"/>
                      <a:pt x="269" y="29"/>
                    </a:cubicBezTo>
                    <a:cubicBezTo>
                      <a:pt x="269" y="29"/>
                      <a:pt x="269" y="28"/>
                      <a:pt x="269" y="28"/>
                    </a:cubicBezTo>
                    <a:cubicBezTo>
                      <a:pt x="270" y="28"/>
                      <a:pt x="271" y="28"/>
                      <a:pt x="272" y="28"/>
                    </a:cubicBezTo>
                    <a:cubicBezTo>
                      <a:pt x="273" y="28"/>
                      <a:pt x="274" y="28"/>
                      <a:pt x="274" y="28"/>
                    </a:cubicBezTo>
                    <a:cubicBezTo>
                      <a:pt x="275" y="29"/>
                      <a:pt x="275" y="30"/>
                      <a:pt x="281" y="32"/>
                    </a:cubicBezTo>
                    <a:cubicBezTo>
                      <a:pt x="281" y="33"/>
                      <a:pt x="281" y="33"/>
                      <a:pt x="281" y="33"/>
                    </a:cubicBezTo>
                    <a:cubicBezTo>
                      <a:pt x="281" y="33"/>
                      <a:pt x="281" y="33"/>
                      <a:pt x="281" y="33"/>
                    </a:cubicBezTo>
                    <a:cubicBezTo>
                      <a:pt x="292" y="38"/>
                      <a:pt x="292" y="38"/>
                      <a:pt x="296" y="37"/>
                    </a:cubicBezTo>
                    <a:cubicBezTo>
                      <a:pt x="297" y="37"/>
                      <a:pt x="297" y="37"/>
                      <a:pt x="297" y="37"/>
                    </a:cubicBezTo>
                    <a:cubicBezTo>
                      <a:pt x="297" y="36"/>
                      <a:pt x="297" y="36"/>
                      <a:pt x="297" y="36"/>
                    </a:cubicBezTo>
                    <a:cubicBezTo>
                      <a:pt x="298" y="36"/>
                      <a:pt x="300" y="37"/>
                      <a:pt x="301" y="37"/>
                    </a:cubicBezTo>
                    <a:cubicBezTo>
                      <a:pt x="302" y="38"/>
                      <a:pt x="303" y="38"/>
                      <a:pt x="304" y="38"/>
                    </a:cubicBezTo>
                    <a:cubicBezTo>
                      <a:pt x="304" y="38"/>
                      <a:pt x="304" y="38"/>
                      <a:pt x="304" y="38"/>
                    </a:cubicBezTo>
                    <a:cubicBezTo>
                      <a:pt x="304" y="37"/>
                      <a:pt x="304" y="37"/>
                      <a:pt x="304" y="37"/>
                    </a:cubicBezTo>
                    <a:cubicBezTo>
                      <a:pt x="304" y="36"/>
                      <a:pt x="304" y="36"/>
                      <a:pt x="304" y="36"/>
                    </a:cubicBezTo>
                    <a:cubicBezTo>
                      <a:pt x="308" y="36"/>
                      <a:pt x="312" y="40"/>
                      <a:pt x="314" y="43"/>
                    </a:cubicBezTo>
                    <a:cubicBezTo>
                      <a:pt x="314" y="43"/>
                      <a:pt x="314" y="43"/>
                      <a:pt x="314" y="43"/>
                    </a:cubicBezTo>
                    <a:cubicBezTo>
                      <a:pt x="314" y="43"/>
                      <a:pt x="314" y="43"/>
                      <a:pt x="314" y="43"/>
                    </a:cubicBezTo>
                    <a:cubicBezTo>
                      <a:pt x="315" y="43"/>
                      <a:pt x="315" y="43"/>
                      <a:pt x="315" y="43"/>
                    </a:cubicBezTo>
                    <a:cubicBezTo>
                      <a:pt x="315" y="44"/>
                      <a:pt x="316" y="45"/>
                      <a:pt x="317" y="47"/>
                    </a:cubicBezTo>
                    <a:cubicBezTo>
                      <a:pt x="318" y="48"/>
                      <a:pt x="320" y="49"/>
                      <a:pt x="321" y="51"/>
                    </a:cubicBezTo>
                    <a:cubicBezTo>
                      <a:pt x="320" y="51"/>
                      <a:pt x="320" y="51"/>
                      <a:pt x="320" y="51"/>
                    </a:cubicBezTo>
                    <a:cubicBezTo>
                      <a:pt x="319" y="51"/>
                      <a:pt x="318" y="51"/>
                      <a:pt x="317" y="51"/>
                    </a:cubicBezTo>
                    <a:cubicBezTo>
                      <a:pt x="315" y="50"/>
                      <a:pt x="314" y="50"/>
                      <a:pt x="313" y="50"/>
                    </a:cubicBezTo>
                    <a:cubicBezTo>
                      <a:pt x="312" y="50"/>
                      <a:pt x="312" y="50"/>
                      <a:pt x="312" y="50"/>
                    </a:cubicBezTo>
                    <a:cubicBezTo>
                      <a:pt x="312" y="50"/>
                      <a:pt x="312" y="50"/>
                      <a:pt x="312" y="50"/>
                    </a:cubicBezTo>
                    <a:cubicBezTo>
                      <a:pt x="312" y="51"/>
                      <a:pt x="312" y="52"/>
                      <a:pt x="312" y="53"/>
                    </a:cubicBezTo>
                    <a:cubicBezTo>
                      <a:pt x="311" y="53"/>
                      <a:pt x="311" y="53"/>
                      <a:pt x="311" y="53"/>
                    </a:cubicBezTo>
                    <a:cubicBezTo>
                      <a:pt x="290" y="48"/>
                      <a:pt x="286" y="49"/>
                      <a:pt x="284" y="50"/>
                    </a:cubicBezTo>
                    <a:cubicBezTo>
                      <a:pt x="284" y="50"/>
                      <a:pt x="284" y="51"/>
                      <a:pt x="284" y="51"/>
                    </a:cubicBezTo>
                    <a:cubicBezTo>
                      <a:pt x="284" y="52"/>
                      <a:pt x="284" y="53"/>
                      <a:pt x="284" y="53"/>
                    </a:cubicBezTo>
                    <a:cubicBezTo>
                      <a:pt x="285" y="54"/>
                      <a:pt x="286" y="55"/>
                      <a:pt x="286" y="56"/>
                    </a:cubicBezTo>
                    <a:cubicBezTo>
                      <a:pt x="287" y="56"/>
                      <a:pt x="287" y="56"/>
                      <a:pt x="288" y="57"/>
                    </a:cubicBezTo>
                    <a:cubicBezTo>
                      <a:pt x="287" y="58"/>
                      <a:pt x="287" y="58"/>
                      <a:pt x="287" y="58"/>
                    </a:cubicBezTo>
                    <a:cubicBezTo>
                      <a:pt x="285" y="58"/>
                      <a:pt x="255" y="53"/>
                      <a:pt x="254" y="53"/>
                    </a:cubicBezTo>
                    <a:cubicBezTo>
                      <a:pt x="254" y="53"/>
                      <a:pt x="254" y="53"/>
                      <a:pt x="254" y="53"/>
                    </a:cubicBezTo>
                    <a:cubicBezTo>
                      <a:pt x="252" y="52"/>
                      <a:pt x="252" y="51"/>
                      <a:pt x="252" y="50"/>
                    </a:cubicBezTo>
                    <a:cubicBezTo>
                      <a:pt x="252" y="49"/>
                      <a:pt x="252" y="49"/>
                      <a:pt x="252" y="48"/>
                    </a:cubicBezTo>
                    <a:cubicBezTo>
                      <a:pt x="252" y="47"/>
                      <a:pt x="250" y="47"/>
                      <a:pt x="249" y="46"/>
                    </a:cubicBezTo>
                    <a:cubicBezTo>
                      <a:pt x="249" y="46"/>
                      <a:pt x="249" y="46"/>
                      <a:pt x="249" y="46"/>
                    </a:cubicBezTo>
                    <a:cubicBezTo>
                      <a:pt x="249" y="44"/>
                      <a:pt x="248" y="44"/>
                      <a:pt x="247" y="43"/>
                    </a:cubicBezTo>
                    <a:cubicBezTo>
                      <a:pt x="247" y="43"/>
                      <a:pt x="247" y="43"/>
                      <a:pt x="247" y="43"/>
                    </a:cubicBezTo>
                    <a:cubicBezTo>
                      <a:pt x="247" y="43"/>
                      <a:pt x="247" y="43"/>
                      <a:pt x="247" y="43"/>
                    </a:cubicBezTo>
                    <a:cubicBezTo>
                      <a:pt x="246" y="44"/>
                      <a:pt x="245" y="44"/>
                      <a:pt x="244" y="43"/>
                    </a:cubicBezTo>
                    <a:cubicBezTo>
                      <a:pt x="244" y="43"/>
                      <a:pt x="243" y="43"/>
                      <a:pt x="242" y="43"/>
                    </a:cubicBezTo>
                    <a:cubicBezTo>
                      <a:pt x="242" y="43"/>
                      <a:pt x="242" y="43"/>
                      <a:pt x="242" y="43"/>
                    </a:cubicBezTo>
                    <a:cubicBezTo>
                      <a:pt x="242" y="43"/>
                      <a:pt x="242" y="43"/>
                      <a:pt x="242" y="43"/>
                    </a:cubicBezTo>
                    <a:cubicBezTo>
                      <a:pt x="242" y="43"/>
                      <a:pt x="242" y="43"/>
                      <a:pt x="242" y="43"/>
                    </a:cubicBezTo>
                    <a:cubicBezTo>
                      <a:pt x="240" y="45"/>
                      <a:pt x="240" y="45"/>
                      <a:pt x="238" y="45"/>
                    </a:cubicBezTo>
                    <a:cubicBezTo>
                      <a:pt x="234" y="46"/>
                      <a:pt x="233" y="46"/>
                      <a:pt x="232" y="47"/>
                    </a:cubicBezTo>
                    <a:cubicBezTo>
                      <a:pt x="230" y="47"/>
                      <a:pt x="223" y="49"/>
                      <a:pt x="219" y="52"/>
                    </a:cubicBezTo>
                    <a:cubicBezTo>
                      <a:pt x="218" y="53"/>
                      <a:pt x="217" y="54"/>
                      <a:pt x="217" y="55"/>
                    </a:cubicBezTo>
                    <a:cubicBezTo>
                      <a:pt x="216" y="55"/>
                      <a:pt x="216" y="56"/>
                      <a:pt x="215" y="57"/>
                    </a:cubicBezTo>
                    <a:cubicBezTo>
                      <a:pt x="214" y="57"/>
                      <a:pt x="214" y="58"/>
                      <a:pt x="213" y="59"/>
                    </a:cubicBezTo>
                    <a:cubicBezTo>
                      <a:pt x="212" y="59"/>
                      <a:pt x="211" y="59"/>
                      <a:pt x="210" y="59"/>
                    </a:cubicBezTo>
                    <a:cubicBezTo>
                      <a:pt x="209" y="60"/>
                      <a:pt x="207" y="61"/>
                      <a:pt x="206" y="61"/>
                    </a:cubicBezTo>
                    <a:cubicBezTo>
                      <a:pt x="205" y="61"/>
                      <a:pt x="204" y="60"/>
                      <a:pt x="203" y="60"/>
                    </a:cubicBezTo>
                    <a:cubicBezTo>
                      <a:pt x="203" y="60"/>
                      <a:pt x="202" y="59"/>
                      <a:pt x="201" y="59"/>
                    </a:cubicBezTo>
                    <a:cubicBezTo>
                      <a:pt x="201" y="59"/>
                      <a:pt x="201" y="59"/>
                      <a:pt x="201" y="59"/>
                    </a:cubicBezTo>
                    <a:cubicBezTo>
                      <a:pt x="201" y="60"/>
                      <a:pt x="201" y="60"/>
                      <a:pt x="201" y="60"/>
                    </a:cubicBezTo>
                    <a:cubicBezTo>
                      <a:pt x="200" y="61"/>
                      <a:pt x="200" y="61"/>
                      <a:pt x="200" y="67"/>
                    </a:cubicBezTo>
                    <a:cubicBezTo>
                      <a:pt x="200" y="68"/>
                      <a:pt x="200" y="68"/>
                      <a:pt x="200" y="68"/>
                    </a:cubicBezTo>
                    <a:cubicBezTo>
                      <a:pt x="200" y="68"/>
                      <a:pt x="200" y="68"/>
                      <a:pt x="200" y="68"/>
                    </a:cubicBezTo>
                    <a:cubicBezTo>
                      <a:pt x="200" y="68"/>
                      <a:pt x="200" y="68"/>
                      <a:pt x="200" y="68"/>
                    </a:cubicBezTo>
                    <a:cubicBezTo>
                      <a:pt x="199" y="68"/>
                      <a:pt x="199" y="68"/>
                      <a:pt x="199" y="68"/>
                    </a:cubicBezTo>
                    <a:cubicBezTo>
                      <a:pt x="196" y="71"/>
                      <a:pt x="194" y="75"/>
                      <a:pt x="194" y="78"/>
                    </a:cubicBezTo>
                    <a:cubicBezTo>
                      <a:pt x="194" y="79"/>
                      <a:pt x="195" y="81"/>
                      <a:pt x="195" y="81"/>
                    </a:cubicBezTo>
                    <a:cubicBezTo>
                      <a:pt x="196" y="82"/>
                      <a:pt x="197" y="84"/>
                      <a:pt x="197" y="85"/>
                    </a:cubicBezTo>
                    <a:cubicBezTo>
                      <a:pt x="197" y="89"/>
                      <a:pt x="192" y="93"/>
                      <a:pt x="188" y="96"/>
                    </a:cubicBezTo>
                    <a:cubicBezTo>
                      <a:pt x="188" y="96"/>
                      <a:pt x="188" y="96"/>
                      <a:pt x="188" y="96"/>
                    </a:cubicBezTo>
                    <a:cubicBezTo>
                      <a:pt x="188" y="96"/>
                      <a:pt x="188" y="96"/>
                      <a:pt x="188" y="96"/>
                    </a:cubicBezTo>
                    <a:cubicBezTo>
                      <a:pt x="189" y="98"/>
                      <a:pt x="189" y="98"/>
                      <a:pt x="189" y="98"/>
                    </a:cubicBezTo>
                    <a:cubicBezTo>
                      <a:pt x="189" y="99"/>
                      <a:pt x="189" y="99"/>
                      <a:pt x="189" y="99"/>
                    </a:cubicBezTo>
                    <a:cubicBezTo>
                      <a:pt x="187" y="103"/>
                      <a:pt x="185" y="105"/>
                      <a:pt x="185" y="107"/>
                    </a:cubicBezTo>
                    <a:cubicBezTo>
                      <a:pt x="185" y="108"/>
                      <a:pt x="186" y="109"/>
                      <a:pt x="187" y="111"/>
                    </a:cubicBezTo>
                    <a:cubicBezTo>
                      <a:pt x="184" y="115"/>
                      <a:pt x="183" y="119"/>
                      <a:pt x="183" y="123"/>
                    </a:cubicBezTo>
                    <a:cubicBezTo>
                      <a:pt x="183" y="126"/>
                      <a:pt x="183" y="128"/>
                      <a:pt x="184" y="131"/>
                    </a:cubicBezTo>
                    <a:cubicBezTo>
                      <a:pt x="184" y="131"/>
                      <a:pt x="184" y="131"/>
                      <a:pt x="184" y="131"/>
                    </a:cubicBezTo>
                    <a:cubicBezTo>
                      <a:pt x="185" y="131"/>
                      <a:pt x="185" y="131"/>
                      <a:pt x="185" y="131"/>
                    </a:cubicBezTo>
                    <a:cubicBezTo>
                      <a:pt x="185" y="131"/>
                      <a:pt x="185" y="131"/>
                      <a:pt x="186" y="131"/>
                    </a:cubicBezTo>
                    <a:cubicBezTo>
                      <a:pt x="188" y="133"/>
                      <a:pt x="190" y="137"/>
                      <a:pt x="191" y="141"/>
                    </a:cubicBezTo>
                    <a:cubicBezTo>
                      <a:pt x="192" y="145"/>
                      <a:pt x="193" y="151"/>
                      <a:pt x="192" y="159"/>
                    </a:cubicBezTo>
                    <a:cubicBezTo>
                      <a:pt x="192" y="159"/>
                      <a:pt x="192" y="159"/>
                      <a:pt x="192" y="159"/>
                    </a:cubicBezTo>
                    <a:cubicBezTo>
                      <a:pt x="192" y="159"/>
                      <a:pt x="192" y="159"/>
                      <a:pt x="192" y="159"/>
                    </a:cubicBezTo>
                    <a:cubicBezTo>
                      <a:pt x="194" y="160"/>
                      <a:pt x="196" y="163"/>
                      <a:pt x="197" y="165"/>
                    </a:cubicBezTo>
                    <a:cubicBezTo>
                      <a:pt x="198" y="168"/>
                      <a:pt x="200" y="170"/>
                      <a:pt x="202" y="172"/>
                    </a:cubicBezTo>
                    <a:cubicBezTo>
                      <a:pt x="202" y="172"/>
                      <a:pt x="202" y="172"/>
                      <a:pt x="202" y="172"/>
                    </a:cubicBezTo>
                    <a:cubicBezTo>
                      <a:pt x="204" y="172"/>
                      <a:pt x="204" y="172"/>
                      <a:pt x="204" y="172"/>
                    </a:cubicBezTo>
                    <a:cubicBezTo>
                      <a:pt x="220" y="186"/>
                      <a:pt x="220" y="186"/>
                      <a:pt x="221" y="187"/>
                    </a:cubicBezTo>
                    <a:cubicBezTo>
                      <a:pt x="222" y="187"/>
                      <a:pt x="222" y="187"/>
                      <a:pt x="222" y="187"/>
                    </a:cubicBezTo>
                    <a:cubicBezTo>
                      <a:pt x="222" y="187"/>
                      <a:pt x="222" y="187"/>
                      <a:pt x="222" y="187"/>
                    </a:cubicBezTo>
                    <a:cubicBezTo>
                      <a:pt x="226" y="187"/>
                      <a:pt x="228" y="188"/>
                      <a:pt x="230" y="191"/>
                    </a:cubicBezTo>
                    <a:cubicBezTo>
                      <a:pt x="230" y="191"/>
                      <a:pt x="230" y="191"/>
                      <a:pt x="230" y="191"/>
                    </a:cubicBezTo>
                    <a:cubicBezTo>
                      <a:pt x="231" y="191"/>
                      <a:pt x="231" y="191"/>
                      <a:pt x="231" y="191"/>
                    </a:cubicBezTo>
                    <a:cubicBezTo>
                      <a:pt x="233" y="191"/>
                      <a:pt x="235" y="192"/>
                      <a:pt x="238" y="193"/>
                    </a:cubicBezTo>
                    <a:cubicBezTo>
                      <a:pt x="242" y="195"/>
                      <a:pt x="247" y="197"/>
                      <a:pt x="251" y="193"/>
                    </a:cubicBezTo>
                    <a:cubicBezTo>
                      <a:pt x="255" y="189"/>
                      <a:pt x="258" y="186"/>
                      <a:pt x="267" y="188"/>
                    </a:cubicBezTo>
                    <a:cubicBezTo>
                      <a:pt x="267" y="188"/>
                      <a:pt x="267" y="188"/>
                      <a:pt x="267" y="188"/>
                    </a:cubicBezTo>
                    <a:cubicBezTo>
                      <a:pt x="267" y="188"/>
                      <a:pt x="267" y="188"/>
                      <a:pt x="267" y="188"/>
                    </a:cubicBezTo>
                    <a:cubicBezTo>
                      <a:pt x="286" y="173"/>
                      <a:pt x="286" y="173"/>
                      <a:pt x="288" y="174"/>
                    </a:cubicBezTo>
                    <a:cubicBezTo>
                      <a:pt x="290" y="175"/>
                      <a:pt x="291" y="176"/>
                      <a:pt x="292" y="178"/>
                    </a:cubicBezTo>
                    <a:cubicBezTo>
                      <a:pt x="293" y="179"/>
                      <a:pt x="294" y="181"/>
                      <a:pt x="297" y="182"/>
                    </a:cubicBezTo>
                    <a:cubicBezTo>
                      <a:pt x="298" y="182"/>
                      <a:pt x="300" y="181"/>
                      <a:pt x="301" y="180"/>
                    </a:cubicBezTo>
                    <a:cubicBezTo>
                      <a:pt x="303" y="179"/>
                      <a:pt x="304" y="178"/>
                      <a:pt x="306" y="179"/>
                    </a:cubicBezTo>
                    <a:cubicBezTo>
                      <a:pt x="310" y="182"/>
                      <a:pt x="310" y="182"/>
                      <a:pt x="310" y="182"/>
                    </a:cubicBezTo>
                    <a:cubicBezTo>
                      <a:pt x="313" y="200"/>
                      <a:pt x="313" y="200"/>
                      <a:pt x="313" y="200"/>
                    </a:cubicBezTo>
                    <a:cubicBezTo>
                      <a:pt x="313" y="202"/>
                      <a:pt x="313" y="203"/>
                      <a:pt x="313" y="204"/>
                    </a:cubicBezTo>
                    <a:cubicBezTo>
                      <a:pt x="313" y="205"/>
                      <a:pt x="313" y="206"/>
                      <a:pt x="314" y="208"/>
                    </a:cubicBezTo>
                    <a:cubicBezTo>
                      <a:pt x="315" y="210"/>
                      <a:pt x="318" y="212"/>
                      <a:pt x="320" y="214"/>
                    </a:cubicBezTo>
                    <a:cubicBezTo>
                      <a:pt x="321" y="216"/>
                      <a:pt x="323" y="218"/>
                      <a:pt x="325" y="220"/>
                    </a:cubicBezTo>
                    <a:cubicBezTo>
                      <a:pt x="331" y="239"/>
                      <a:pt x="331" y="239"/>
                      <a:pt x="331" y="239"/>
                    </a:cubicBezTo>
                    <a:cubicBezTo>
                      <a:pt x="331" y="239"/>
                      <a:pt x="331" y="239"/>
                      <a:pt x="331" y="240"/>
                    </a:cubicBezTo>
                    <a:cubicBezTo>
                      <a:pt x="331" y="242"/>
                      <a:pt x="332" y="244"/>
                      <a:pt x="333" y="245"/>
                    </a:cubicBezTo>
                    <a:cubicBezTo>
                      <a:pt x="333" y="245"/>
                      <a:pt x="333" y="245"/>
                      <a:pt x="333" y="245"/>
                    </a:cubicBezTo>
                    <a:cubicBezTo>
                      <a:pt x="333" y="246"/>
                      <a:pt x="333" y="246"/>
                      <a:pt x="333" y="246"/>
                    </a:cubicBezTo>
                    <a:cubicBezTo>
                      <a:pt x="333" y="246"/>
                      <a:pt x="333" y="246"/>
                      <a:pt x="333" y="246"/>
                    </a:cubicBezTo>
                    <a:cubicBezTo>
                      <a:pt x="334" y="248"/>
                      <a:pt x="334" y="249"/>
                      <a:pt x="334" y="250"/>
                    </a:cubicBezTo>
                    <a:cubicBezTo>
                      <a:pt x="334" y="251"/>
                      <a:pt x="334" y="251"/>
                      <a:pt x="334" y="251"/>
                    </a:cubicBezTo>
                    <a:cubicBezTo>
                      <a:pt x="334" y="253"/>
                      <a:pt x="333" y="254"/>
                      <a:pt x="332" y="256"/>
                    </a:cubicBezTo>
                    <a:cubicBezTo>
                      <a:pt x="329" y="262"/>
                      <a:pt x="327" y="278"/>
                      <a:pt x="327" y="278"/>
                    </a:cubicBezTo>
                    <a:cubicBezTo>
                      <a:pt x="327" y="278"/>
                      <a:pt x="327" y="278"/>
                      <a:pt x="327" y="278"/>
                    </a:cubicBezTo>
                    <a:cubicBezTo>
                      <a:pt x="327" y="279"/>
                      <a:pt x="328" y="281"/>
                      <a:pt x="330" y="292"/>
                    </a:cubicBezTo>
                    <a:cubicBezTo>
                      <a:pt x="331" y="297"/>
                      <a:pt x="331" y="299"/>
                      <a:pt x="331" y="301"/>
                    </a:cubicBezTo>
                    <a:cubicBezTo>
                      <a:pt x="331" y="302"/>
                      <a:pt x="331" y="304"/>
                      <a:pt x="331" y="306"/>
                    </a:cubicBezTo>
                    <a:cubicBezTo>
                      <a:pt x="330" y="316"/>
                      <a:pt x="330" y="320"/>
                      <a:pt x="330" y="322"/>
                    </a:cubicBezTo>
                    <a:cubicBezTo>
                      <a:pt x="330" y="324"/>
                      <a:pt x="330" y="324"/>
                      <a:pt x="330" y="325"/>
                    </a:cubicBezTo>
                    <a:cubicBezTo>
                      <a:pt x="331" y="326"/>
                      <a:pt x="331" y="326"/>
                      <a:pt x="331" y="326"/>
                    </a:cubicBezTo>
                    <a:cubicBezTo>
                      <a:pt x="331" y="327"/>
                      <a:pt x="331" y="327"/>
                      <a:pt x="331" y="327"/>
                    </a:cubicBezTo>
                    <a:cubicBezTo>
                      <a:pt x="329" y="337"/>
                      <a:pt x="329" y="339"/>
                      <a:pt x="326" y="345"/>
                    </a:cubicBezTo>
                    <a:cubicBezTo>
                      <a:pt x="325" y="345"/>
                      <a:pt x="325" y="345"/>
                      <a:pt x="325" y="345"/>
                    </a:cubicBezTo>
                    <a:cubicBezTo>
                      <a:pt x="326" y="346"/>
                      <a:pt x="326" y="346"/>
                      <a:pt x="326" y="346"/>
                    </a:cubicBezTo>
                    <a:cubicBezTo>
                      <a:pt x="327" y="347"/>
                      <a:pt x="327" y="347"/>
                      <a:pt x="330" y="346"/>
                    </a:cubicBezTo>
                    <a:cubicBezTo>
                      <a:pt x="330" y="346"/>
                      <a:pt x="330" y="346"/>
                      <a:pt x="330" y="346"/>
                    </a:cubicBezTo>
                    <a:cubicBezTo>
                      <a:pt x="330" y="346"/>
                      <a:pt x="330" y="346"/>
                      <a:pt x="330" y="346"/>
                    </a:cubicBezTo>
                    <a:cubicBezTo>
                      <a:pt x="331" y="345"/>
                      <a:pt x="331" y="345"/>
                      <a:pt x="332" y="345"/>
                    </a:cubicBezTo>
                    <a:cubicBezTo>
                      <a:pt x="334" y="345"/>
                      <a:pt x="340" y="344"/>
                      <a:pt x="352" y="328"/>
                    </a:cubicBezTo>
                    <a:cubicBezTo>
                      <a:pt x="353" y="327"/>
                      <a:pt x="354" y="326"/>
                      <a:pt x="355" y="324"/>
                    </a:cubicBezTo>
                    <a:cubicBezTo>
                      <a:pt x="357" y="322"/>
                      <a:pt x="359" y="319"/>
                      <a:pt x="360" y="317"/>
                    </a:cubicBezTo>
                    <a:cubicBezTo>
                      <a:pt x="361" y="316"/>
                      <a:pt x="361" y="314"/>
                      <a:pt x="362" y="313"/>
                    </a:cubicBezTo>
                    <a:cubicBezTo>
                      <a:pt x="363" y="311"/>
                      <a:pt x="364" y="309"/>
                      <a:pt x="366" y="307"/>
                    </a:cubicBezTo>
                    <a:cubicBezTo>
                      <a:pt x="368" y="305"/>
                      <a:pt x="369" y="305"/>
                      <a:pt x="371" y="302"/>
                    </a:cubicBezTo>
                    <a:cubicBezTo>
                      <a:pt x="372" y="299"/>
                      <a:pt x="373" y="296"/>
                      <a:pt x="374" y="292"/>
                    </a:cubicBezTo>
                    <a:cubicBezTo>
                      <a:pt x="375" y="289"/>
                      <a:pt x="375" y="287"/>
                      <a:pt x="377" y="284"/>
                    </a:cubicBezTo>
                    <a:cubicBezTo>
                      <a:pt x="378" y="280"/>
                      <a:pt x="381" y="278"/>
                      <a:pt x="383" y="275"/>
                    </a:cubicBezTo>
                    <a:cubicBezTo>
                      <a:pt x="386" y="272"/>
                      <a:pt x="388" y="269"/>
                      <a:pt x="390" y="266"/>
                    </a:cubicBezTo>
                    <a:close/>
                    <a:moveTo>
                      <a:pt x="368" y="74"/>
                    </a:moveTo>
                    <a:cubicBezTo>
                      <a:pt x="368" y="73"/>
                      <a:pt x="368" y="73"/>
                      <a:pt x="368" y="73"/>
                    </a:cubicBezTo>
                    <a:cubicBezTo>
                      <a:pt x="368" y="74"/>
                      <a:pt x="368" y="74"/>
                      <a:pt x="369" y="75"/>
                    </a:cubicBezTo>
                    <a:cubicBezTo>
                      <a:pt x="370" y="76"/>
                      <a:pt x="370" y="77"/>
                      <a:pt x="371" y="78"/>
                    </a:cubicBezTo>
                    <a:cubicBezTo>
                      <a:pt x="370" y="78"/>
                      <a:pt x="370" y="78"/>
                      <a:pt x="369" y="77"/>
                    </a:cubicBezTo>
                    <a:cubicBezTo>
                      <a:pt x="368" y="76"/>
                      <a:pt x="367" y="74"/>
                      <a:pt x="364" y="71"/>
                    </a:cubicBezTo>
                    <a:cubicBezTo>
                      <a:pt x="364" y="71"/>
                      <a:pt x="364" y="71"/>
                      <a:pt x="364" y="71"/>
                    </a:cubicBezTo>
                    <a:cubicBezTo>
                      <a:pt x="364" y="71"/>
                      <a:pt x="364" y="71"/>
                      <a:pt x="364" y="71"/>
                    </a:cubicBezTo>
                    <a:cubicBezTo>
                      <a:pt x="363" y="71"/>
                      <a:pt x="363" y="70"/>
                      <a:pt x="363" y="70"/>
                    </a:cubicBezTo>
                    <a:cubicBezTo>
                      <a:pt x="362" y="69"/>
                      <a:pt x="362" y="69"/>
                      <a:pt x="362" y="69"/>
                    </a:cubicBezTo>
                    <a:cubicBezTo>
                      <a:pt x="362" y="69"/>
                      <a:pt x="362" y="69"/>
                      <a:pt x="362" y="69"/>
                    </a:cubicBezTo>
                    <a:cubicBezTo>
                      <a:pt x="361" y="69"/>
                      <a:pt x="361" y="69"/>
                      <a:pt x="361" y="69"/>
                    </a:cubicBezTo>
                    <a:cubicBezTo>
                      <a:pt x="359" y="67"/>
                      <a:pt x="352" y="60"/>
                      <a:pt x="351" y="59"/>
                    </a:cubicBezTo>
                    <a:cubicBezTo>
                      <a:pt x="355" y="62"/>
                      <a:pt x="362" y="68"/>
                      <a:pt x="368" y="74"/>
                    </a:cubicBezTo>
                    <a:close/>
                    <a:moveTo>
                      <a:pt x="193" y="19"/>
                    </a:moveTo>
                    <a:cubicBezTo>
                      <a:pt x="193" y="19"/>
                      <a:pt x="193" y="19"/>
                      <a:pt x="193" y="19"/>
                    </a:cubicBezTo>
                    <a:cubicBezTo>
                      <a:pt x="193" y="19"/>
                      <a:pt x="193" y="19"/>
                      <a:pt x="193" y="19"/>
                    </a:cubicBezTo>
                    <a:close/>
                    <a:moveTo>
                      <a:pt x="199" y="8"/>
                    </a:moveTo>
                    <a:cubicBezTo>
                      <a:pt x="199" y="8"/>
                      <a:pt x="199" y="8"/>
                      <a:pt x="199" y="8"/>
                    </a:cubicBezTo>
                    <a:cubicBezTo>
                      <a:pt x="199" y="8"/>
                      <a:pt x="198" y="8"/>
                      <a:pt x="198" y="8"/>
                    </a:cubicBezTo>
                    <a:cubicBezTo>
                      <a:pt x="197" y="8"/>
                      <a:pt x="197" y="8"/>
                      <a:pt x="197" y="8"/>
                    </a:cubicBezTo>
                    <a:cubicBezTo>
                      <a:pt x="197" y="8"/>
                      <a:pt x="196" y="7"/>
                      <a:pt x="195" y="7"/>
                    </a:cubicBezTo>
                    <a:cubicBezTo>
                      <a:pt x="196" y="7"/>
                      <a:pt x="198" y="8"/>
                      <a:pt x="199" y="8"/>
                    </a:cubicBezTo>
                    <a:close/>
                    <a:moveTo>
                      <a:pt x="210" y="7"/>
                    </a:moveTo>
                    <a:cubicBezTo>
                      <a:pt x="207" y="7"/>
                      <a:pt x="205" y="8"/>
                      <a:pt x="203" y="9"/>
                    </a:cubicBezTo>
                    <a:cubicBezTo>
                      <a:pt x="203" y="9"/>
                      <a:pt x="202" y="8"/>
                      <a:pt x="201" y="8"/>
                    </a:cubicBezTo>
                    <a:cubicBezTo>
                      <a:pt x="201" y="8"/>
                      <a:pt x="201" y="8"/>
                      <a:pt x="201" y="8"/>
                    </a:cubicBezTo>
                    <a:cubicBezTo>
                      <a:pt x="203" y="8"/>
                      <a:pt x="204" y="8"/>
                      <a:pt x="204" y="8"/>
                    </a:cubicBezTo>
                    <a:cubicBezTo>
                      <a:pt x="204" y="8"/>
                      <a:pt x="204" y="8"/>
                      <a:pt x="204" y="8"/>
                    </a:cubicBezTo>
                    <a:cubicBezTo>
                      <a:pt x="204" y="7"/>
                      <a:pt x="204" y="7"/>
                      <a:pt x="204" y="7"/>
                    </a:cubicBezTo>
                    <a:cubicBezTo>
                      <a:pt x="205" y="7"/>
                      <a:pt x="205" y="7"/>
                      <a:pt x="205" y="7"/>
                    </a:cubicBezTo>
                    <a:cubicBezTo>
                      <a:pt x="205" y="7"/>
                      <a:pt x="205" y="7"/>
                      <a:pt x="205" y="7"/>
                    </a:cubicBezTo>
                    <a:cubicBezTo>
                      <a:pt x="203" y="6"/>
                      <a:pt x="203" y="5"/>
                      <a:pt x="199" y="5"/>
                    </a:cubicBezTo>
                    <a:cubicBezTo>
                      <a:pt x="199" y="4"/>
                      <a:pt x="198" y="3"/>
                      <a:pt x="190" y="2"/>
                    </a:cubicBezTo>
                    <a:cubicBezTo>
                      <a:pt x="194" y="2"/>
                      <a:pt x="202" y="2"/>
                      <a:pt x="207" y="2"/>
                    </a:cubicBezTo>
                    <a:cubicBezTo>
                      <a:pt x="205" y="2"/>
                      <a:pt x="205" y="2"/>
                      <a:pt x="205" y="2"/>
                    </a:cubicBezTo>
                    <a:cubicBezTo>
                      <a:pt x="204" y="2"/>
                      <a:pt x="204" y="2"/>
                      <a:pt x="204" y="2"/>
                    </a:cubicBezTo>
                    <a:cubicBezTo>
                      <a:pt x="205" y="3"/>
                      <a:pt x="205" y="3"/>
                      <a:pt x="205" y="3"/>
                    </a:cubicBezTo>
                    <a:cubicBezTo>
                      <a:pt x="206" y="3"/>
                      <a:pt x="207" y="3"/>
                      <a:pt x="208" y="4"/>
                    </a:cubicBezTo>
                    <a:cubicBezTo>
                      <a:pt x="208" y="4"/>
                      <a:pt x="208" y="4"/>
                      <a:pt x="208" y="4"/>
                    </a:cubicBezTo>
                    <a:cubicBezTo>
                      <a:pt x="207" y="4"/>
                      <a:pt x="207" y="4"/>
                      <a:pt x="207" y="4"/>
                    </a:cubicBezTo>
                    <a:cubicBezTo>
                      <a:pt x="208" y="4"/>
                      <a:pt x="208" y="4"/>
                      <a:pt x="208" y="4"/>
                    </a:cubicBezTo>
                    <a:cubicBezTo>
                      <a:pt x="209" y="5"/>
                      <a:pt x="209" y="5"/>
                      <a:pt x="214" y="6"/>
                    </a:cubicBezTo>
                    <a:cubicBezTo>
                      <a:pt x="214" y="7"/>
                      <a:pt x="214" y="7"/>
                      <a:pt x="214" y="7"/>
                    </a:cubicBezTo>
                    <a:cubicBezTo>
                      <a:pt x="213" y="7"/>
                      <a:pt x="211" y="7"/>
                      <a:pt x="210" y="7"/>
                    </a:cubicBezTo>
                    <a:close/>
                    <a:moveTo>
                      <a:pt x="269" y="13"/>
                    </a:moveTo>
                    <a:cubicBezTo>
                      <a:pt x="269" y="13"/>
                      <a:pt x="269" y="13"/>
                      <a:pt x="269" y="13"/>
                    </a:cubicBezTo>
                    <a:close/>
                    <a:moveTo>
                      <a:pt x="269" y="14"/>
                    </a:moveTo>
                    <a:cubicBezTo>
                      <a:pt x="269" y="14"/>
                      <a:pt x="269" y="14"/>
                      <a:pt x="269" y="14"/>
                    </a:cubicBezTo>
                    <a:cubicBezTo>
                      <a:pt x="270" y="14"/>
                      <a:pt x="270" y="14"/>
                      <a:pt x="270" y="14"/>
                    </a:cubicBezTo>
                    <a:cubicBezTo>
                      <a:pt x="270" y="14"/>
                      <a:pt x="270" y="14"/>
                      <a:pt x="270" y="14"/>
                    </a:cubicBezTo>
                    <a:cubicBezTo>
                      <a:pt x="272" y="14"/>
                      <a:pt x="272" y="14"/>
                      <a:pt x="272" y="14"/>
                    </a:cubicBezTo>
                    <a:cubicBezTo>
                      <a:pt x="272" y="14"/>
                      <a:pt x="272" y="14"/>
                      <a:pt x="272" y="14"/>
                    </a:cubicBezTo>
                    <a:cubicBezTo>
                      <a:pt x="272" y="15"/>
                      <a:pt x="273" y="15"/>
                      <a:pt x="273" y="15"/>
                    </a:cubicBezTo>
                    <a:cubicBezTo>
                      <a:pt x="274" y="15"/>
                      <a:pt x="274" y="15"/>
                      <a:pt x="274" y="15"/>
                    </a:cubicBezTo>
                    <a:cubicBezTo>
                      <a:pt x="273" y="15"/>
                      <a:pt x="273" y="15"/>
                      <a:pt x="273" y="15"/>
                    </a:cubicBezTo>
                    <a:cubicBezTo>
                      <a:pt x="273" y="15"/>
                      <a:pt x="273" y="15"/>
                      <a:pt x="273" y="15"/>
                    </a:cubicBezTo>
                    <a:cubicBezTo>
                      <a:pt x="273" y="16"/>
                      <a:pt x="273" y="16"/>
                      <a:pt x="273" y="16"/>
                    </a:cubicBezTo>
                    <a:cubicBezTo>
                      <a:pt x="273" y="15"/>
                      <a:pt x="273" y="15"/>
                      <a:pt x="272" y="15"/>
                    </a:cubicBezTo>
                    <a:cubicBezTo>
                      <a:pt x="271" y="15"/>
                      <a:pt x="271" y="15"/>
                      <a:pt x="270" y="15"/>
                    </a:cubicBezTo>
                    <a:cubicBezTo>
                      <a:pt x="269" y="15"/>
                      <a:pt x="269" y="15"/>
                      <a:pt x="269" y="15"/>
                    </a:cubicBezTo>
                    <a:cubicBezTo>
                      <a:pt x="269" y="15"/>
                      <a:pt x="269" y="15"/>
                      <a:pt x="269" y="15"/>
                    </a:cubicBezTo>
                    <a:cubicBezTo>
                      <a:pt x="269" y="15"/>
                      <a:pt x="269" y="15"/>
                      <a:pt x="269" y="15"/>
                    </a:cubicBezTo>
                    <a:lnTo>
                      <a:pt x="269" y="14"/>
                    </a:lnTo>
                    <a:close/>
                    <a:moveTo>
                      <a:pt x="278" y="27"/>
                    </a:moveTo>
                    <a:cubicBezTo>
                      <a:pt x="278" y="27"/>
                      <a:pt x="277" y="27"/>
                      <a:pt x="276" y="27"/>
                    </a:cubicBezTo>
                    <a:cubicBezTo>
                      <a:pt x="276" y="27"/>
                      <a:pt x="276" y="27"/>
                      <a:pt x="276" y="27"/>
                    </a:cubicBezTo>
                    <a:cubicBezTo>
                      <a:pt x="277" y="27"/>
                      <a:pt x="277" y="27"/>
                      <a:pt x="277" y="27"/>
                    </a:cubicBezTo>
                    <a:cubicBezTo>
                      <a:pt x="277" y="27"/>
                      <a:pt x="278" y="27"/>
                      <a:pt x="278" y="26"/>
                    </a:cubicBezTo>
                    <a:lnTo>
                      <a:pt x="278" y="27"/>
                    </a:lnTo>
                    <a:close/>
                    <a:moveTo>
                      <a:pt x="295" y="24"/>
                    </a:moveTo>
                    <a:cubicBezTo>
                      <a:pt x="295" y="24"/>
                      <a:pt x="295" y="24"/>
                      <a:pt x="291" y="24"/>
                    </a:cubicBezTo>
                    <a:cubicBezTo>
                      <a:pt x="290" y="23"/>
                      <a:pt x="289" y="23"/>
                      <a:pt x="288" y="23"/>
                    </a:cubicBezTo>
                    <a:cubicBezTo>
                      <a:pt x="287" y="22"/>
                      <a:pt x="285" y="22"/>
                      <a:pt x="284" y="22"/>
                    </a:cubicBezTo>
                    <a:cubicBezTo>
                      <a:pt x="283" y="22"/>
                      <a:pt x="282" y="22"/>
                      <a:pt x="281" y="23"/>
                    </a:cubicBezTo>
                    <a:cubicBezTo>
                      <a:pt x="281" y="24"/>
                      <a:pt x="280" y="24"/>
                      <a:pt x="280" y="24"/>
                    </a:cubicBezTo>
                    <a:cubicBezTo>
                      <a:pt x="280" y="25"/>
                      <a:pt x="280" y="25"/>
                      <a:pt x="280" y="25"/>
                    </a:cubicBezTo>
                    <a:cubicBezTo>
                      <a:pt x="278" y="25"/>
                      <a:pt x="278" y="25"/>
                      <a:pt x="278" y="25"/>
                    </a:cubicBezTo>
                    <a:cubicBezTo>
                      <a:pt x="278" y="25"/>
                      <a:pt x="278" y="25"/>
                      <a:pt x="278" y="25"/>
                    </a:cubicBezTo>
                    <a:cubicBezTo>
                      <a:pt x="278" y="25"/>
                      <a:pt x="278" y="25"/>
                      <a:pt x="278" y="25"/>
                    </a:cubicBezTo>
                    <a:cubicBezTo>
                      <a:pt x="277" y="25"/>
                      <a:pt x="277" y="25"/>
                      <a:pt x="277" y="25"/>
                    </a:cubicBezTo>
                    <a:cubicBezTo>
                      <a:pt x="276" y="25"/>
                      <a:pt x="275" y="24"/>
                      <a:pt x="275" y="24"/>
                    </a:cubicBezTo>
                    <a:cubicBezTo>
                      <a:pt x="274" y="24"/>
                      <a:pt x="273" y="24"/>
                      <a:pt x="272" y="23"/>
                    </a:cubicBezTo>
                    <a:cubicBezTo>
                      <a:pt x="271" y="23"/>
                      <a:pt x="271" y="23"/>
                      <a:pt x="271" y="23"/>
                    </a:cubicBezTo>
                    <a:cubicBezTo>
                      <a:pt x="270" y="23"/>
                      <a:pt x="270" y="23"/>
                      <a:pt x="270" y="23"/>
                    </a:cubicBezTo>
                    <a:cubicBezTo>
                      <a:pt x="269" y="22"/>
                      <a:pt x="268" y="21"/>
                      <a:pt x="268" y="21"/>
                    </a:cubicBezTo>
                    <a:cubicBezTo>
                      <a:pt x="267" y="20"/>
                      <a:pt x="266" y="19"/>
                      <a:pt x="265" y="18"/>
                    </a:cubicBezTo>
                    <a:cubicBezTo>
                      <a:pt x="265" y="18"/>
                      <a:pt x="265" y="18"/>
                      <a:pt x="265" y="18"/>
                    </a:cubicBezTo>
                    <a:cubicBezTo>
                      <a:pt x="266" y="18"/>
                      <a:pt x="266" y="18"/>
                      <a:pt x="266" y="18"/>
                    </a:cubicBezTo>
                    <a:cubicBezTo>
                      <a:pt x="265" y="18"/>
                      <a:pt x="265" y="18"/>
                      <a:pt x="265" y="18"/>
                    </a:cubicBezTo>
                    <a:cubicBezTo>
                      <a:pt x="264" y="17"/>
                      <a:pt x="264" y="17"/>
                      <a:pt x="263" y="16"/>
                    </a:cubicBezTo>
                    <a:cubicBezTo>
                      <a:pt x="263" y="16"/>
                      <a:pt x="262" y="15"/>
                      <a:pt x="262" y="15"/>
                    </a:cubicBezTo>
                    <a:cubicBezTo>
                      <a:pt x="262" y="15"/>
                      <a:pt x="262" y="15"/>
                      <a:pt x="262" y="15"/>
                    </a:cubicBezTo>
                    <a:cubicBezTo>
                      <a:pt x="262" y="15"/>
                      <a:pt x="262" y="15"/>
                      <a:pt x="262" y="15"/>
                    </a:cubicBezTo>
                    <a:cubicBezTo>
                      <a:pt x="262" y="15"/>
                      <a:pt x="266" y="15"/>
                      <a:pt x="266" y="16"/>
                    </a:cubicBezTo>
                    <a:cubicBezTo>
                      <a:pt x="266" y="16"/>
                      <a:pt x="266" y="16"/>
                      <a:pt x="266" y="16"/>
                    </a:cubicBezTo>
                    <a:cubicBezTo>
                      <a:pt x="267" y="16"/>
                      <a:pt x="267" y="16"/>
                      <a:pt x="267" y="16"/>
                    </a:cubicBezTo>
                    <a:cubicBezTo>
                      <a:pt x="267" y="16"/>
                      <a:pt x="272" y="18"/>
                      <a:pt x="273" y="18"/>
                    </a:cubicBezTo>
                    <a:cubicBezTo>
                      <a:pt x="274" y="18"/>
                      <a:pt x="274" y="18"/>
                      <a:pt x="274" y="18"/>
                    </a:cubicBezTo>
                    <a:cubicBezTo>
                      <a:pt x="274" y="18"/>
                      <a:pt x="274" y="18"/>
                      <a:pt x="274" y="18"/>
                    </a:cubicBezTo>
                    <a:cubicBezTo>
                      <a:pt x="274" y="18"/>
                      <a:pt x="274" y="18"/>
                      <a:pt x="274" y="18"/>
                    </a:cubicBezTo>
                    <a:cubicBezTo>
                      <a:pt x="274" y="17"/>
                      <a:pt x="274" y="17"/>
                      <a:pt x="274" y="17"/>
                    </a:cubicBezTo>
                    <a:cubicBezTo>
                      <a:pt x="275" y="17"/>
                      <a:pt x="275" y="17"/>
                      <a:pt x="276" y="17"/>
                    </a:cubicBezTo>
                    <a:cubicBezTo>
                      <a:pt x="276" y="17"/>
                      <a:pt x="276" y="17"/>
                      <a:pt x="276" y="17"/>
                    </a:cubicBezTo>
                    <a:cubicBezTo>
                      <a:pt x="276" y="17"/>
                      <a:pt x="276" y="17"/>
                      <a:pt x="276" y="17"/>
                    </a:cubicBezTo>
                    <a:cubicBezTo>
                      <a:pt x="277" y="17"/>
                      <a:pt x="278" y="17"/>
                      <a:pt x="279" y="18"/>
                    </a:cubicBezTo>
                    <a:cubicBezTo>
                      <a:pt x="281" y="18"/>
                      <a:pt x="283" y="19"/>
                      <a:pt x="285" y="19"/>
                    </a:cubicBezTo>
                    <a:cubicBezTo>
                      <a:pt x="291" y="21"/>
                      <a:pt x="295" y="23"/>
                      <a:pt x="295" y="24"/>
                    </a:cubicBezTo>
                    <a:cubicBezTo>
                      <a:pt x="295" y="24"/>
                      <a:pt x="295" y="24"/>
                      <a:pt x="295" y="24"/>
                    </a:cubicBezTo>
                    <a:close/>
                    <a:moveTo>
                      <a:pt x="228" y="30"/>
                    </a:moveTo>
                    <a:cubicBezTo>
                      <a:pt x="227" y="30"/>
                      <a:pt x="227" y="31"/>
                      <a:pt x="227" y="31"/>
                    </a:cubicBezTo>
                    <a:cubicBezTo>
                      <a:pt x="227" y="31"/>
                      <a:pt x="227" y="31"/>
                      <a:pt x="227" y="31"/>
                    </a:cubicBezTo>
                    <a:cubicBezTo>
                      <a:pt x="227" y="32"/>
                      <a:pt x="228" y="32"/>
                      <a:pt x="231" y="34"/>
                    </a:cubicBezTo>
                    <a:cubicBezTo>
                      <a:pt x="231" y="34"/>
                      <a:pt x="231" y="34"/>
                      <a:pt x="230" y="35"/>
                    </a:cubicBezTo>
                    <a:cubicBezTo>
                      <a:pt x="230" y="35"/>
                      <a:pt x="230" y="35"/>
                      <a:pt x="230" y="35"/>
                    </a:cubicBezTo>
                    <a:cubicBezTo>
                      <a:pt x="230" y="35"/>
                      <a:pt x="230" y="35"/>
                      <a:pt x="230" y="35"/>
                    </a:cubicBezTo>
                    <a:cubicBezTo>
                      <a:pt x="231" y="36"/>
                      <a:pt x="232" y="36"/>
                      <a:pt x="232" y="37"/>
                    </a:cubicBezTo>
                    <a:cubicBezTo>
                      <a:pt x="233" y="38"/>
                      <a:pt x="235" y="40"/>
                      <a:pt x="236" y="40"/>
                    </a:cubicBezTo>
                    <a:cubicBezTo>
                      <a:pt x="236" y="40"/>
                      <a:pt x="237" y="40"/>
                      <a:pt x="238" y="40"/>
                    </a:cubicBezTo>
                    <a:cubicBezTo>
                      <a:pt x="238" y="39"/>
                      <a:pt x="238" y="39"/>
                      <a:pt x="238" y="38"/>
                    </a:cubicBezTo>
                    <a:cubicBezTo>
                      <a:pt x="238" y="38"/>
                      <a:pt x="238" y="37"/>
                      <a:pt x="237" y="37"/>
                    </a:cubicBezTo>
                    <a:cubicBezTo>
                      <a:pt x="237" y="36"/>
                      <a:pt x="237" y="36"/>
                      <a:pt x="237" y="36"/>
                    </a:cubicBezTo>
                    <a:cubicBezTo>
                      <a:pt x="235" y="34"/>
                      <a:pt x="234" y="34"/>
                      <a:pt x="232" y="33"/>
                    </a:cubicBezTo>
                    <a:cubicBezTo>
                      <a:pt x="231" y="33"/>
                      <a:pt x="231" y="33"/>
                      <a:pt x="231" y="33"/>
                    </a:cubicBezTo>
                    <a:cubicBezTo>
                      <a:pt x="231" y="32"/>
                      <a:pt x="231" y="31"/>
                      <a:pt x="230" y="30"/>
                    </a:cubicBezTo>
                    <a:cubicBezTo>
                      <a:pt x="229" y="29"/>
                      <a:pt x="228" y="29"/>
                      <a:pt x="228" y="29"/>
                    </a:cubicBezTo>
                    <a:cubicBezTo>
                      <a:pt x="228" y="29"/>
                      <a:pt x="228" y="29"/>
                      <a:pt x="228" y="29"/>
                    </a:cubicBezTo>
                    <a:lnTo>
                      <a:pt x="228" y="30"/>
                    </a:lnTo>
                    <a:close/>
                    <a:moveTo>
                      <a:pt x="278" y="35"/>
                    </a:moveTo>
                    <a:cubicBezTo>
                      <a:pt x="278" y="35"/>
                      <a:pt x="278" y="35"/>
                      <a:pt x="278" y="35"/>
                    </a:cubicBezTo>
                    <a:cubicBezTo>
                      <a:pt x="278" y="35"/>
                      <a:pt x="278" y="35"/>
                      <a:pt x="278" y="35"/>
                    </a:cubicBezTo>
                    <a:cubicBezTo>
                      <a:pt x="279" y="36"/>
                      <a:pt x="280" y="37"/>
                      <a:pt x="281" y="36"/>
                    </a:cubicBezTo>
                    <a:cubicBezTo>
                      <a:pt x="281" y="36"/>
                      <a:pt x="281" y="36"/>
                      <a:pt x="281" y="36"/>
                    </a:cubicBezTo>
                    <a:cubicBezTo>
                      <a:pt x="281" y="36"/>
                      <a:pt x="281" y="36"/>
                      <a:pt x="281" y="36"/>
                    </a:cubicBezTo>
                    <a:cubicBezTo>
                      <a:pt x="281" y="36"/>
                      <a:pt x="281" y="36"/>
                      <a:pt x="281" y="36"/>
                    </a:cubicBezTo>
                    <a:cubicBezTo>
                      <a:pt x="281" y="36"/>
                      <a:pt x="281" y="36"/>
                      <a:pt x="281" y="36"/>
                    </a:cubicBezTo>
                    <a:cubicBezTo>
                      <a:pt x="281" y="36"/>
                      <a:pt x="281" y="36"/>
                      <a:pt x="281" y="36"/>
                    </a:cubicBezTo>
                    <a:cubicBezTo>
                      <a:pt x="282" y="35"/>
                      <a:pt x="282" y="35"/>
                      <a:pt x="282" y="35"/>
                    </a:cubicBezTo>
                    <a:cubicBezTo>
                      <a:pt x="282" y="35"/>
                      <a:pt x="282" y="35"/>
                      <a:pt x="282" y="35"/>
                    </a:cubicBezTo>
                    <a:cubicBezTo>
                      <a:pt x="282" y="35"/>
                      <a:pt x="282" y="35"/>
                      <a:pt x="282" y="35"/>
                    </a:cubicBezTo>
                    <a:cubicBezTo>
                      <a:pt x="281" y="34"/>
                      <a:pt x="280" y="34"/>
                      <a:pt x="279" y="34"/>
                    </a:cubicBezTo>
                    <a:cubicBezTo>
                      <a:pt x="279" y="34"/>
                      <a:pt x="279" y="34"/>
                      <a:pt x="279" y="34"/>
                    </a:cubicBezTo>
                    <a:cubicBezTo>
                      <a:pt x="279" y="34"/>
                      <a:pt x="279" y="34"/>
                      <a:pt x="279" y="34"/>
                    </a:cubicBezTo>
                    <a:cubicBezTo>
                      <a:pt x="279" y="35"/>
                      <a:pt x="279" y="35"/>
                      <a:pt x="279" y="35"/>
                    </a:cubicBezTo>
                    <a:cubicBezTo>
                      <a:pt x="279" y="35"/>
                      <a:pt x="279" y="35"/>
                      <a:pt x="279" y="35"/>
                    </a:cubicBezTo>
                    <a:cubicBezTo>
                      <a:pt x="279" y="35"/>
                      <a:pt x="279" y="35"/>
                      <a:pt x="279" y="35"/>
                    </a:cubicBezTo>
                    <a:lnTo>
                      <a:pt x="278" y="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100"/>
              </a:p>
            </p:txBody>
          </p:sp>
          <p:sp>
            <p:nvSpPr>
              <p:cNvPr id="2" name="文本框 1"/>
              <p:cNvSpPr txBox="1"/>
              <p:nvPr/>
            </p:nvSpPr>
            <p:spPr>
              <a:xfrm>
                <a:off x="1415594" y="2409565"/>
                <a:ext cx="436310" cy="350216"/>
              </a:xfrm>
              <a:prstGeom prst="rect">
                <a:avLst/>
              </a:prstGeom>
              <a:noFill/>
            </p:spPr>
            <p:txBody>
              <a:bodyPr wrap="none" rtlCol="0">
                <a:spAutoFit/>
              </a:bodyPr>
              <a:lstStyle/>
              <a:p>
                <a:r>
                  <a:rPr lang="en-US" altLang="zh-CN" sz="1400" dirty="0">
                    <a:solidFill>
                      <a:schemeClr val="accent1"/>
                    </a:solidFill>
                  </a:rPr>
                  <a:t>01</a:t>
                </a:r>
                <a:endParaRPr lang="zh-CN" altLang="en-US" sz="1400" dirty="0">
                  <a:solidFill>
                    <a:schemeClr val="accent1"/>
                  </a:solidFill>
                </a:endParaRPr>
              </a:p>
            </p:txBody>
          </p:sp>
        </p:grpSp>
        <p:sp>
          <p:nvSpPr>
            <p:cNvPr id="48" name="矩形 47">
              <a:extLst>
                <a:ext uri="{FF2B5EF4-FFF2-40B4-BE49-F238E27FC236}">
                  <a16:creationId xmlns:a16="http://schemas.microsoft.com/office/drawing/2014/main" id="{CBCE2F27-1948-4AAF-B7D2-B7B4F23C2784}"/>
                </a:ext>
              </a:extLst>
            </p:cNvPr>
            <p:cNvSpPr/>
            <p:nvPr/>
          </p:nvSpPr>
          <p:spPr>
            <a:xfrm>
              <a:off x="3014621" y="2147042"/>
              <a:ext cx="2241974" cy="427746"/>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dirty="0">
                  <a:solidFill>
                    <a:schemeClr val="bg1"/>
                  </a:solidFill>
                </a:rPr>
                <a:t>Why This Topic?</a:t>
              </a:r>
              <a:endParaRPr lang="zh-CN" altLang="en-US" sz="2000" b="1" dirty="0">
                <a:solidFill>
                  <a:schemeClr val="bg1"/>
                </a:solidFill>
              </a:endParaRPr>
            </a:p>
          </p:txBody>
        </p:sp>
      </p:grpSp>
      <p:grpSp>
        <p:nvGrpSpPr>
          <p:cNvPr id="9" name="组合 8"/>
          <p:cNvGrpSpPr/>
          <p:nvPr/>
        </p:nvGrpSpPr>
        <p:grpSpPr>
          <a:xfrm>
            <a:off x="1170156" y="3355600"/>
            <a:ext cx="4697244" cy="850058"/>
            <a:chOff x="1170156" y="3355600"/>
            <a:chExt cx="4697244" cy="850058"/>
          </a:xfrm>
        </p:grpSpPr>
        <p:grpSp>
          <p:nvGrpSpPr>
            <p:cNvPr id="5" name="组合 4"/>
            <p:cNvGrpSpPr/>
            <p:nvPr/>
          </p:nvGrpSpPr>
          <p:grpSpPr>
            <a:xfrm>
              <a:off x="1170156" y="3355600"/>
              <a:ext cx="4697244" cy="850058"/>
              <a:chOff x="1170156" y="3307533"/>
              <a:chExt cx="5344944" cy="967272"/>
            </a:xfrm>
          </p:grpSpPr>
          <p:sp>
            <p:nvSpPr>
              <p:cNvPr id="55" name="Freeform 19"/>
              <p:cNvSpPr>
                <a:spLocks/>
              </p:cNvSpPr>
              <p:nvPr/>
            </p:nvSpPr>
            <p:spPr bwMode="auto">
              <a:xfrm>
                <a:off x="1170156" y="3307533"/>
                <a:ext cx="5344944" cy="967272"/>
              </a:xfrm>
              <a:prstGeom prst="roundRect">
                <a:avLst>
                  <a:gd name="adj" fmla="val 50000"/>
                </a:avLst>
              </a:prstGeom>
              <a:solidFill>
                <a:schemeClr val="accent2"/>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100">
                  <a:solidFill>
                    <a:prstClr val="black"/>
                  </a:solidFill>
                </a:endParaRPr>
              </a:p>
            </p:txBody>
          </p:sp>
          <p:sp>
            <p:nvSpPr>
              <p:cNvPr id="57" name="椭圆 56"/>
              <p:cNvSpPr/>
              <p:nvPr/>
            </p:nvSpPr>
            <p:spPr>
              <a:xfrm>
                <a:off x="1171519" y="3307533"/>
                <a:ext cx="967272" cy="967272"/>
              </a:xfrm>
              <a:prstGeom prst="ellipse">
                <a:avLst/>
              </a:prstGeom>
              <a:solidFill>
                <a:schemeClr val="accent2"/>
              </a:solidFill>
              <a:ln w="101600"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100">
                  <a:solidFill>
                    <a:prstClr val="black"/>
                  </a:solidFill>
                </a:endParaRPr>
              </a:p>
            </p:txBody>
          </p:sp>
          <p:sp>
            <p:nvSpPr>
              <p:cNvPr id="58" name="Freeform 23"/>
              <p:cNvSpPr>
                <a:spLocks/>
              </p:cNvSpPr>
              <p:nvPr/>
            </p:nvSpPr>
            <p:spPr bwMode="auto">
              <a:xfrm>
                <a:off x="1419235" y="3535377"/>
                <a:ext cx="471840" cy="504358"/>
              </a:xfrm>
              <a:custGeom>
                <a:avLst/>
                <a:gdLst>
                  <a:gd name="T0" fmla="*/ 193 w 313"/>
                  <a:gd name="T1" fmla="*/ 279 h 334"/>
                  <a:gd name="T2" fmla="*/ 47 w 313"/>
                  <a:gd name="T3" fmla="*/ 330 h 334"/>
                  <a:gd name="T4" fmla="*/ 28 w 313"/>
                  <a:gd name="T5" fmla="*/ 319 h 334"/>
                  <a:gd name="T6" fmla="*/ 0 w 313"/>
                  <a:gd name="T7" fmla="*/ 167 h 334"/>
                  <a:gd name="T8" fmla="*/ 28 w 313"/>
                  <a:gd name="T9" fmla="*/ 15 h 334"/>
                  <a:gd name="T10" fmla="*/ 47 w 313"/>
                  <a:gd name="T11" fmla="*/ 4 h 334"/>
                  <a:gd name="T12" fmla="*/ 193 w 313"/>
                  <a:gd name="T13" fmla="*/ 55 h 334"/>
                  <a:gd name="T14" fmla="*/ 311 w 313"/>
                  <a:gd name="T15" fmla="*/ 156 h 334"/>
                  <a:gd name="T16" fmla="*/ 311 w 313"/>
                  <a:gd name="T17" fmla="*/ 178 h 334"/>
                  <a:gd name="T18" fmla="*/ 193 w 313"/>
                  <a:gd name="T19"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334">
                    <a:moveTo>
                      <a:pt x="193" y="279"/>
                    </a:moveTo>
                    <a:cubicBezTo>
                      <a:pt x="98" y="334"/>
                      <a:pt x="47" y="330"/>
                      <a:pt x="47" y="330"/>
                    </a:cubicBezTo>
                    <a:cubicBezTo>
                      <a:pt x="40" y="329"/>
                      <a:pt x="32" y="325"/>
                      <a:pt x="28" y="319"/>
                    </a:cubicBezTo>
                    <a:cubicBezTo>
                      <a:pt x="28" y="319"/>
                      <a:pt x="0" y="277"/>
                      <a:pt x="0" y="167"/>
                    </a:cubicBezTo>
                    <a:cubicBezTo>
                      <a:pt x="0" y="57"/>
                      <a:pt x="28" y="15"/>
                      <a:pt x="28" y="15"/>
                    </a:cubicBezTo>
                    <a:cubicBezTo>
                      <a:pt x="32" y="9"/>
                      <a:pt x="40" y="5"/>
                      <a:pt x="47" y="4"/>
                    </a:cubicBezTo>
                    <a:cubicBezTo>
                      <a:pt x="47" y="4"/>
                      <a:pt x="98" y="0"/>
                      <a:pt x="193" y="55"/>
                    </a:cubicBezTo>
                    <a:cubicBezTo>
                      <a:pt x="289" y="110"/>
                      <a:pt x="311" y="156"/>
                      <a:pt x="311" y="156"/>
                    </a:cubicBezTo>
                    <a:cubicBezTo>
                      <a:pt x="313" y="162"/>
                      <a:pt x="313" y="172"/>
                      <a:pt x="311" y="178"/>
                    </a:cubicBezTo>
                    <a:cubicBezTo>
                      <a:pt x="311" y="178"/>
                      <a:pt x="289" y="224"/>
                      <a:pt x="193" y="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white"/>
                  </a:solidFill>
                </a:endParaRPr>
              </a:p>
            </p:txBody>
          </p:sp>
          <p:sp>
            <p:nvSpPr>
              <p:cNvPr id="105" name="文本框 104"/>
              <p:cNvSpPr txBox="1"/>
              <p:nvPr/>
            </p:nvSpPr>
            <p:spPr>
              <a:xfrm>
                <a:off x="1419927" y="3606531"/>
                <a:ext cx="436310" cy="350216"/>
              </a:xfrm>
              <a:prstGeom prst="rect">
                <a:avLst/>
              </a:prstGeom>
              <a:noFill/>
            </p:spPr>
            <p:txBody>
              <a:bodyPr wrap="none" rtlCol="0">
                <a:spAutoFit/>
              </a:bodyPr>
              <a:lstStyle/>
              <a:p>
                <a:r>
                  <a:rPr lang="en-US" altLang="zh-CN" sz="1400" dirty="0">
                    <a:solidFill>
                      <a:schemeClr val="accent2"/>
                    </a:solidFill>
                  </a:rPr>
                  <a:t>02</a:t>
                </a:r>
                <a:endParaRPr lang="zh-CN" altLang="en-US" sz="1400" dirty="0">
                  <a:solidFill>
                    <a:schemeClr val="accent2"/>
                  </a:solidFill>
                </a:endParaRPr>
              </a:p>
            </p:txBody>
          </p:sp>
        </p:grpSp>
        <p:sp>
          <p:nvSpPr>
            <p:cNvPr id="63" name="矩形 62">
              <a:extLst>
                <a:ext uri="{FF2B5EF4-FFF2-40B4-BE49-F238E27FC236}">
                  <a16:creationId xmlns:a16="http://schemas.microsoft.com/office/drawing/2014/main" id="{CBCE2F27-1948-4AAF-B7D2-B7B4F23C2784}"/>
                </a:ext>
              </a:extLst>
            </p:cNvPr>
            <p:cNvSpPr/>
            <p:nvPr/>
          </p:nvSpPr>
          <p:spPr>
            <a:xfrm>
              <a:off x="3014621" y="3589192"/>
              <a:ext cx="2603346" cy="427746"/>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dirty="0">
                  <a:solidFill>
                    <a:schemeClr val="bg1"/>
                  </a:solidFill>
                </a:rPr>
                <a:t>How Is It Important?</a:t>
              </a:r>
              <a:endParaRPr lang="zh-CN" altLang="en-US" sz="2000" b="1" dirty="0">
                <a:solidFill>
                  <a:schemeClr val="bg1"/>
                </a:solidFill>
              </a:endParaRPr>
            </a:p>
          </p:txBody>
        </p:sp>
      </p:grpSp>
      <p:grpSp>
        <p:nvGrpSpPr>
          <p:cNvPr id="10" name="组合 9"/>
          <p:cNvGrpSpPr/>
          <p:nvPr/>
        </p:nvGrpSpPr>
        <p:grpSpPr>
          <a:xfrm>
            <a:off x="1170156" y="4751889"/>
            <a:ext cx="4697244" cy="853232"/>
            <a:chOff x="1170156" y="4751889"/>
            <a:chExt cx="4697244" cy="853232"/>
          </a:xfrm>
        </p:grpSpPr>
        <p:grpSp>
          <p:nvGrpSpPr>
            <p:cNvPr id="6" name="组合 5"/>
            <p:cNvGrpSpPr/>
            <p:nvPr/>
          </p:nvGrpSpPr>
          <p:grpSpPr>
            <a:xfrm>
              <a:off x="1170156" y="4751889"/>
              <a:ext cx="4697244" cy="853232"/>
              <a:chOff x="1170156" y="4502919"/>
              <a:chExt cx="5344944" cy="970884"/>
            </a:xfrm>
          </p:grpSpPr>
          <p:sp>
            <p:nvSpPr>
              <p:cNvPr id="60" name="Freeform 19"/>
              <p:cNvSpPr>
                <a:spLocks/>
              </p:cNvSpPr>
              <p:nvPr/>
            </p:nvSpPr>
            <p:spPr bwMode="auto">
              <a:xfrm>
                <a:off x="1170156" y="4506531"/>
                <a:ext cx="5344944" cy="967272"/>
              </a:xfrm>
              <a:prstGeom prst="roundRect">
                <a:avLst>
                  <a:gd name="adj" fmla="val 50000"/>
                </a:avLst>
              </a:prstGeom>
              <a:solidFill>
                <a:schemeClr val="accent3"/>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100">
                  <a:solidFill>
                    <a:prstClr val="black"/>
                  </a:solidFill>
                </a:endParaRPr>
              </a:p>
            </p:txBody>
          </p:sp>
          <p:sp>
            <p:nvSpPr>
              <p:cNvPr id="62" name="椭圆 61"/>
              <p:cNvSpPr/>
              <p:nvPr/>
            </p:nvSpPr>
            <p:spPr>
              <a:xfrm>
                <a:off x="1171519" y="4502919"/>
                <a:ext cx="967272" cy="967272"/>
              </a:xfrm>
              <a:prstGeom prst="ellipse">
                <a:avLst/>
              </a:prstGeom>
              <a:solidFill>
                <a:schemeClr val="accent3"/>
              </a:solidFill>
              <a:ln w="101600"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1100">
                  <a:solidFill>
                    <a:prstClr val="black"/>
                  </a:solidFill>
                </a:endParaRPr>
              </a:p>
            </p:txBody>
          </p:sp>
          <p:sp>
            <p:nvSpPr>
              <p:cNvPr id="64" name="Freeform 23"/>
              <p:cNvSpPr>
                <a:spLocks/>
              </p:cNvSpPr>
              <p:nvPr/>
            </p:nvSpPr>
            <p:spPr bwMode="auto">
              <a:xfrm>
                <a:off x="1419235" y="4734375"/>
                <a:ext cx="471840" cy="504358"/>
              </a:xfrm>
              <a:custGeom>
                <a:avLst/>
                <a:gdLst>
                  <a:gd name="T0" fmla="*/ 193 w 313"/>
                  <a:gd name="T1" fmla="*/ 279 h 334"/>
                  <a:gd name="T2" fmla="*/ 47 w 313"/>
                  <a:gd name="T3" fmla="*/ 330 h 334"/>
                  <a:gd name="T4" fmla="*/ 28 w 313"/>
                  <a:gd name="T5" fmla="*/ 319 h 334"/>
                  <a:gd name="T6" fmla="*/ 0 w 313"/>
                  <a:gd name="T7" fmla="*/ 167 h 334"/>
                  <a:gd name="T8" fmla="*/ 28 w 313"/>
                  <a:gd name="T9" fmla="*/ 15 h 334"/>
                  <a:gd name="T10" fmla="*/ 47 w 313"/>
                  <a:gd name="T11" fmla="*/ 4 h 334"/>
                  <a:gd name="T12" fmla="*/ 193 w 313"/>
                  <a:gd name="T13" fmla="*/ 55 h 334"/>
                  <a:gd name="T14" fmla="*/ 311 w 313"/>
                  <a:gd name="T15" fmla="*/ 156 h 334"/>
                  <a:gd name="T16" fmla="*/ 311 w 313"/>
                  <a:gd name="T17" fmla="*/ 178 h 334"/>
                  <a:gd name="T18" fmla="*/ 193 w 313"/>
                  <a:gd name="T19"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334">
                    <a:moveTo>
                      <a:pt x="193" y="279"/>
                    </a:moveTo>
                    <a:cubicBezTo>
                      <a:pt x="98" y="334"/>
                      <a:pt x="47" y="330"/>
                      <a:pt x="47" y="330"/>
                    </a:cubicBezTo>
                    <a:cubicBezTo>
                      <a:pt x="40" y="329"/>
                      <a:pt x="32" y="325"/>
                      <a:pt x="28" y="319"/>
                    </a:cubicBezTo>
                    <a:cubicBezTo>
                      <a:pt x="28" y="319"/>
                      <a:pt x="0" y="277"/>
                      <a:pt x="0" y="167"/>
                    </a:cubicBezTo>
                    <a:cubicBezTo>
                      <a:pt x="0" y="57"/>
                      <a:pt x="28" y="15"/>
                      <a:pt x="28" y="15"/>
                    </a:cubicBezTo>
                    <a:cubicBezTo>
                      <a:pt x="32" y="9"/>
                      <a:pt x="40" y="5"/>
                      <a:pt x="47" y="4"/>
                    </a:cubicBezTo>
                    <a:cubicBezTo>
                      <a:pt x="47" y="4"/>
                      <a:pt x="98" y="0"/>
                      <a:pt x="193" y="55"/>
                    </a:cubicBezTo>
                    <a:cubicBezTo>
                      <a:pt x="289" y="110"/>
                      <a:pt x="311" y="156"/>
                      <a:pt x="311" y="156"/>
                    </a:cubicBezTo>
                    <a:cubicBezTo>
                      <a:pt x="313" y="162"/>
                      <a:pt x="313" y="172"/>
                      <a:pt x="311" y="178"/>
                    </a:cubicBezTo>
                    <a:cubicBezTo>
                      <a:pt x="311" y="178"/>
                      <a:pt x="289" y="224"/>
                      <a:pt x="193" y="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white"/>
                  </a:solidFill>
                </a:endParaRPr>
              </a:p>
            </p:txBody>
          </p:sp>
          <p:sp>
            <p:nvSpPr>
              <p:cNvPr id="106" name="文本框 105"/>
              <p:cNvSpPr txBox="1"/>
              <p:nvPr/>
            </p:nvSpPr>
            <p:spPr>
              <a:xfrm>
                <a:off x="1424261" y="4803497"/>
                <a:ext cx="436310" cy="350216"/>
              </a:xfrm>
              <a:prstGeom prst="rect">
                <a:avLst/>
              </a:prstGeom>
              <a:noFill/>
            </p:spPr>
            <p:txBody>
              <a:bodyPr wrap="none" rtlCol="0">
                <a:spAutoFit/>
              </a:bodyPr>
              <a:lstStyle/>
              <a:p>
                <a:r>
                  <a:rPr lang="en-US" altLang="zh-CN" sz="1400" dirty="0">
                    <a:solidFill>
                      <a:schemeClr val="accent3"/>
                    </a:solidFill>
                  </a:rPr>
                  <a:t>03</a:t>
                </a:r>
                <a:endParaRPr lang="zh-CN" altLang="en-US" sz="1400" dirty="0">
                  <a:solidFill>
                    <a:schemeClr val="accent3"/>
                  </a:solidFill>
                </a:endParaRPr>
              </a:p>
            </p:txBody>
          </p:sp>
        </p:grpSp>
        <p:sp>
          <p:nvSpPr>
            <p:cNvPr id="67" name="矩形 66">
              <a:extLst>
                <a:ext uri="{FF2B5EF4-FFF2-40B4-BE49-F238E27FC236}">
                  <a16:creationId xmlns:a16="http://schemas.microsoft.com/office/drawing/2014/main" id="{CBCE2F27-1948-4AAF-B7D2-B7B4F23C2784}"/>
                </a:ext>
              </a:extLst>
            </p:cNvPr>
            <p:cNvSpPr/>
            <p:nvPr/>
          </p:nvSpPr>
          <p:spPr>
            <a:xfrm>
              <a:off x="3014621" y="5026067"/>
              <a:ext cx="2241974" cy="427746"/>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dirty="0">
                  <a:solidFill>
                    <a:schemeClr val="bg1"/>
                  </a:solidFill>
                </a:rPr>
                <a:t>Project Goals</a:t>
              </a:r>
              <a:endParaRPr lang="zh-CN" altLang="en-US" sz="2000" b="1" dirty="0">
                <a:solidFill>
                  <a:schemeClr val="bg1"/>
                </a:solidFill>
              </a:endParaRPr>
            </a:p>
          </p:txBody>
        </p:sp>
      </p:grpSp>
      <p:grpSp>
        <p:nvGrpSpPr>
          <p:cNvPr id="11" name="组合 10"/>
          <p:cNvGrpSpPr/>
          <p:nvPr/>
        </p:nvGrpSpPr>
        <p:grpSpPr>
          <a:xfrm>
            <a:off x="6071999" y="1788788"/>
            <a:ext cx="5305984" cy="4474895"/>
            <a:chOff x="6071931" y="2124303"/>
            <a:chExt cx="4753762" cy="3750287"/>
          </a:xfrm>
        </p:grpSpPr>
        <p:cxnSp>
          <p:nvCxnSpPr>
            <p:cNvPr id="88" name="直接连接符 87"/>
            <p:cNvCxnSpPr/>
            <p:nvPr/>
          </p:nvCxnSpPr>
          <p:spPr>
            <a:xfrm>
              <a:off x="6175053" y="3037970"/>
              <a:ext cx="456152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E3EB1709-6D20-4440-8800-976CC5E9712E}"/>
                </a:ext>
              </a:extLst>
            </p:cNvPr>
            <p:cNvSpPr/>
            <p:nvPr/>
          </p:nvSpPr>
          <p:spPr>
            <a:xfrm>
              <a:off x="6071931" y="2124303"/>
              <a:ext cx="4719637" cy="924121"/>
            </a:xfrm>
            <a:prstGeom prst="rect">
              <a:avLst/>
            </a:prstGeom>
          </p:spPr>
          <p:txBody>
            <a:bodyPr wrap="square">
              <a:spAutoFit/>
              <a:scene3d>
                <a:camera prst="orthographicFront"/>
                <a:lightRig rig="threePt" dir="t"/>
              </a:scene3d>
              <a:sp3d contourW="12700"/>
            </a:bodyPr>
            <a:lstStyle/>
            <a:p>
              <a:pPr marL="285750" indent="-285750" algn="just">
                <a:lnSpc>
                  <a:spcPct val="120000"/>
                </a:lnSpc>
                <a:buFont typeface="Arial" panose="020B0604020202020204" pitchFamily="34" charset="0"/>
                <a:buChar char="•"/>
              </a:pPr>
              <a:r>
                <a:rPr lang="en-US" altLang="zh-CN" sz="1400" dirty="0">
                  <a:solidFill>
                    <a:schemeClr val="tx1">
                      <a:lumMod val="50000"/>
                      <a:lumOff val="50000"/>
                    </a:schemeClr>
                  </a:solidFill>
                </a:rPr>
                <a:t>Addiction</a:t>
              </a:r>
            </a:p>
            <a:p>
              <a:pPr marL="285750" indent="-285750" algn="just">
                <a:lnSpc>
                  <a:spcPct val="120000"/>
                </a:lnSpc>
                <a:buFont typeface="Arial" panose="020B0604020202020204" pitchFamily="34" charset="0"/>
                <a:buChar char="•"/>
              </a:pPr>
              <a:r>
                <a:rPr lang="en-US" altLang="zh-CN" sz="1400" dirty="0">
                  <a:solidFill>
                    <a:schemeClr val="tx1">
                      <a:lumMod val="50000"/>
                      <a:lumOff val="50000"/>
                    </a:schemeClr>
                  </a:solidFill>
                </a:rPr>
                <a:t>Devastating health impact </a:t>
              </a:r>
            </a:p>
            <a:p>
              <a:pPr marL="285750" indent="-285750" algn="just">
                <a:lnSpc>
                  <a:spcPct val="120000"/>
                </a:lnSpc>
                <a:buFont typeface="Arial" panose="020B0604020202020204" pitchFamily="34" charset="0"/>
                <a:buChar char="•"/>
              </a:pPr>
              <a:r>
                <a:rPr lang="en-US" altLang="zh-CN" sz="1400" dirty="0">
                  <a:solidFill>
                    <a:schemeClr val="tx1">
                      <a:lumMod val="50000"/>
                      <a:lumOff val="50000"/>
                    </a:schemeClr>
                  </a:solidFill>
                </a:rPr>
                <a:t>An important factor for earlier mortality and morbidity</a:t>
              </a:r>
            </a:p>
            <a:p>
              <a:pPr marL="285750" indent="-285750" algn="just">
                <a:lnSpc>
                  <a:spcPct val="120000"/>
                </a:lnSpc>
                <a:buFont typeface="Arial" panose="020B0604020202020204" pitchFamily="34" charset="0"/>
                <a:buChar char="•"/>
              </a:pPr>
              <a:r>
                <a:rPr lang="en-US" altLang="zh-CN" sz="1400" dirty="0">
                  <a:solidFill>
                    <a:schemeClr val="tx1">
                      <a:lumMod val="50000"/>
                      <a:lumOff val="50000"/>
                    </a:schemeClr>
                  </a:solidFill>
                </a:rPr>
                <a:t>Significant consequences for our society.</a:t>
              </a:r>
            </a:p>
          </p:txBody>
        </p:sp>
        <p:sp>
          <p:nvSpPr>
            <p:cNvPr id="68" name="矩形 67">
              <a:extLst>
                <a:ext uri="{FF2B5EF4-FFF2-40B4-BE49-F238E27FC236}">
                  <a16:creationId xmlns:a16="http://schemas.microsoft.com/office/drawing/2014/main" id="{E3EB1709-6D20-4440-8800-976CC5E9712E}"/>
                </a:ext>
              </a:extLst>
            </p:cNvPr>
            <p:cNvSpPr/>
            <p:nvPr/>
          </p:nvSpPr>
          <p:spPr>
            <a:xfrm>
              <a:off x="6085066" y="3314883"/>
              <a:ext cx="4719637" cy="924121"/>
            </a:xfrm>
            <a:prstGeom prst="rect">
              <a:avLst/>
            </a:prstGeom>
          </p:spPr>
          <p:txBody>
            <a:bodyPr wrap="square">
              <a:spAutoFit/>
              <a:scene3d>
                <a:camera prst="orthographicFront"/>
                <a:lightRig rig="threePt" dir="t"/>
              </a:scene3d>
              <a:sp3d contourW="12700"/>
            </a:bodyPr>
            <a:lstStyle/>
            <a:p>
              <a:pPr marL="285750" indent="-285750" algn="just">
                <a:lnSpc>
                  <a:spcPct val="120000"/>
                </a:lnSpc>
                <a:buFont typeface="Arial" panose="020B0604020202020204" pitchFamily="34" charset="0"/>
                <a:buChar char="•"/>
              </a:pPr>
              <a:r>
                <a:rPr lang="en-US" altLang="zh-CN" sz="1400" dirty="0">
                  <a:solidFill>
                    <a:schemeClr val="tx1">
                      <a:lumMod val="50000"/>
                      <a:lumOff val="50000"/>
                    </a:schemeClr>
                  </a:solidFill>
                </a:rPr>
                <a:t>Identifying drug-use risk allows targeted intervention to happen before a person may become susceptible to the highly addictive nature of drugs and the risk of potential overdose.</a:t>
              </a:r>
              <a:endParaRPr lang="zh-CN" altLang="en-US" sz="1400" dirty="0">
                <a:solidFill>
                  <a:schemeClr val="tx1">
                    <a:lumMod val="50000"/>
                    <a:lumOff val="50000"/>
                  </a:schemeClr>
                </a:solidFill>
              </a:endParaRPr>
            </a:p>
          </p:txBody>
        </p:sp>
        <p:sp>
          <p:nvSpPr>
            <p:cNvPr id="69" name="矩形 68">
              <a:extLst>
                <a:ext uri="{FF2B5EF4-FFF2-40B4-BE49-F238E27FC236}">
                  <a16:creationId xmlns:a16="http://schemas.microsoft.com/office/drawing/2014/main" id="{E3EB1709-6D20-4440-8800-976CC5E9712E}"/>
                </a:ext>
              </a:extLst>
            </p:cNvPr>
            <p:cNvSpPr/>
            <p:nvPr/>
          </p:nvSpPr>
          <p:spPr>
            <a:xfrm>
              <a:off x="6106056" y="4517131"/>
              <a:ext cx="4719637" cy="1357459"/>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400" dirty="0">
                  <a:solidFill>
                    <a:schemeClr val="tx1">
                      <a:lumMod val="50000"/>
                      <a:lumOff val="50000"/>
                    </a:schemeClr>
                  </a:solidFill>
                </a:rPr>
                <a:t>We expect to be able to answer questions such as: </a:t>
              </a:r>
            </a:p>
            <a:p>
              <a:pPr marL="285750" indent="-285750" algn="just">
                <a:lnSpc>
                  <a:spcPct val="120000"/>
                </a:lnSpc>
                <a:buFont typeface="Arial" panose="020B0604020202020204" pitchFamily="34" charset="0"/>
                <a:buChar char="•"/>
              </a:pPr>
              <a:r>
                <a:rPr lang="en-US" altLang="zh-CN" sz="1400" dirty="0">
                  <a:solidFill>
                    <a:schemeClr val="tx1">
                      <a:lumMod val="50000"/>
                      <a:lumOff val="50000"/>
                    </a:schemeClr>
                  </a:solidFill>
                </a:rPr>
                <a:t>Which age group has the highest number of drug use?</a:t>
              </a:r>
            </a:p>
            <a:p>
              <a:pPr marL="285750" indent="-285750" algn="just">
                <a:lnSpc>
                  <a:spcPct val="120000"/>
                </a:lnSpc>
                <a:buFont typeface="Arial" panose="020B0604020202020204" pitchFamily="34" charset="0"/>
                <a:buChar char="•"/>
              </a:pPr>
              <a:r>
                <a:rPr lang="en-US" altLang="zh-CN" sz="1400" dirty="0">
                  <a:solidFill>
                    <a:schemeClr val="tx1">
                      <a:lumMod val="50000"/>
                      <a:lumOff val="50000"/>
                    </a:schemeClr>
                  </a:solidFill>
                </a:rPr>
                <a:t>How personality traits and demographics affect drug consumption?</a:t>
              </a:r>
            </a:p>
            <a:p>
              <a:pPr marL="285750" indent="-285750" algn="just">
                <a:lnSpc>
                  <a:spcPct val="120000"/>
                </a:lnSpc>
                <a:buFont typeface="Arial" panose="020B0604020202020204" pitchFamily="34" charset="0"/>
                <a:buChar char="•"/>
              </a:pPr>
              <a:r>
                <a:rPr lang="en-US" altLang="zh-CN" sz="1400" dirty="0">
                  <a:solidFill>
                    <a:schemeClr val="tx1">
                      <a:lumMod val="50000"/>
                      <a:lumOff val="50000"/>
                    </a:schemeClr>
                  </a:solidFill>
                </a:rPr>
                <a:t>Is moody people (people who have a high Neuroticism score) more likely to abuse drugs?</a:t>
              </a:r>
            </a:p>
          </p:txBody>
        </p:sp>
        <p:cxnSp>
          <p:nvCxnSpPr>
            <p:cNvPr id="70" name="直接连接符 69"/>
            <p:cNvCxnSpPr/>
            <p:nvPr/>
          </p:nvCxnSpPr>
          <p:spPr>
            <a:xfrm>
              <a:off x="6175053" y="4447670"/>
              <a:ext cx="4561529"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 name="Star: 5 Points 2">
            <a:extLst>
              <a:ext uri="{FF2B5EF4-FFF2-40B4-BE49-F238E27FC236}">
                <a16:creationId xmlns:a16="http://schemas.microsoft.com/office/drawing/2014/main" id="{61F84407-E26E-4D30-AD49-2090BED24A44}"/>
              </a:ext>
            </a:extLst>
          </p:cNvPr>
          <p:cNvSpPr/>
          <p:nvPr/>
        </p:nvSpPr>
        <p:spPr>
          <a:xfrm>
            <a:off x="2249784" y="3599489"/>
            <a:ext cx="463254" cy="414141"/>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a:extLst>
              <a:ext uri="{FF2B5EF4-FFF2-40B4-BE49-F238E27FC236}">
                <a16:creationId xmlns:a16="http://schemas.microsoft.com/office/drawing/2014/main" id="{79A6DBDB-0112-480B-9B6C-4EAFF7368BD2}"/>
              </a:ext>
            </a:extLst>
          </p:cNvPr>
          <p:cNvSpPr/>
          <p:nvPr/>
        </p:nvSpPr>
        <p:spPr>
          <a:xfrm>
            <a:off x="2328843" y="5026067"/>
            <a:ext cx="447149" cy="427746"/>
          </a:xfrm>
          <a:prstGeom prst="smileyFac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67CE31C-D698-4650-89C0-886DCAA48691}"/>
              </a:ext>
            </a:extLst>
          </p:cNvPr>
          <p:cNvPicPr>
            <a:picLocks noChangeAspect="1"/>
          </p:cNvPicPr>
          <p:nvPr/>
        </p:nvPicPr>
        <p:blipFill>
          <a:blip r:embed="rId3"/>
          <a:stretch>
            <a:fillRect/>
          </a:stretch>
        </p:blipFill>
        <p:spPr>
          <a:xfrm>
            <a:off x="8568678" y="353459"/>
            <a:ext cx="3107186" cy="1767718"/>
          </a:xfrm>
          <a:prstGeom prst="rect">
            <a:avLst/>
          </a:prstGeom>
        </p:spPr>
      </p:pic>
    </p:spTree>
    <p:extLst>
      <p:ext uri="{BB962C8B-B14F-4D97-AF65-F5344CB8AC3E}">
        <p14:creationId xmlns:p14="http://schemas.microsoft.com/office/powerpoint/2010/main" val="1168852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任意多边形 90"/>
          <p:cNvSpPr/>
          <p:nvPr/>
        </p:nvSpPr>
        <p:spPr>
          <a:xfrm rot="19800000" flipH="1">
            <a:off x="1315726" y="5838676"/>
            <a:ext cx="4201553" cy="750618"/>
          </a:xfrm>
          <a:custGeom>
            <a:avLst/>
            <a:gdLst>
              <a:gd name="connsiteX0" fmla="*/ 0 w 4201553"/>
              <a:gd name="connsiteY0" fmla="*/ 150 h 750618"/>
              <a:gd name="connsiteX1" fmla="*/ 19066 w 4201553"/>
              <a:gd name="connsiteY1" fmla="*/ 744374 h 750618"/>
              <a:gd name="connsiteX2" fmla="*/ 2901444 w 4201553"/>
              <a:gd name="connsiteY2" fmla="*/ 750618 h 750618"/>
              <a:gd name="connsiteX3" fmla="*/ 4201553 w 4201553"/>
              <a:gd name="connsiteY3" fmla="*/ 0 h 750618"/>
            </a:gdLst>
            <a:ahLst/>
            <a:cxnLst>
              <a:cxn ang="0">
                <a:pos x="connsiteX0" y="connsiteY0"/>
              </a:cxn>
              <a:cxn ang="0">
                <a:pos x="connsiteX1" y="connsiteY1"/>
              </a:cxn>
              <a:cxn ang="0">
                <a:pos x="connsiteX2" y="connsiteY2"/>
              </a:cxn>
              <a:cxn ang="0">
                <a:pos x="connsiteX3" y="connsiteY3"/>
              </a:cxn>
            </a:cxnLst>
            <a:rect l="l" t="t" r="r" b="b"/>
            <a:pathLst>
              <a:path w="4201553" h="750618">
                <a:moveTo>
                  <a:pt x="0" y="150"/>
                </a:moveTo>
                <a:lnTo>
                  <a:pt x="19066" y="744374"/>
                </a:lnTo>
                <a:lnTo>
                  <a:pt x="2901444" y="750618"/>
                </a:lnTo>
                <a:lnTo>
                  <a:pt x="4201553" y="0"/>
                </a:lnTo>
                <a:close/>
              </a:path>
            </a:pathLst>
          </a:custGeom>
          <a:gradFill>
            <a:gsLst>
              <a:gs pos="0">
                <a:schemeClr val="tx1">
                  <a:alpha val="30000"/>
                </a:schemeClr>
              </a:gs>
              <a:gs pos="100000">
                <a:schemeClr val="bg1">
                  <a:lumMod val="50000"/>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84" name="任意多边形 83"/>
          <p:cNvSpPr/>
          <p:nvPr/>
        </p:nvSpPr>
        <p:spPr>
          <a:xfrm rot="19800000" flipH="1">
            <a:off x="-478442" y="2696002"/>
            <a:ext cx="3867307" cy="789711"/>
          </a:xfrm>
          <a:custGeom>
            <a:avLst/>
            <a:gdLst>
              <a:gd name="connsiteX0" fmla="*/ 0 w 3867307"/>
              <a:gd name="connsiteY0" fmla="*/ 122 h 789711"/>
              <a:gd name="connsiteX1" fmla="*/ 20015 w 3867307"/>
              <a:gd name="connsiteY1" fmla="*/ 781377 h 789711"/>
              <a:gd name="connsiteX2" fmla="*/ 3867307 w 3867307"/>
              <a:gd name="connsiteY2" fmla="*/ 789711 h 789711"/>
              <a:gd name="connsiteX3" fmla="*/ 3411368 w 3867307"/>
              <a:gd name="connsiteY3" fmla="*/ 0 h 789711"/>
            </a:gdLst>
            <a:ahLst/>
            <a:cxnLst>
              <a:cxn ang="0">
                <a:pos x="connsiteX0" y="connsiteY0"/>
              </a:cxn>
              <a:cxn ang="0">
                <a:pos x="connsiteX1" y="connsiteY1"/>
              </a:cxn>
              <a:cxn ang="0">
                <a:pos x="connsiteX2" y="connsiteY2"/>
              </a:cxn>
              <a:cxn ang="0">
                <a:pos x="connsiteX3" y="connsiteY3"/>
              </a:cxn>
            </a:cxnLst>
            <a:rect l="l" t="t" r="r" b="b"/>
            <a:pathLst>
              <a:path w="3867307" h="789711">
                <a:moveTo>
                  <a:pt x="0" y="122"/>
                </a:moveTo>
                <a:lnTo>
                  <a:pt x="20015" y="781377"/>
                </a:lnTo>
                <a:lnTo>
                  <a:pt x="3867307" y="789711"/>
                </a:lnTo>
                <a:lnTo>
                  <a:pt x="3411368" y="0"/>
                </a:lnTo>
                <a:close/>
              </a:path>
            </a:pathLst>
          </a:custGeom>
          <a:gradFill>
            <a:gsLst>
              <a:gs pos="0">
                <a:schemeClr val="tx1">
                  <a:alpha val="30000"/>
                </a:schemeClr>
              </a:gs>
              <a:gs pos="100000">
                <a:schemeClr val="bg1">
                  <a:lumMod val="50000"/>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2" name="矩形 31"/>
          <p:cNvSpPr/>
          <p:nvPr/>
        </p:nvSpPr>
        <p:spPr>
          <a:xfrm rot="19800000" flipH="1">
            <a:off x="-443290" y="4616479"/>
            <a:ext cx="5021084" cy="1789622"/>
          </a:xfrm>
          <a:custGeom>
            <a:avLst/>
            <a:gdLst>
              <a:gd name="connsiteX0" fmla="*/ 0 w 5967745"/>
              <a:gd name="connsiteY0" fmla="*/ 0 h 1788860"/>
              <a:gd name="connsiteX1" fmla="*/ 5967745 w 5967745"/>
              <a:gd name="connsiteY1" fmla="*/ 0 h 1788860"/>
              <a:gd name="connsiteX2" fmla="*/ 5967745 w 5967745"/>
              <a:gd name="connsiteY2" fmla="*/ 1788860 h 1788860"/>
              <a:gd name="connsiteX3" fmla="*/ 0 w 5967745"/>
              <a:gd name="connsiteY3" fmla="*/ 1788860 h 1788860"/>
              <a:gd name="connsiteX4" fmla="*/ 0 w 5967745"/>
              <a:gd name="connsiteY4" fmla="*/ 0 h 1788860"/>
              <a:gd name="connsiteX0" fmla="*/ 0 w 5967745"/>
              <a:gd name="connsiteY0" fmla="*/ 0 h 1789622"/>
              <a:gd name="connsiteX1" fmla="*/ 5967745 w 5967745"/>
              <a:gd name="connsiteY1" fmla="*/ 0 h 1789622"/>
              <a:gd name="connsiteX2" fmla="*/ 5967745 w 5967745"/>
              <a:gd name="connsiteY2" fmla="*/ 1788860 h 1789622"/>
              <a:gd name="connsiteX3" fmla="*/ 958404 w 5967745"/>
              <a:gd name="connsiteY3" fmla="*/ 1789622 h 1789622"/>
              <a:gd name="connsiteX4" fmla="*/ 0 w 5967745"/>
              <a:gd name="connsiteY4" fmla="*/ 1788860 h 1789622"/>
              <a:gd name="connsiteX5" fmla="*/ 0 w 5967745"/>
              <a:gd name="connsiteY5" fmla="*/ 0 h 1789622"/>
              <a:gd name="connsiteX0" fmla="*/ 0 w 5967745"/>
              <a:gd name="connsiteY0" fmla="*/ 0 h 1789622"/>
              <a:gd name="connsiteX1" fmla="*/ 946661 w 5967745"/>
              <a:gd name="connsiteY1" fmla="*/ 1443 h 1789622"/>
              <a:gd name="connsiteX2" fmla="*/ 5967745 w 5967745"/>
              <a:gd name="connsiteY2" fmla="*/ 0 h 1789622"/>
              <a:gd name="connsiteX3" fmla="*/ 5967745 w 5967745"/>
              <a:gd name="connsiteY3" fmla="*/ 1788860 h 1789622"/>
              <a:gd name="connsiteX4" fmla="*/ 958404 w 5967745"/>
              <a:gd name="connsiteY4" fmla="*/ 1789622 h 1789622"/>
              <a:gd name="connsiteX5" fmla="*/ 0 w 5967745"/>
              <a:gd name="connsiteY5" fmla="*/ 1788860 h 1789622"/>
              <a:gd name="connsiteX6" fmla="*/ 0 w 5967745"/>
              <a:gd name="connsiteY6" fmla="*/ 0 h 1789622"/>
              <a:gd name="connsiteX0" fmla="*/ 0 w 5967745"/>
              <a:gd name="connsiteY0" fmla="*/ 1788860 h 1789622"/>
              <a:gd name="connsiteX1" fmla="*/ 946661 w 5967745"/>
              <a:gd name="connsiteY1" fmla="*/ 1443 h 1789622"/>
              <a:gd name="connsiteX2" fmla="*/ 5967745 w 5967745"/>
              <a:gd name="connsiteY2" fmla="*/ 0 h 1789622"/>
              <a:gd name="connsiteX3" fmla="*/ 5967745 w 5967745"/>
              <a:gd name="connsiteY3" fmla="*/ 1788860 h 1789622"/>
              <a:gd name="connsiteX4" fmla="*/ 958404 w 5967745"/>
              <a:gd name="connsiteY4" fmla="*/ 1789622 h 1789622"/>
              <a:gd name="connsiteX5" fmla="*/ 0 w 5967745"/>
              <a:gd name="connsiteY5" fmla="*/ 1788860 h 1789622"/>
              <a:gd name="connsiteX0" fmla="*/ 11743 w 5021084"/>
              <a:gd name="connsiteY0" fmla="*/ 1789622 h 1789622"/>
              <a:gd name="connsiteX1" fmla="*/ 0 w 5021084"/>
              <a:gd name="connsiteY1" fmla="*/ 1443 h 1789622"/>
              <a:gd name="connsiteX2" fmla="*/ 5021084 w 5021084"/>
              <a:gd name="connsiteY2" fmla="*/ 0 h 1789622"/>
              <a:gd name="connsiteX3" fmla="*/ 5021084 w 5021084"/>
              <a:gd name="connsiteY3" fmla="*/ 1788860 h 1789622"/>
              <a:gd name="connsiteX4" fmla="*/ 11743 w 5021084"/>
              <a:gd name="connsiteY4" fmla="*/ 1789622 h 1789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1084" h="1789622">
                <a:moveTo>
                  <a:pt x="11743" y="1789622"/>
                </a:moveTo>
                <a:cubicBezTo>
                  <a:pt x="7829" y="1193562"/>
                  <a:pt x="3914" y="597503"/>
                  <a:pt x="0" y="1443"/>
                </a:cubicBezTo>
                <a:lnTo>
                  <a:pt x="5021084" y="0"/>
                </a:lnTo>
                <a:lnTo>
                  <a:pt x="5021084" y="1788860"/>
                </a:lnTo>
                <a:lnTo>
                  <a:pt x="11743" y="1789622"/>
                </a:lnTo>
                <a:close/>
              </a:path>
            </a:pathLst>
          </a:custGeom>
          <a:gradFill>
            <a:gsLst>
              <a:gs pos="0">
                <a:schemeClr val="tx1">
                  <a:alpha val="30000"/>
                </a:schemeClr>
              </a:gs>
              <a:gs pos="100000">
                <a:schemeClr val="bg1">
                  <a:lumMod val="50000"/>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89" name="任意多边形 88"/>
          <p:cNvSpPr/>
          <p:nvPr/>
        </p:nvSpPr>
        <p:spPr>
          <a:xfrm rot="19800000" flipH="1">
            <a:off x="-621642" y="5174951"/>
            <a:ext cx="3404287" cy="1490999"/>
          </a:xfrm>
          <a:custGeom>
            <a:avLst/>
            <a:gdLst>
              <a:gd name="connsiteX0" fmla="*/ 4388 w 3404287"/>
              <a:gd name="connsiteY0" fmla="*/ 0 h 1490999"/>
              <a:gd name="connsiteX1" fmla="*/ 0 w 3404287"/>
              <a:gd name="connsiteY1" fmla="*/ 1490999 h 1490999"/>
              <a:gd name="connsiteX2" fmla="*/ 3404287 w 3404287"/>
              <a:gd name="connsiteY2" fmla="*/ 1488785 h 1490999"/>
              <a:gd name="connsiteX3" fmla="*/ 2544743 w 3404287"/>
              <a:gd name="connsiteY3" fmla="*/ 12 h 1490999"/>
            </a:gdLst>
            <a:ahLst/>
            <a:cxnLst>
              <a:cxn ang="0">
                <a:pos x="connsiteX0" y="connsiteY0"/>
              </a:cxn>
              <a:cxn ang="0">
                <a:pos x="connsiteX1" y="connsiteY1"/>
              </a:cxn>
              <a:cxn ang="0">
                <a:pos x="connsiteX2" y="connsiteY2"/>
              </a:cxn>
              <a:cxn ang="0">
                <a:pos x="connsiteX3" y="connsiteY3"/>
              </a:cxn>
            </a:cxnLst>
            <a:rect l="l" t="t" r="r" b="b"/>
            <a:pathLst>
              <a:path w="3404287" h="1490999">
                <a:moveTo>
                  <a:pt x="4388" y="0"/>
                </a:moveTo>
                <a:cubicBezTo>
                  <a:pt x="2925" y="497001"/>
                  <a:pt x="1463" y="993999"/>
                  <a:pt x="0" y="1490999"/>
                </a:cubicBezTo>
                <a:lnTo>
                  <a:pt x="3404287" y="1488785"/>
                </a:lnTo>
                <a:lnTo>
                  <a:pt x="2544743" y="12"/>
                </a:lnTo>
                <a:close/>
              </a:path>
            </a:pathLst>
          </a:custGeom>
          <a:gradFill>
            <a:gsLst>
              <a:gs pos="0">
                <a:schemeClr val="tx1">
                  <a:alpha val="30000"/>
                </a:schemeClr>
              </a:gs>
              <a:gs pos="100000">
                <a:schemeClr val="bg1">
                  <a:lumMod val="50000"/>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86" name="任意多边形 85"/>
          <p:cNvSpPr/>
          <p:nvPr/>
        </p:nvSpPr>
        <p:spPr>
          <a:xfrm rot="19800000" flipH="1">
            <a:off x="-759425" y="3053822"/>
            <a:ext cx="5409121" cy="1500510"/>
          </a:xfrm>
          <a:custGeom>
            <a:avLst/>
            <a:gdLst>
              <a:gd name="connsiteX0" fmla="*/ 15386 w 5409121"/>
              <a:gd name="connsiteY0" fmla="*/ 0 h 1500510"/>
              <a:gd name="connsiteX1" fmla="*/ 0 w 5409121"/>
              <a:gd name="connsiteY1" fmla="*/ 1497350 h 1500510"/>
              <a:gd name="connsiteX2" fmla="*/ 5409121 w 5409121"/>
              <a:gd name="connsiteY2" fmla="*/ 1500510 h 1500510"/>
              <a:gd name="connsiteX3" fmla="*/ 4545511 w 5409121"/>
              <a:gd name="connsiteY3" fmla="*/ 4693 h 1500510"/>
            </a:gdLst>
            <a:ahLst/>
            <a:cxnLst>
              <a:cxn ang="0">
                <a:pos x="connsiteX0" y="connsiteY0"/>
              </a:cxn>
              <a:cxn ang="0">
                <a:pos x="connsiteX1" y="connsiteY1"/>
              </a:cxn>
              <a:cxn ang="0">
                <a:pos x="connsiteX2" y="connsiteY2"/>
              </a:cxn>
              <a:cxn ang="0">
                <a:pos x="connsiteX3" y="connsiteY3"/>
              </a:cxn>
            </a:cxnLst>
            <a:rect l="l" t="t" r="r" b="b"/>
            <a:pathLst>
              <a:path w="5409121" h="1500510">
                <a:moveTo>
                  <a:pt x="15386" y="0"/>
                </a:moveTo>
                <a:lnTo>
                  <a:pt x="0" y="1497350"/>
                </a:lnTo>
                <a:lnTo>
                  <a:pt x="5409121" y="1500510"/>
                </a:lnTo>
                <a:lnTo>
                  <a:pt x="4545511" y="4693"/>
                </a:lnTo>
                <a:close/>
              </a:path>
            </a:pathLst>
          </a:custGeom>
          <a:gradFill>
            <a:gsLst>
              <a:gs pos="0">
                <a:schemeClr val="tx1">
                  <a:alpha val="30000"/>
                </a:schemeClr>
              </a:gs>
              <a:gs pos="100000">
                <a:schemeClr val="bg1">
                  <a:lumMod val="50000"/>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85" name="任意多边形 84"/>
          <p:cNvSpPr/>
          <p:nvPr/>
        </p:nvSpPr>
        <p:spPr>
          <a:xfrm rot="19800000" flipH="1">
            <a:off x="-523968" y="3652349"/>
            <a:ext cx="3928428" cy="955427"/>
          </a:xfrm>
          <a:custGeom>
            <a:avLst/>
            <a:gdLst>
              <a:gd name="connsiteX0" fmla="*/ 0 w 3928428"/>
              <a:gd name="connsiteY0" fmla="*/ 1544 h 955427"/>
              <a:gd name="connsiteX1" fmla="*/ 15533 w 3928428"/>
              <a:gd name="connsiteY1" fmla="*/ 942848 h 955427"/>
              <a:gd name="connsiteX2" fmla="*/ 3928428 w 3928428"/>
              <a:gd name="connsiteY2" fmla="*/ 955427 h 955427"/>
              <a:gd name="connsiteX3" fmla="*/ 3376812 w 3928428"/>
              <a:gd name="connsiteY3" fmla="*/ 0 h 955427"/>
            </a:gdLst>
            <a:ahLst/>
            <a:cxnLst>
              <a:cxn ang="0">
                <a:pos x="connsiteX0" y="connsiteY0"/>
              </a:cxn>
              <a:cxn ang="0">
                <a:pos x="connsiteX1" y="connsiteY1"/>
              </a:cxn>
              <a:cxn ang="0">
                <a:pos x="connsiteX2" y="connsiteY2"/>
              </a:cxn>
              <a:cxn ang="0">
                <a:pos x="connsiteX3" y="connsiteY3"/>
              </a:cxn>
            </a:cxnLst>
            <a:rect l="l" t="t" r="r" b="b"/>
            <a:pathLst>
              <a:path w="3928428" h="955427">
                <a:moveTo>
                  <a:pt x="0" y="1544"/>
                </a:moveTo>
                <a:lnTo>
                  <a:pt x="15533" y="942848"/>
                </a:lnTo>
                <a:lnTo>
                  <a:pt x="3928428" y="955427"/>
                </a:lnTo>
                <a:lnTo>
                  <a:pt x="3376812" y="0"/>
                </a:lnTo>
                <a:close/>
              </a:path>
            </a:pathLst>
          </a:custGeom>
          <a:gradFill>
            <a:gsLst>
              <a:gs pos="0">
                <a:schemeClr val="tx1">
                  <a:alpha val="30000"/>
                </a:schemeClr>
              </a:gs>
              <a:gs pos="100000">
                <a:schemeClr val="bg1">
                  <a:lumMod val="50000"/>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93" name="任意多边形 92"/>
          <p:cNvSpPr/>
          <p:nvPr/>
        </p:nvSpPr>
        <p:spPr>
          <a:xfrm rot="19800000" flipH="1">
            <a:off x="493003" y="6019699"/>
            <a:ext cx="3369636" cy="662892"/>
          </a:xfrm>
          <a:custGeom>
            <a:avLst/>
            <a:gdLst>
              <a:gd name="connsiteX0" fmla="*/ 0 w 3369636"/>
              <a:gd name="connsiteY0" fmla="*/ 121 h 662892"/>
              <a:gd name="connsiteX1" fmla="*/ 16857 w 3369636"/>
              <a:gd name="connsiteY1" fmla="*/ 658118 h 662892"/>
              <a:gd name="connsiteX2" fmla="*/ 2221474 w 3369636"/>
              <a:gd name="connsiteY2" fmla="*/ 662892 h 662892"/>
              <a:gd name="connsiteX3" fmla="*/ 3369636 w 3369636"/>
              <a:gd name="connsiteY3" fmla="*/ 0 h 662892"/>
            </a:gdLst>
            <a:ahLst/>
            <a:cxnLst>
              <a:cxn ang="0">
                <a:pos x="connsiteX0" y="connsiteY0"/>
              </a:cxn>
              <a:cxn ang="0">
                <a:pos x="connsiteX1" y="connsiteY1"/>
              </a:cxn>
              <a:cxn ang="0">
                <a:pos x="connsiteX2" y="connsiteY2"/>
              </a:cxn>
              <a:cxn ang="0">
                <a:pos x="connsiteX3" y="connsiteY3"/>
              </a:cxn>
            </a:cxnLst>
            <a:rect l="l" t="t" r="r" b="b"/>
            <a:pathLst>
              <a:path w="3369636" h="662892">
                <a:moveTo>
                  <a:pt x="0" y="121"/>
                </a:moveTo>
                <a:lnTo>
                  <a:pt x="16857" y="658118"/>
                </a:lnTo>
                <a:lnTo>
                  <a:pt x="2221474" y="662892"/>
                </a:lnTo>
                <a:lnTo>
                  <a:pt x="3369636" y="0"/>
                </a:lnTo>
                <a:close/>
              </a:path>
            </a:pathLst>
          </a:custGeom>
          <a:gradFill>
            <a:gsLst>
              <a:gs pos="0">
                <a:schemeClr val="tx1">
                  <a:alpha val="30000"/>
                </a:schemeClr>
              </a:gs>
              <a:gs pos="100000">
                <a:schemeClr val="bg1">
                  <a:lumMod val="50000"/>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grpSp>
        <p:nvGrpSpPr>
          <p:cNvPr id="52" name="组合 51"/>
          <p:cNvGrpSpPr/>
          <p:nvPr/>
        </p:nvGrpSpPr>
        <p:grpSpPr>
          <a:xfrm>
            <a:off x="-42652" y="304800"/>
            <a:ext cx="1634541" cy="1061520"/>
            <a:chOff x="-42652" y="304800"/>
            <a:chExt cx="1634541" cy="1061520"/>
          </a:xfrm>
        </p:grpSpPr>
        <p:sp>
          <p:nvSpPr>
            <p:cNvPr id="54"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56" name="椭圆 55"/>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969446" y="432556"/>
              <a:ext cx="527710"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01</a:t>
              </a:r>
              <a:endParaRPr lang="zh-CN" altLang="en-US" sz="2400" dirty="0">
                <a:solidFill>
                  <a:schemeClr val="bg1"/>
                </a:solidFill>
              </a:endParaRPr>
            </a:p>
          </p:txBody>
        </p:sp>
      </p:grpSp>
      <p:grpSp>
        <p:nvGrpSpPr>
          <p:cNvPr id="59" name="组合 58"/>
          <p:cNvGrpSpPr/>
          <p:nvPr/>
        </p:nvGrpSpPr>
        <p:grpSpPr>
          <a:xfrm>
            <a:off x="1686622" y="341972"/>
            <a:ext cx="5572519" cy="757315"/>
            <a:chOff x="1686622" y="341972"/>
            <a:chExt cx="5572519" cy="757315"/>
          </a:xfrm>
        </p:grpSpPr>
        <p:sp>
          <p:nvSpPr>
            <p:cNvPr id="60" name="文本框 59"/>
            <p:cNvSpPr txBox="1"/>
            <p:nvPr/>
          </p:nvSpPr>
          <p:spPr>
            <a:xfrm>
              <a:off x="1686622" y="341972"/>
              <a:ext cx="4076757" cy="584775"/>
            </a:xfrm>
            <a:prstGeom prst="rect">
              <a:avLst/>
            </a:prstGeom>
            <a:noFill/>
          </p:spPr>
          <p:txBody>
            <a:bodyPr wrap="none" rtlCol="0">
              <a:spAutoFit/>
              <a:scene3d>
                <a:camera prst="orthographicFront"/>
                <a:lightRig rig="threePt" dir="t"/>
              </a:scene3d>
              <a:sp3d contourW="12700"/>
            </a:bodyPr>
            <a:lstStyle/>
            <a:p>
              <a:pPr lvl="0">
                <a:defRPr/>
              </a:pPr>
              <a:r>
                <a:rPr lang="en-US" altLang="zh-CN" sz="3200" b="1" dirty="0">
                  <a:solidFill>
                    <a:schemeClr val="accent1"/>
                  </a:solidFill>
                </a:rPr>
                <a:t>Project Introduction</a:t>
              </a:r>
            </a:p>
          </p:txBody>
        </p:sp>
        <p:sp>
          <p:nvSpPr>
            <p:cNvPr id="61" name="文本框 60"/>
            <p:cNvSpPr txBox="1"/>
            <p:nvPr/>
          </p:nvSpPr>
          <p:spPr>
            <a:xfrm>
              <a:off x="1686622" y="844858"/>
              <a:ext cx="5572519" cy="254429"/>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000" dirty="0">
                  <a:solidFill>
                    <a:schemeClr val="bg1">
                      <a:lumMod val="65000"/>
                    </a:schemeClr>
                  </a:solidFill>
                  <a:latin typeface="微软雅黑"/>
                </a:rPr>
                <a:t>dataset sources | format | overview</a:t>
              </a:r>
              <a:endParaRPr kumimoji="0" lang="en-US" altLang="zh-CN" sz="1000" b="0" i="0" u="none" strike="noStrike" kern="1200" cap="none" spc="0" normalizeH="0" baseline="0" noProof="0" dirty="0">
                <a:ln>
                  <a:noFill/>
                </a:ln>
                <a:solidFill>
                  <a:schemeClr val="bg1">
                    <a:lumMod val="65000"/>
                  </a:schemeClr>
                </a:solidFill>
                <a:effectLst/>
                <a:uLnTx/>
                <a:uFillTx/>
                <a:latin typeface="微软雅黑"/>
                <a:ea typeface="微软雅黑"/>
                <a:cs typeface="+mn-cs"/>
              </a:endParaRPr>
            </a:p>
          </p:txBody>
        </p:sp>
      </p:grpSp>
      <p:grpSp>
        <p:nvGrpSpPr>
          <p:cNvPr id="62" name="组合 61"/>
          <p:cNvGrpSpPr/>
          <p:nvPr/>
        </p:nvGrpSpPr>
        <p:grpSpPr>
          <a:xfrm>
            <a:off x="6120065" y="1782075"/>
            <a:ext cx="4954381" cy="1566238"/>
            <a:chOff x="874712" y="3325188"/>
            <a:chExt cx="5397657" cy="670389"/>
          </a:xfrm>
        </p:grpSpPr>
        <p:sp>
          <p:nvSpPr>
            <p:cNvPr id="64" name="矩形 63">
              <a:extLst>
                <a:ext uri="{FF2B5EF4-FFF2-40B4-BE49-F238E27FC236}">
                  <a16:creationId xmlns:a16="http://schemas.microsoft.com/office/drawing/2014/main" id="{E3EB1709-6D20-4440-8800-976CC5E9712E}"/>
                </a:ext>
              </a:extLst>
            </p:cNvPr>
            <p:cNvSpPr/>
            <p:nvPr/>
          </p:nvSpPr>
          <p:spPr>
            <a:xfrm>
              <a:off x="874712" y="3523605"/>
              <a:ext cx="5397657" cy="471972"/>
            </a:xfrm>
            <a:prstGeom prst="rect">
              <a:avLst/>
            </a:prstGeom>
          </p:spPr>
          <p:txBody>
            <a:bodyPr wrap="square">
              <a:spAutoFit/>
              <a:scene3d>
                <a:camera prst="orthographicFront"/>
                <a:lightRig rig="threePt" dir="t"/>
              </a:scene3d>
              <a:sp3d contourW="12700"/>
            </a:bodyPr>
            <a:lstStyle/>
            <a:p>
              <a:pPr marL="285750" indent="-285750">
                <a:lnSpc>
                  <a:spcPct val="120000"/>
                </a:lnSpc>
                <a:buFont typeface="Arial" panose="020B0604020202020204" pitchFamily="34" charset="0"/>
                <a:buChar char="•"/>
              </a:pPr>
              <a:r>
                <a:rPr lang="en-US" altLang="zh-CN" sz="1400" dirty="0">
                  <a:solidFill>
                    <a:schemeClr val="tx1">
                      <a:lumMod val="50000"/>
                      <a:lumOff val="50000"/>
                    </a:schemeClr>
                  </a:solidFill>
                </a:rPr>
                <a:t>Collected and quantified by </a:t>
              </a:r>
              <a:r>
                <a:rPr lang="en-US" altLang="zh-CN" sz="1400" dirty="0" err="1">
                  <a:solidFill>
                    <a:schemeClr val="tx1">
                      <a:lumMod val="50000"/>
                      <a:lumOff val="50000"/>
                    </a:schemeClr>
                  </a:solidFill>
                </a:rPr>
                <a:t>Fehrman</a:t>
              </a:r>
              <a:r>
                <a:rPr lang="en-US" altLang="zh-CN" sz="1400" dirty="0">
                  <a:solidFill>
                    <a:schemeClr val="tx1">
                      <a:lumMod val="50000"/>
                      <a:lumOff val="50000"/>
                    </a:schemeClr>
                  </a:solidFill>
                </a:rPr>
                <a:t> et al. between March 2011 and March 2012</a:t>
              </a:r>
            </a:p>
            <a:p>
              <a:pPr marL="285750" indent="-285750">
                <a:lnSpc>
                  <a:spcPct val="120000"/>
                </a:lnSpc>
                <a:buFont typeface="Arial" panose="020B0604020202020204" pitchFamily="34" charset="0"/>
                <a:buChar char="•"/>
              </a:pPr>
              <a:r>
                <a:rPr lang="en-US" altLang="zh-CN" sz="1400" dirty="0">
                  <a:solidFill>
                    <a:schemeClr val="tx1">
                      <a:lumMod val="50000"/>
                      <a:lumOff val="50000"/>
                    </a:schemeClr>
                  </a:solidFill>
                </a:rPr>
                <a:t>Available on the UCI Machine Learning Repository</a:t>
              </a:r>
            </a:p>
            <a:p>
              <a:pPr>
                <a:lnSpc>
                  <a:spcPct val="120000"/>
                </a:lnSpc>
              </a:pPr>
              <a:endParaRPr lang="en-US" altLang="zh-CN" sz="1400" dirty="0">
                <a:solidFill>
                  <a:schemeClr val="tx1">
                    <a:lumMod val="50000"/>
                    <a:lumOff val="50000"/>
                  </a:schemeClr>
                </a:solidFill>
              </a:endParaRPr>
            </a:p>
          </p:txBody>
        </p:sp>
        <p:sp>
          <p:nvSpPr>
            <p:cNvPr id="67" name="矩形 66">
              <a:extLst>
                <a:ext uri="{FF2B5EF4-FFF2-40B4-BE49-F238E27FC236}">
                  <a16:creationId xmlns:a16="http://schemas.microsoft.com/office/drawing/2014/main" id="{CBCE2F27-1948-4AAF-B7D2-B7B4F23C2784}"/>
                </a:ext>
              </a:extLst>
            </p:cNvPr>
            <p:cNvSpPr/>
            <p:nvPr/>
          </p:nvSpPr>
          <p:spPr>
            <a:xfrm>
              <a:off x="874712" y="3325188"/>
              <a:ext cx="2241974" cy="168732"/>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rPr>
                <a:t>Dataset Source</a:t>
              </a:r>
              <a:endParaRPr lang="zh-CN" altLang="en-US" b="1" dirty="0">
                <a:solidFill>
                  <a:schemeClr val="tx1">
                    <a:lumMod val="75000"/>
                    <a:lumOff val="25000"/>
                  </a:schemeClr>
                </a:solidFill>
              </a:endParaRPr>
            </a:p>
          </p:txBody>
        </p:sp>
      </p:grpSp>
      <p:pic>
        <p:nvPicPr>
          <p:cNvPr id="4" name="Picture 3">
            <a:extLst>
              <a:ext uri="{FF2B5EF4-FFF2-40B4-BE49-F238E27FC236}">
                <a16:creationId xmlns:a16="http://schemas.microsoft.com/office/drawing/2014/main" id="{C1F40E74-7B85-4692-8B85-29602CAC1038}"/>
              </a:ext>
            </a:extLst>
          </p:cNvPr>
          <p:cNvPicPr>
            <a:picLocks noChangeAspect="1"/>
          </p:cNvPicPr>
          <p:nvPr/>
        </p:nvPicPr>
        <p:blipFill>
          <a:blip r:embed="rId3"/>
          <a:stretch>
            <a:fillRect/>
          </a:stretch>
        </p:blipFill>
        <p:spPr>
          <a:xfrm>
            <a:off x="1118301" y="1530336"/>
            <a:ext cx="4436465" cy="4403335"/>
          </a:xfrm>
          <a:prstGeom prst="rect">
            <a:avLst/>
          </a:prstGeom>
        </p:spPr>
      </p:pic>
      <p:pic>
        <p:nvPicPr>
          <p:cNvPr id="47" name="Picture 46">
            <a:extLst>
              <a:ext uri="{FF2B5EF4-FFF2-40B4-BE49-F238E27FC236}">
                <a16:creationId xmlns:a16="http://schemas.microsoft.com/office/drawing/2014/main" id="{EF16B249-EAA6-43D0-AC7E-0C944B9BA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5684" y="4286353"/>
            <a:ext cx="3016794" cy="1634097"/>
          </a:xfrm>
          <a:prstGeom prst="rect">
            <a:avLst/>
          </a:prstGeom>
        </p:spPr>
      </p:pic>
    </p:spTree>
    <p:extLst>
      <p:ext uri="{BB962C8B-B14F-4D97-AF65-F5344CB8AC3E}">
        <p14:creationId xmlns:p14="http://schemas.microsoft.com/office/powerpoint/2010/main" val="1658159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42652" y="304800"/>
            <a:ext cx="1634541" cy="1061520"/>
            <a:chOff x="-42652" y="304800"/>
            <a:chExt cx="1634541" cy="1061520"/>
          </a:xfrm>
        </p:grpSpPr>
        <p:sp>
          <p:nvSpPr>
            <p:cNvPr id="54"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56" name="椭圆 55"/>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969446" y="432556"/>
              <a:ext cx="527710"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01</a:t>
              </a:r>
              <a:endParaRPr lang="zh-CN" altLang="en-US" sz="2400" dirty="0">
                <a:solidFill>
                  <a:schemeClr val="bg1"/>
                </a:solidFill>
              </a:endParaRPr>
            </a:p>
          </p:txBody>
        </p:sp>
      </p:grpSp>
      <p:grpSp>
        <p:nvGrpSpPr>
          <p:cNvPr id="59" name="组合 58"/>
          <p:cNvGrpSpPr/>
          <p:nvPr/>
        </p:nvGrpSpPr>
        <p:grpSpPr>
          <a:xfrm>
            <a:off x="1686622" y="341972"/>
            <a:ext cx="5572519" cy="757315"/>
            <a:chOff x="1686622" y="341972"/>
            <a:chExt cx="5572519" cy="757315"/>
          </a:xfrm>
        </p:grpSpPr>
        <p:sp>
          <p:nvSpPr>
            <p:cNvPr id="60" name="文本框 59"/>
            <p:cNvSpPr txBox="1"/>
            <p:nvPr/>
          </p:nvSpPr>
          <p:spPr>
            <a:xfrm>
              <a:off x="1686622" y="341972"/>
              <a:ext cx="4076757" cy="584775"/>
            </a:xfrm>
            <a:prstGeom prst="rect">
              <a:avLst/>
            </a:prstGeom>
            <a:noFill/>
          </p:spPr>
          <p:txBody>
            <a:bodyPr wrap="none" rtlCol="0">
              <a:spAutoFit/>
              <a:scene3d>
                <a:camera prst="orthographicFront"/>
                <a:lightRig rig="threePt" dir="t"/>
              </a:scene3d>
              <a:sp3d contourW="12700"/>
            </a:bodyPr>
            <a:lstStyle/>
            <a:p>
              <a:pPr lvl="0">
                <a:defRPr/>
              </a:pPr>
              <a:r>
                <a:rPr lang="en-US" altLang="zh-CN" sz="3200" b="1" dirty="0">
                  <a:solidFill>
                    <a:schemeClr val="accent1"/>
                  </a:solidFill>
                </a:rPr>
                <a:t>Project Introduction</a:t>
              </a:r>
            </a:p>
          </p:txBody>
        </p:sp>
        <p:sp>
          <p:nvSpPr>
            <p:cNvPr id="61" name="文本框 60"/>
            <p:cNvSpPr txBox="1"/>
            <p:nvPr/>
          </p:nvSpPr>
          <p:spPr>
            <a:xfrm>
              <a:off x="1686622" y="844858"/>
              <a:ext cx="5572519" cy="254429"/>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000" dirty="0">
                  <a:solidFill>
                    <a:schemeClr val="bg1">
                      <a:lumMod val="65000"/>
                    </a:schemeClr>
                  </a:solidFill>
                  <a:latin typeface="微软雅黑"/>
                </a:rPr>
                <a:t>dataset sources | format | overview</a:t>
              </a:r>
            </a:p>
          </p:txBody>
        </p:sp>
      </p:grpSp>
      <p:grpSp>
        <p:nvGrpSpPr>
          <p:cNvPr id="62" name="组合 61"/>
          <p:cNvGrpSpPr/>
          <p:nvPr/>
        </p:nvGrpSpPr>
        <p:grpSpPr>
          <a:xfrm>
            <a:off x="1497156" y="1292196"/>
            <a:ext cx="9160334" cy="1049174"/>
            <a:chOff x="874712" y="3325188"/>
            <a:chExt cx="9979923" cy="449073"/>
          </a:xfrm>
        </p:grpSpPr>
        <p:sp>
          <p:nvSpPr>
            <p:cNvPr id="64" name="矩形 63">
              <a:extLst>
                <a:ext uri="{FF2B5EF4-FFF2-40B4-BE49-F238E27FC236}">
                  <a16:creationId xmlns:a16="http://schemas.microsoft.com/office/drawing/2014/main" id="{E3EB1709-6D20-4440-8800-976CC5E9712E}"/>
                </a:ext>
              </a:extLst>
            </p:cNvPr>
            <p:cNvSpPr/>
            <p:nvPr/>
          </p:nvSpPr>
          <p:spPr>
            <a:xfrm>
              <a:off x="874712" y="3523605"/>
              <a:ext cx="9979923" cy="250656"/>
            </a:xfrm>
            <a:prstGeom prst="rect">
              <a:avLst/>
            </a:prstGeom>
          </p:spPr>
          <p:txBody>
            <a:bodyPr wrap="square">
              <a:spAutoFit/>
              <a:scene3d>
                <a:camera prst="orthographicFront"/>
                <a:lightRig rig="threePt" dir="t"/>
              </a:scene3d>
              <a:sp3d contourW="12700"/>
            </a:bodyPr>
            <a:lstStyle/>
            <a:p>
              <a:pPr>
                <a:lnSpc>
                  <a:spcPct val="120000"/>
                </a:lnSpc>
              </a:pPr>
              <a:r>
                <a:rPr lang="en-US" altLang="zh-CN" sz="1400" dirty="0">
                  <a:solidFill>
                    <a:schemeClr val="tx1">
                      <a:lumMod val="50000"/>
                      <a:lumOff val="50000"/>
                    </a:schemeClr>
                  </a:solidFill>
                </a:rPr>
                <a:t>Data was collected from 1885 respondents from over seven countries to evaluate how personality traits and demographics affect drug consumption.</a:t>
              </a:r>
            </a:p>
          </p:txBody>
        </p:sp>
        <p:sp>
          <p:nvSpPr>
            <p:cNvPr id="67" name="矩形 66">
              <a:extLst>
                <a:ext uri="{FF2B5EF4-FFF2-40B4-BE49-F238E27FC236}">
                  <a16:creationId xmlns:a16="http://schemas.microsoft.com/office/drawing/2014/main" id="{CBCE2F27-1948-4AAF-B7D2-B7B4F23C2784}"/>
                </a:ext>
              </a:extLst>
            </p:cNvPr>
            <p:cNvSpPr/>
            <p:nvPr/>
          </p:nvSpPr>
          <p:spPr>
            <a:xfrm>
              <a:off x="874712" y="3325188"/>
              <a:ext cx="2656355" cy="168732"/>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rPr>
                <a:t>Dataset Format</a:t>
              </a:r>
              <a:endParaRPr lang="zh-CN" altLang="en-US" b="1" dirty="0">
                <a:solidFill>
                  <a:schemeClr val="tx1">
                    <a:lumMod val="75000"/>
                    <a:lumOff val="25000"/>
                  </a:schemeClr>
                </a:solidFill>
              </a:endParaRPr>
            </a:p>
          </p:txBody>
        </p:sp>
      </p:grpSp>
      <p:graphicFrame>
        <p:nvGraphicFramePr>
          <p:cNvPr id="3" name="Table 2">
            <a:extLst>
              <a:ext uri="{FF2B5EF4-FFF2-40B4-BE49-F238E27FC236}">
                <a16:creationId xmlns:a16="http://schemas.microsoft.com/office/drawing/2014/main" id="{4EF659E5-6840-4106-8664-3B9598A98213}"/>
              </a:ext>
            </a:extLst>
          </p:cNvPr>
          <p:cNvGraphicFramePr>
            <a:graphicFrameLocks noGrp="1"/>
          </p:cNvGraphicFramePr>
          <p:nvPr>
            <p:extLst>
              <p:ext uri="{D42A27DB-BD31-4B8C-83A1-F6EECF244321}">
                <p14:modId xmlns:p14="http://schemas.microsoft.com/office/powerpoint/2010/main" val="433915941"/>
              </p:ext>
            </p:extLst>
          </p:nvPr>
        </p:nvGraphicFramePr>
        <p:xfrm>
          <a:off x="477137" y="2508919"/>
          <a:ext cx="1534543" cy="1979633"/>
        </p:xfrm>
        <a:graphic>
          <a:graphicData uri="http://schemas.openxmlformats.org/drawingml/2006/table">
            <a:tbl>
              <a:tblPr firstRow="1" bandRow="1">
                <a:tableStyleId>{5C22544A-7EE6-4342-B048-85BDC9FD1C3A}</a:tableStyleId>
              </a:tblPr>
              <a:tblGrid>
                <a:gridCol w="1534543">
                  <a:extLst>
                    <a:ext uri="{9D8B030D-6E8A-4147-A177-3AD203B41FA5}">
                      <a16:colId xmlns:a16="http://schemas.microsoft.com/office/drawing/2014/main" val="469422304"/>
                    </a:ext>
                  </a:extLst>
                </a:gridCol>
              </a:tblGrid>
              <a:tr h="3115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effectLst/>
                        </a:rPr>
                        <a:t>General Info</a:t>
                      </a:r>
                    </a:p>
                  </a:txBody>
                  <a:tcPr>
                    <a:solidFill>
                      <a:schemeClr val="accent1">
                        <a:lumMod val="60000"/>
                        <a:lumOff val="40000"/>
                      </a:schemeClr>
                    </a:solidFill>
                  </a:tcPr>
                </a:tc>
                <a:extLst>
                  <a:ext uri="{0D108BD9-81ED-4DB2-BD59-A6C34878D82A}">
                    <a16:rowId xmlns:a16="http://schemas.microsoft.com/office/drawing/2014/main" val="1069322082"/>
                  </a:ext>
                </a:extLst>
              </a:tr>
              <a:tr h="1644353">
                <a:tc>
                  <a:txBody>
                    <a:bodyPr/>
                    <a:lstStyle/>
                    <a:p>
                      <a:pPr marL="342900" marR="0" lvl="0" indent="-342900">
                        <a:lnSpc>
                          <a:spcPct val="115000"/>
                        </a:lnSpc>
                        <a:spcBef>
                          <a:spcPts val="0"/>
                        </a:spcBef>
                        <a:spcAft>
                          <a:spcPts val="0"/>
                        </a:spcAft>
                        <a:buFont typeface="+mj-lt"/>
                        <a:buAutoNum type="arabicPeriod"/>
                      </a:pPr>
                      <a:r>
                        <a:rPr lang="en-US" sz="1200" u="none" strike="noStrike" dirty="0">
                          <a:effectLst/>
                        </a:rPr>
                        <a:t>ID</a:t>
                      </a:r>
                    </a:p>
                    <a:p>
                      <a:pPr marL="342900" marR="0" lvl="0" indent="-342900">
                        <a:lnSpc>
                          <a:spcPct val="115000"/>
                        </a:lnSpc>
                        <a:spcBef>
                          <a:spcPts val="0"/>
                        </a:spcBef>
                        <a:spcAft>
                          <a:spcPts val="0"/>
                        </a:spcAft>
                        <a:buFont typeface="+mj-lt"/>
                        <a:buAutoNum type="arabicPeriod"/>
                      </a:pPr>
                      <a:r>
                        <a:rPr lang="en-US" sz="1200" u="none" strike="noStrike" dirty="0">
                          <a:effectLst/>
                        </a:rPr>
                        <a:t>Age</a:t>
                      </a:r>
                    </a:p>
                    <a:p>
                      <a:pPr marL="342900" marR="0" lvl="0" indent="-342900">
                        <a:lnSpc>
                          <a:spcPct val="115000"/>
                        </a:lnSpc>
                        <a:spcBef>
                          <a:spcPts val="0"/>
                        </a:spcBef>
                        <a:spcAft>
                          <a:spcPts val="0"/>
                        </a:spcAft>
                        <a:buFont typeface="+mj-lt"/>
                        <a:buAutoNum type="arabicPeriod"/>
                      </a:pPr>
                      <a:r>
                        <a:rPr lang="en-US" sz="1200" u="none" strike="noStrike" dirty="0">
                          <a:effectLst/>
                        </a:rPr>
                        <a:t>Gender</a:t>
                      </a:r>
                    </a:p>
                    <a:p>
                      <a:pPr marL="342900" marR="0" lvl="0" indent="-342900">
                        <a:lnSpc>
                          <a:spcPct val="115000"/>
                        </a:lnSpc>
                        <a:spcBef>
                          <a:spcPts val="0"/>
                        </a:spcBef>
                        <a:spcAft>
                          <a:spcPts val="0"/>
                        </a:spcAft>
                        <a:buFont typeface="+mj-lt"/>
                        <a:buAutoNum type="arabicPeriod"/>
                      </a:pPr>
                      <a:r>
                        <a:rPr lang="en-US" sz="1200" u="none" strike="noStrike" dirty="0">
                          <a:effectLst/>
                        </a:rPr>
                        <a:t>Education</a:t>
                      </a:r>
                    </a:p>
                    <a:p>
                      <a:pPr marL="342900" marR="0" lvl="0" indent="-342900">
                        <a:lnSpc>
                          <a:spcPct val="115000"/>
                        </a:lnSpc>
                        <a:spcBef>
                          <a:spcPts val="0"/>
                        </a:spcBef>
                        <a:spcAft>
                          <a:spcPts val="0"/>
                        </a:spcAft>
                        <a:buFont typeface="+mj-lt"/>
                        <a:buAutoNum type="arabicPeriod"/>
                      </a:pPr>
                      <a:r>
                        <a:rPr lang="en-US" sz="1200" u="none" strike="noStrike" dirty="0">
                          <a:effectLst/>
                        </a:rPr>
                        <a:t>Country</a:t>
                      </a:r>
                    </a:p>
                    <a:p>
                      <a:pPr marL="342900" marR="0" lvl="0" indent="-342900">
                        <a:lnSpc>
                          <a:spcPct val="115000"/>
                        </a:lnSpc>
                        <a:spcBef>
                          <a:spcPts val="0"/>
                        </a:spcBef>
                        <a:spcAft>
                          <a:spcPts val="0"/>
                        </a:spcAft>
                        <a:buFont typeface="+mj-lt"/>
                        <a:buAutoNum type="arabicPeriod"/>
                      </a:pPr>
                      <a:r>
                        <a:rPr lang="en-US" sz="1200" u="none" strike="noStrike" dirty="0">
                          <a:effectLst/>
                        </a:rPr>
                        <a:t>Ethnicity</a:t>
                      </a:r>
                      <a:endParaRPr lang="en-US" sz="1200" u="none" strike="noStrike" dirty="0">
                        <a:effectLst/>
                        <a:latin typeface="Arial" panose="020B0604020202020204" pitchFamily="34" charset="0"/>
                        <a:ea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1918559103"/>
                  </a:ext>
                </a:extLst>
              </a:tr>
            </a:tbl>
          </a:graphicData>
        </a:graphic>
      </p:graphicFrame>
      <p:graphicFrame>
        <p:nvGraphicFramePr>
          <p:cNvPr id="4" name="Table 3">
            <a:extLst>
              <a:ext uri="{FF2B5EF4-FFF2-40B4-BE49-F238E27FC236}">
                <a16:creationId xmlns:a16="http://schemas.microsoft.com/office/drawing/2014/main" id="{14C4AA71-AAC3-4092-AE3E-B694D795275F}"/>
              </a:ext>
            </a:extLst>
          </p:cNvPr>
          <p:cNvGraphicFramePr>
            <a:graphicFrameLocks noGrp="1"/>
          </p:cNvGraphicFramePr>
          <p:nvPr>
            <p:extLst>
              <p:ext uri="{D42A27DB-BD31-4B8C-83A1-F6EECF244321}">
                <p14:modId xmlns:p14="http://schemas.microsoft.com/office/powerpoint/2010/main" val="1499869471"/>
              </p:ext>
            </p:extLst>
          </p:nvPr>
        </p:nvGraphicFramePr>
        <p:xfrm>
          <a:off x="2137804" y="2499458"/>
          <a:ext cx="5530544" cy="3060329"/>
        </p:xfrm>
        <a:graphic>
          <a:graphicData uri="http://schemas.openxmlformats.org/drawingml/2006/table">
            <a:tbl>
              <a:tblPr firstRow="1" bandRow="1">
                <a:tableStyleId>{5C22544A-7EE6-4342-B048-85BDC9FD1C3A}</a:tableStyleId>
              </a:tblPr>
              <a:tblGrid>
                <a:gridCol w="5530544">
                  <a:extLst>
                    <a:ext uri="{9D8B030D-6E8A-4147-A177-3AD203B41FA5}">
                      <a16:colId xmlns:a16="http://schemas.microsoft.com/office/drawing/2014/main" val="1347682721"/>
                    </a:ext>
                  </a:extLst>
                </a:gridCol>
              </a:tblGrid>
              <a:tr h="338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effectLst/>
                          <a:latin typeface="+mn-lt"/>
                          <a:ea typeface="+mn-ea"/>
                          <a:cs typeface="+mn-cs"/>
                        </a:rPr>
                        <a:t>Personality Measurement Scores</a:t>
                      </a:r>
                    </a:p>
                  </a:txBody>
                  <a:tcPr>
                    <a:solidFill>
                      <a:schemeClr val="accent1">
                        <a:lumMod val="60000"/>
                        <a:lumOff val="40000"/>
                      </a:schemeClr>
                    </a:solidFill>
                  </a:tcPr>
                </a:tc>
                <a:extLst>
                  <a:ext uri="{0D108BD9-81ED-4DB2-BD59-A6C34878D82A}">
                    <a16:rowId xmlns:a16="http://schemas.microsoft.com/office/drawing/2014/main" val="661873436"/>
                  </a:ext>
                </a:extLst>
              </a:tr>
              <a:tr h="2722081">
                <a:tc>
                  <a:txBody>
                    <a:bodyPr/>
                    <a:lstStyle/>
                    <a:p>
                      <a:pPr marL="342900" marR="0" lvl="0" indent="-342900">
                        <a:lnSpc>
                          <a:spcPct val="115000"/>
                        </a:lnSpc>
                        <a:spcBef>
                          <a:spcPts val="0"/>
                        </a:spcBef>
                        <a:spcAft>
                          <a:spcPts val="0"/>
                        </a:spcAft>
                        <a:buFont typeface="+mj-lt"/>
                        <a:buAutoNum type="arabicPeriod"/>
                      </a:pPr>
                      <a:r>
                        <a:rPr lang="en-US" sz="1200" u="none" strike="noStrike" dirty="0">
                          <a:effectLst/>
                        </a:rPr>
                        <a:t>Nscore (score on Neuroticism)</a:t>
                      </a:r>
                    </a:p>
                    <a:p>
                      <a:pPr marL="342900" marR="0" lvl="0" indent="-342900">
                        <a:lnSpc>
                          <a:spcPct val="115000"/>
                        </a:lnSpc>
                        <a:spcBef>
                          <a:spcPts val="0"/>
                        </a:spcBef>
                        <a:spcAft>
                          <a:spcPts val="0"/>
                        </a:spcAft>
                        <a:buFont typeface="+mj-lt"/>
                        <a:buAutoNum type="arabicPeriod"/>
                      </a:pPr>
                      <a:r>
                        <a:rPr lang="en-US" sz="1200" u="none" strike="noStrike" dirty="0">
                          <a:effectLst/>
                        </a:rPr>
                        <a:t>Escore (score on Extraversion)</a:t>
                      </a:r>
                    </a:p>
                    <a:p>
                      <a:pPr marL="342900" marR="0" lvl="0" indent="-342900">
                        <a:lnSpc>
                          <a:spcPct val="115000"/>
                        </a:lnSpc>
                        <a:spcBef>
                          <a:spcPts val="0"/>
                        </a:spcBef>
                        <a:spcAft>
                          <a:spcPts val="0"/>
                        </a:spcAft>
                        <a:buFont typeface="+mj-lt"/>
                        <a:buAutoNum type="arabicPeriod"/>
                      </a:pPr>
                      <a:r>
                        <a:rPr lang="en-US" sz="1200" u="none" strike="noStrike" dirty="0">
                          <a:effectLst/>
                        </a:rPr>
                        <a:t>Oscore (score on Openness to experience)</a:t>
                      </a:r>
                    </a:p>
                    <a:p>
                      <a:pPr marL="342900" marR="0" lvl="0" indent="-342900">
                        <a:lnSpc>
                          <a:spcPct val="115000"/>
                        </a:lnSpc>
                        <a:spcBef>
                          <a:spcPts val="0"/>
                        </a:spcBef>
                        <a:spcAft>
                          <a:spcPts val="0"/>
                        </a:spcAft>
                        <a:buFont typeface="+mj-lt"/>
                        <a:buAutoNum type="arabicPeriod"/>
                      </a:pPr>
                      <a:r>
                        <a:rPr lang="en-US" sz="1200" u="none" strike="noStrike" dirty="0">
                          <a:effectLst/>
                        </a:rPr>
                        <a:t>Ascore (score on Agreeableness)</a:t>
                      </a:r>
                    </a:p>
                    <a:p>
                      <a:pPr marL="342900" marR="0" lvl="0" indent="-342900">
                        <a:lnSpc>
                          <a:spcPct val="115000"/>
                        </a:lnSpc>
                        <a:spcBef>
                          <a:spcPts val="0"/>
                        </a:spcBef>
                        <a:spcAft>
                          <a:spcPts val="0"/>
                        </a:spcAft>
                        <a:buFont typeface="+mj-lt"/>
                        <a:buAutoNum type="arabicPeriod"/>
                      </a:pPr>
                      <a:r>
                        <a:rPr lang="en-US" sz="1200" u="none" strike="noStrike" dirty="0">
                          <a:effectLst/>
                        </a:rPr>
                        <a:t>Cscore (score on Conscientiousness)</a:t>
                      </a:r>
                    </a:p>
                    <a:p>
                      <a:pPr marL="342900" marR="0" lvl="0" indent="-342900">
                        <a:lnSpc>
                          <a:spcPct val="115000"/>
                        </a:lnSpc>
                        <a:spcBef>
                          <a:spcPts val="0"/>
                        </a:spcBef>
                        <a:spcAft>
                          <a:spcPts val="0"/>
                        </a:spcAft>
                        <a:buFont typeface="+mj-lt"/>
                        <a:buAutoNum type="arabicPeriod"/>
                      </a:pPr>
                      <a:r>
                        <a:rPr lang="en-US" sz="1200" u="none" strike="noStrike" dirty="0">
                          <a:effectLst/>
                        </a:rPr>
                        <a:t>Impulsive (impulsiveness measurement) </a:t>
                      </a:r>
                    </a:p>
                    <a:p>
                      <a:pPr marL="342900" marR="0" lvl="0" indent="-342900">
                        <a:lnSpc>
                          <a:spcPct val="115000"/>
                        </a:lnSpc>
                        <a:spcBef>
                          <a:spcPts val="0"/>
                        </a:spcBef>
                        <a:spcAft>
                          <a:spcPts val="0"/>
                        </a:spcAft>
                        <a:buFont typeface="+mj-lt"/>
                        <a:buAutoNum type="arabicPeriod"/>
                      </a:pPr>
                      <a:r>
                        <a:rPr lang="en-US" sz="1200" u="none" strike="noStrike" dirty="0">
                          <a:effectLst/>
                        </a:rPr>
                        <a:t>Sensation (input about the physical world obtained by our sensory receptors)</a:t>
                      </a:r>
                      <a:endParaRPr lang="en-US" sz="1200" u="none" strike="noStrike" dirty="0">
                        <a:effectLst/>
                        <a:latin typeface="Arial" panose="020B0604020202020204" pitchFamily="34" charset="0"/>
                        <a:ea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3596802246"/>
                  </a:ext>
                </a:extLst>
              </a:tr>
            </a:tbl>
          </a:graphicData>
        </a:graphic>
      </p:graphicFrame>
      <p:graphicFrame>
        <p:nvGraphicFramePr>
          <p:cNvPr id="5" name="Table 4">
            <a:extLst>
              <a:ext uri="{FF2B5EF4-FFF2-40B4-BE49-F238E27FC236}">
                <a16:creationId xmlns:a16="http://schemas.microsoft.com/office/drawing/2014/main" id="{BB2995E2-88EA-4A4D-90FD-DFAAE60142E0}"/>
              </a:ext>
            </a:extLst>
          </p:cNvPr>
          <p:cNvGraphicFramePr>
            <a:graphicFrameLocks noGrp="1"/>
          </p:cNvGraphicFramePr>
          <p:nvPr>
            <p:extLst>
              <p:ext uri="{D42A27DB-BD31-4B8C-83A1-F6EECF244321}">
                <p14:modId xmlns:p14="http://schemas.microsoft.com/office/powerpoint/2010/main" val="3314969374"/>
              </p:ext>
            </p:extLst>
          </p:nvPr>
        </p:nvGraphicFramePr>
        <p:xfrm>
          <a:off x="7821098" y="2499458"/>
          <a:ext cx="4012000" cy="3930771"/>
        </p:xfrm>
        <a:graphic>
          <a:graphicData uri="http://schemas.openxmlformats.org/drawingml/2006/table">
            <a:tbl>
              <a:tblPr firstRow="1" bandRow="1">
                <a:tableStyleId>{5C22544A-7EE6-4342-B048-85BDC9FD1C3A}</a:tableStyleId>
              </a:tblPr>
              <a:tblGrid>
                <a:gridCol w="4012000">
                  <a:extLst>
                    <a:ext uri="{9D8B030D-6E8A-4147-A177-3AD203B41FA5}">
                      <a16:colId xmlns:a16="http://schemas.microsoft.com/office/drawing/2014/main" val="2663282592"/>
                    </a:ext>
                  </a:extLst>
                </a:gridCol>
              </a:tblGrid>
              <a:tr h="337801">
                <a:tc>
                  <a:txBody>
                    <a:bodyPr/>
                    <a:lstStyle/>
                    <a:p>
                      <a:r>
                        <a:rPr lang="en-US" sz="1600" dirty="0"/>
                        <a:t>19 Drug Types</a:t>
                      </a:r>
                    </a:p>
                  </a:txBody>
                  <a:tcPr>
                    <a:solidFill>
                      <a:schemeClr val="accent1">
                        <a:lumMod val="60000"/>
                        <a:lumOff val="40000"/>
                      </a:schemeClr>
                    </a:solidFill>
                  </a:tcPr>
                </a:tc>
                <a:extLst>
                  <a:ext uri="{0D108BD9-81ED-4DB2-BD59-A6C34878D82A}">
                    <a16:rowId xmlns:a16="http://schemas.microsoft.com/office/drawing/2014/main" val="4187261899"/>
                  </a:ext>
                </a:extLst>
              </a:tr>
              <a:tr h="3592970">
                <a:tc>
                  <a:txBody>
                    <a:bodyPr/>
                    <a:lstStyle/>
                    <a:p>
                      <a:pPr marL="342900" indent="-342900">
                        <a:buFont typeface="+mj-lt"/>
                        <a:buAutoNum type="arabicPeriod"/>
                      </a:pPr>
                      <a:r>
                        <a:rPr lang="en-US" sz="1200" dirty="0" err="1"/>
                        <a:t>Alc</a:t>
                      </a:r>
                      <a:r>
                        <a:rPr lang="en-US" sz="1200" dirty="0"/>
                        <a:t> = Alcohol</a:t>
                      </a:r>
                    </a:p>
                    <a:p>
                      <a:pPr marL="342900" indent="-342900">
                        <a:buFont typeface="+mj-lt"/>
                        <a:buAutoNum type="arabicPeriod"/>
                      </a:pPr>
                      <a:r>
                        <a:rPr lang="en-US" sz="1200" dirty="0" err="1"/>
                        <a:t>Amphet</a:t>
                      </a:r>
                      <a:r>
                        <a:rPr lang="en-US" sz="1200" dirty="0"/>
                        <a:t> = Amphetamine</a:t>
                      </a:r>
                    </a:p>
                    <a:p>
                      <a:pPr marL="342900" indent="-342900">
                        <a:buFont typeface="+mj-lt"/>
                        <a:buAutoNum type="arabicPeriod"/>
                      </a:pPr>
                      <a:r>
                        <a:rPr lang="en-US" sz="1200" b="0" i="0" kern="1200" dirty="0">
                          <a:solidFill>
                            <a:schemeClr val="dk1"/>
                          </a:solidFill>
                          <a:effectLst/>
                          <a:latin typeface="+mn-lt"/>
                          <a:ea typeface="+mn-ea"/>
                          <a:cs typeface="+mn-cs"/>
                        </a:rPr>
                        <a:t>Amyl = Amyl Nitrite</a:t>
                      </a:r>
                    </a:p>
                    <a:p>
                      <a:pPr marL="342900" indent="-342900">
                        <a:buFont typeface="+mj-lt"/>
                        <a:buAutoNum type="arabicPeriod"/>
                      </a:pPr>
                      <a:r>
                        <a:rPr lang="en-US" sz="1200" b="0" i="0" kern="1200" dirty="0">
                          <a:solidFill>
                            <a:schemeClr val="dk1"/>
                          </a:solidFill>
                          <a:effectLst/>
                          <a:latin typeface="+mn-lt"/>
                          <a:ea typeface="+mn-ea"/>
                          <a:cs typeface="+mn-cs"/>
                        </a:rPr>
                        <a:t>Benzos = Benzodiazepine</a:t>
                      </a:r>
                    </a:p>
                    <a:p>
                      <a:pPr marL="342900" indent="-342900">
                        <a:buFont typeface="+mj-lt"/>
                        <a:buAutoNum type="arabicPeriod"/>
                      </a:pPr>
                      <a:r>
                        <a:rPr lang="en-US" sz="1200" b="0" i="0" kern="1200" dirty="0" err="1">
                          <a:solidFill>
                            <a:schemeClr val="dk1"/>
                          </a:solidFill>
                          <a:effectLst/>
                          <a:latin typeface="+mn-lt"/>
                          <a:ea typeface="+mn-ea"/>
                          <a:cs typeface="+mn-cs"/>
                        </a:rPr>
                        <a:t>Caff</a:t>
                      </a:r>
                      <a:r>
                        <a:rPr lang="en-US" sz="1200" b="0" i="0" kern="1200" dirty="0">
                          <a:solidFill>
                            <a:schemeClr val="dk1"/>
                          </a:solidFill>
                          <a:effectLst/>
                          <a:latin typeface="+mn-lt"/>
                          <a:ea typeface="+mn-ea"/>
                          <a:cs typeface="+mn-cs"/>
                        </a:rPr>
                        <a:t> = Caffeine</a:t>
                      </a:r>
                    </a:p>
                    <a:p>
                      <a:pPr marL="342900" indent="-342900">
                        <a:buFont typeface="+mj-lt"/>
                        <a:buAutoNum type="arabicPeriod"/>
                      </a:pPr>
                      <a:r>
                        <a:rPr lang="en-US" sz="1200" b="0" i="0" kern="1200" dirty="0">
                          <a:solidFill>
                            <a:schemeClr val="dk1"/>
                          </a:solidFill>
                          <a:effectLst/>
                          <a:latin typeface="+mn-lt"/>
                          <a:ea typeface="+mn-ea"/>
                          <a:cs typeface="+mn-cs"/>
                        </a:rPr>
                        <a:t>Can = Cannabis</a:t>
                      </a:r>
                    </a:p>
                    <a:p>
                      <a:pPr marL="342900" indent="-342900">
                        <a:buFont typeface="+mj-lt"/>
                        <a:buAutoNum type="arabicPeriod"/>
                      </a:pPr>
                      <a:r>
                        <a:rPr lang="en-US" sz="1200" b="0" i="0" kern="1200" dirty="0">
                          <a:solidFill>
                            <a:schemeClr val="dk1"/>
                          </a:solidFill>
                          <a:effectLst/>
                          <a:latin typeface="+mn-lt"/>
                          <a:ea typeface="+mn-ea"/>
                          <a:cs typeface="+mn-cs"/>
                        </a:rPr>
                        <a:t>Choco = Chocolate</a:t>
                      </a:r>
                    </a:p>
                    <a:p>
                      <a:pPr marL="342900" indent="-342900">
                        <a:buFont typeface="+mj-lt"/>
                        <a:buAutoNum type="arabicPeriod"/>
                      </a:pPr>
                      <a:r>
                        <a:rPr lang="en-US" sz="1200" b="0" i="0" kern="1200" dirty="0">
                          <a:solidFill>
                            <a:schemeClr val="dk1"/>
                          </a:solidFill>
                          <a:effectLst/>
                          <a:latin typeface="+mn-lt"/>
                          <a:ea typeface="+mn-ea"/>
                          <a:cs typeface="+mn-cs"/>
                        </a:rPr>
                        <a:t>Coke = Cocaine</a:t>
                      </a:r>
                    </a:p>
                    <a:p>
                      <a:pPr marL="342900" indent="-342900">
                        <a:buFont typeface="+mj-lt"/>
                        <a:buAutoNum type="arabicPeriod"/>
                      </a:pPr>
                      <a:r>
                        <a:rPr lang="en-US" sz="1200" b="0" i="0" kern="1200" dirty="0">
                          <a:solidFill>
                            <a:schemeClr val="dk1"/>
                          </a:solidFill>
                          <a:effectLst/>
                          <a:latin typeface="+mn-lt"/>
                          <a:ea typeface="+mn-ea"/>
                          <a:cs typeface="+mn-cs"/>
                        </a:rPr>
                        <a:t>Crack</a:t>
                      </a:r>
                    </a:p>
                    <a:p>
                      <a:pPr marL="342900" indent="-342900">
                        <a:buFont typeface="+mj-lt"/>
                        <a:buAutoNum type="arabicPeriod"/>
                      </a:pPr>
                      <a:r>
                        <a:rPr lang="en-US" sz="1200" b="0" i="0" kern="1200" dirty="0" err="1">
                          <a:solidFill>
                            <a:schemeClr val="dk1"/>
                          </a:solidFill>
                          <a:effectLst/>
                          <a:latin typeface="+mn-lt"/>
                          <a:ea typeface="+mn-ea"/>
                          <a:cs typeface="+mn-cs"/>
                        </a:rPr>
                        <a:t>Ecst</a:t>
                      </a:r>
                      <a:r>
                        <a:rPr lang="en-US" sz="1200" b="0" i="0" kern="1200" dirty="0">
                          <a:solidFill>
                            <a:schemeClr val="dk1"/>
                          </a:solidFill>
                          <a:effectLst/>
                          <a:latin typeface="+mn-lt"/>
                          <a:ea typeface="+mn-ea"/>
                          <a:cs typeface="+mn-cs"/>
                        </a:rPr>
                        <a:t> = </a:t>
                      </a:r>
                      <a:r>
                        <a:rPr lang="en-US" sz="1200" b="0" i="0" kern="1200" dirty="0" err="1">
                          <a:solidFill>
                            <a:schemeClr val="dk1"/>
                          </a:solidFill>
                          <a:effectLst/>
                          <a:latin typeface="+mn-lt"/>
                          <a:ea typeface="+mn-ea"/>
                          <a:cs typeface="+mn-cs"/>
                        </a:rPr>
                        <a:t>Ecstacy</a:t>
                      </a:r>
                      <a:endParaRPr lang="en-US" sz="1200" b="0" i="0" kern="1200" dirty="0">
                        <a:solidFill>
                          <a:schemeClr val="dk1"/>
                        </a:solidFill>
                        <a:effectLst/>
                        <a:latin typeface="+mn-lt"/>
                        <a:ea typeface="+mn-ea"/>
                        <a:cs typeface="+mn-cs"/>
                      </a:endParaRPr>
                    </a:p>
                    <a:p>
                      <a:pPr marL="342900" indent="-342900">
                        <a:buFont typeface="+mj-lt"/>
                        <a:buAutoNum type="arabicPeriod"/>
                      </a:pPr>
                      <a:r>
                        <a:rPr lang="en-US" sz="1200" b="0" i="0" kern="1200" dirty="0">
                          <a:solidFill>
                            <a:schemeClr val="dk1"/>
                          </a:solidFill>
                          <a:effectLst/>
                          <a:latin typeface="+mn-lt"/>
                          <a:ea typeface="+mn-ea"/>
                          <a:cs typeface="+mn-cs"/>
                        </a:rPr>
                        <a:t>Her = Heroin</a:t>
                      </a:r>
                    </a:p>
                    <a:p>
                      <a:pPr marL="342900" indent="-342900">
                        <a:buFont typeface="+mj-lt"/>
                        <a:buAutoNum type="arabicPeriod"/>
                      </a:pPr>
                      <a:r>
                        <a:rPr lang="en-US" sz="1200" b="0" i="0" kern="1200" dirty="0" err="1">
                          <a:solidFill>
                            <a:schemeClr val="dk1"/>
                          </a:solidFill>
                          <a:effectLst/>
                          <a:latin typeface="+mn-lt"/>
                          <a:ea typeface="+mn-ea"/>
                          <a:cs typeface="+mn-cs"/>
                        </a:rPr>
                        <a:t>Ket</a:t>
                      </a:r>
                      <a:r>
                        <a:rPr lang="en-US" sz="1200" b="0" i="0" kern="1200" dirty="0">
                          <a:solidFill>
                            <a:schemeClr val="dk1"/>
                          </a:solidFill>
                          <a:effectLst/>
                          <a:latin typeface="+mn-lt"/>
                          <a:ea typeface="+mn-ea"/>
                          <a:cs typeface="+mn-cs"/>
                        </a:rPr>
                        <a:t> = Ketamine</a:t>
                      </a:r>
                    </a:p>
                    <a:p>
                      <a:pPr marL="342900" indent="-342900">
                        <a:buFont typeface="+mj-lt"/>
                        <a:buAutoNum type="arabicPeriod"/>
                      </a:pPr>
                      <a:r>
                        <a:rPr lang="en-US" sz="1200" b="0" i="0" kern="1200" dirty="0" err="1">
                          <a:solidFill>
                            <a:schemeClr val="dk1"/>
                          </a:solidFill>
                          <a:effectLst/>
                          <a:latin typeface="+mn-lt"/>
                          <a:ea typeface="+mn-ea"/>
                          <a:cs typeface="+mn-cs"/>
                        </a:rPr>
                        <a:t>Leghighs</a:t>
                      </a:r>
                      <a:r>
                        <a:rPr lang="en-US" sz="1200" b="0" i="0" kern="1200" dirty="0">
                          <a:solidFill>
                            <a:schemeClr val="dk1"/>
                          </a:solidFill>
                          <a:effectLst/>
                          <a:latin typeface="+mn-lt"/>
                          <a:ea typeface="+mn-ea"/>
                          <a:cs typeface="+mn-cs"/>
                        </a:rPr>
                        <a:t> = Legal Highs</a:t>
                      </a:r>
                    </a:p>
                    <a:p>
                      <a:pPr marL="342900" indent="-342900">
                        <a:buFont typeface="+mj-lt"/>
                        <a:buAutoNum type="arabicPeriod"/>
                      </a:pPr>
                      <a:r>
                        <a:rPr lang="en-US" sz="1200" b="0" i="0" kern="1200" dirty="0">
                          <a:solidFill>
                            <a:schemeClr val="dk1"/>
                          </a:solidFill>
                          <a:effectLst/>
                          <a:latin typeface="+mn-lt"/>
                          <a:ea typeface="+mn-ea"/>
                          <a:cs typeface="+mn-cs"/>
                        </a:rPr>
                        <a:t>LSD </a:t>
                      </a:r>
                    </a:p>
                    <a:p>
                      <a:pPr marL="342900" indent="-342900">
                        <a:buFont typeface="+mj-lt"/>
                        <a:buAutoNum type="arabicPeriod"/>
                      </a:pPr>
                      <a:r>
                        <a:rPr lang="en-US" sz="1200" b="0" i="0" kern="1200" dirty="0">
                          <a:solidFill>
                            <a:schemeClr val="dk1"/>
                          </a:solidFill>
                          <a:effectLst/>
                          <a:latin typeface="+mn-lt"/>
                          <a:ea typeface="+mn-ea"/>
                          <a:cs typeface="+mn-cs"/>
                        </a:rPr>
                        <a:t>Meth = Methadone</a:t>
                      </a:r>
                    </a:p>
                    <a:p>
                      <a:pPr marL="342900" indent="-342900">
                        <a:buFont typeface="+mj-lt"/>
                        <a:buAutoNum type="arabicPeriod"/>
                      </a:pPr>
                      <a:r>
                        <a:rPr lang="en-US" sz="1200" b="0" i="0" kern="1200" dirty="0">
                          <a:solidFill>
                            <a:schemeClr val="dk1"/>
                          </a:solidFill>
                          <a:effectLst/>
                          <a:latin typeface="+mn-lt"/>
                          <a:ea typeface="+mn-ea"/>
                          <a:cs typeface="+mn-cs"/>
                        </a:rPr>
                        <a:t>Mush = Magical Mushroom</a:t>
                      </a:r>
                    </a:p>
                    <a:p>
                      <a:pPr marL="342900" indent="-342900">
                        <a:buFont typeface="+mj-lt"/>
                        <a:buAutoNum type="arabicPeriod"/>
                      </a:pPr>
                      <a:r>
                        <a:rPr lang="en-US" sz="1200" b="0" i="0" kern="1200" dirty="0">
                          <a:solidFill>
                            <a:schemeClr val="dk1"/>
                          </a:solidFill>
                          <a:effectLst/>
                          <a:latin typeface="+mn-lt"/>
                          <a:ea typeface="+mn-ea"/>
                          <a:cs typeface="+mn-cs"/>
                        </a:rPr>
                        <a:t>Nico = Nicotine</a:t>
                      </a:r>
                    </a:p>
                    <a:p>
                      <a:pPr marL="342900" indent="-342900">
                        <a:buFont typeface="+mj-lt"/>
                        <a:buAutoNum type="arabicPeriod"/>
                      </a:pPr>
                      <a:r>
                        <a:rPr lang="en-US" sz="1200" b="0" i="0" kern="1200" dirty="0" err="1">
                          <a:solidFill>
                            <a:schemeClr val="dk1"/>
                          </a:solidFill>
                          <a:effectLst/>
                          <a:latin typeface="+mn-lt"/>
                          <a:ea typeface="+mn-ea"/>
                          <a:cs typeface="+mn-cs"/>
                        </a:rPr>
                        <a:t>Semeron</a:t>
                      </a:r>
                      <a:endParaRPr lang="en-US" sz="1200" b="0" i="0" kern="1200" dirty="0">
                        <a:solidFill>
                          <a:schemeClr val="dk1"/>
                        </a:solidFill>
                        <a:effectLst/>
                        <a:latin typeface="+mn-lt"/>
                        <a:ea typeface="+mn-ea"/>
                        <a:cs typeface="+mn-cs"/>
                      </a:endParaRPr>
                    </a:p>
                    <a:p>
                      <a:pPr marL="342900" indent="-342900">
                        <a:buFont typeface="+mj-lt"/>
                        <a:buAutoNum type="arabicPeriod"/>
                      </a:pPr>
                      <a:r>
                        <a:rPr lang="en-US" sz="1200" b="0" i="0" kern="1200" dirty="0">
                          <a:solidFill>
                            <a:schemeClr val="dk1"/>
                          </a:solidFill>
                          <a:effectLst/>
                          <a:latin typeface="+mn-lt"/>
                          <a:ea typeface="+mn-ea"/>
                          <a:cs typeface="+mn-cs"/>
                        </a:rPr>
                        <a:t>VSA = Volatile Substance Abuse </a:t>
                      </a:r>
                    </a:p>
                  </a:txBody>
                  <a:tcPr>
                    <a:solidFill>
                      <a:schemeClr val="accent1">
                        <a:lumMod val="20000"/>
                        <a:lumOff val="80000"/>
                      </a:schemeClr>
                    </a:solidFill>
                  </a:tcPr>
                </a:tc>
                <a:extLst>
                  <a:ext uri="{0D108BD9-81ED-4DB2-BD59-A6C34878D82A}">
                    <a16:rowId xmlns:a16="http://schemas.microsoft.com/office/drawing/2014/main" val="733018029"/>
                  </a:ext>
                </a:extLst>
              </a:tr>
            </a:tbl>
          </a:graphicData>
        </a:graphic>
      </p:graphicFrame>
      <p:pic>
        <p:nvPicPr>
          <p:cNvPr id="7" name="Picture 6">
            <a:extLst>
              <a:ext uri="{FF2B5EF4-FFF2-40B4-BE49-F238E27FC236}">
                <a16:creationId xmlns:a16="http://schemas.microsoft.com/office/drawing/2014/main" id="{1743D49A-C52E-4708-A168-ED3A44870D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43079" y="3298901"/>
            <a:ext cx="1073685" cy="1047202"/>
          </a:xfrm>
          <a:prstGeom prst="rect">
            <a:avLst/>
          </a:prstGeom>
        </p:spPr>
      </p:pic>
      <p:pic>
        <p:nvPicPr>
          <p:cNvPr id="9" name="Picture 8">
            <a:extLst>
              <a:ext uri="{FF2B5EF4-FFF2-40B4-BE49-F238E27FC236}">
                <a16:creationId xmlns:a16="http://schemas.microsoft.com/office/drawing/2014/main" id="{5CAA5B50-8DA3-4B08-919A-7364E236E0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57490" y="4947451"/>
            <a:ext cx="1131465" cy="1572736"/>
          </a:xfrm>
          <a:prstGeom prst="rect">
            <a:avLst/>
          </a:prstGeom>
        </p:spPr>
      </p:pic>
    </p:spTree>
    <p:extLst>
      <p:ext uri="{BB962C8B-B14F-4D97-AF65-F5344CB8AC3E}">
        <p14:creationId xmlns:p14="http://schemas.microsoft.com/office/powerpoint/2010/main" val="2677821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42652" y="304800"/>
            <a:ext cx="1634541" cy="1061520"/>
            <a:chOff x="-42652" y="304800"/>
            <a:chExt cx="1634541" cy="1061520"/>
          </a:xfrm>
        </p:grpSpPr>
        <p:sp>
          <p:nvSpPr>
            <p:cNvPr id="54"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56" name="椭圆 55"/>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969446" y="432556"/>
              <a:ext cx="527710"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01</a:t>
              </a:r>
              <a:endParaRPr lang="zh-CN" altLang="en-US" sz="2400" dirty="0">
                <a:solidFill>
                  <a:schemeClr val="bg1"/>
                </a:solidFill>
              </a:endParaRPr>
            </a:p>
          </p:txBody>
        </p:sp>
      </p:grpSp>
      <p:grpSp>
        <p:nvGrpSpPr>
          <p:cNvPr id="59" name="组合 58"/>
          <p:cNvGrpSpPr/>
          <p:nvPr/>
        </p:nvGrpSpPr>
        <p:grpSpPr>
          <a:xfrm>
            <a:off x="1686622" y="341972"/>
            <a:ext cx="5572519" cy="757315"/>
            <a:chOff x="1686622" y="341972"/>
            <a:chExt cx="5572519" cy="757315"/>
          </a:xfrm>
        </p:grpSpPr>
        <p:sp>
          <p:nvSpPr>
            <p:cNvPr id="60" name="文本框 59"/>
            <p:cNvSpPr txBox="1"/>
            <p:nvPr/>
          </p:nvSpPr>
          <p:spPr>
            <a:xfrm>
              <a:off x="1686622" y="341972"/>
              <a:ext cx="4076757" cy="584775"/>
            </a:xfrm>
            <a:prstGeom prst="rect">
              <a:avLst/>
            </a:prstGeom>
            <a:noFill/>
          </p:spPr>
          <p:txBody>
            <a:bodyPr wrap="none" rtlCol="0">
              <a:spAutoFit/>
              <a:scene3d>
                <a:camera prst="orthographicFront"/>
                <a:lightRig rig="threePt" dir="t"/>
              </a:scene3d>
              <a:sp3d contourW="12700"/>
            </a:bodyPr>
            <a:lstStyle/>
            <a:p>
              <a:pPr lvl="0">
                <a:defRPr/>
              </a:pPr>
              <a:r>
                <a:rPr lang="en-US" altLang="zh-CN" sz="3200" b="1" dirty="0">
                  <a:solidFill>
                    <a:schemeClr val="accent1"/>
                  </a:solidFill>
                </a:rPr>
                <a:t>Project Introduction</a:t>
              </a:r>
            </a:p>
          </p:txBody>
        </p:sp>
        <p:sp>
          <p:nvSpPr>
            <p:cNvPr id="61" name="文本框 60"/>
            <p:cNvSpPr txBox="1"/>
            <p:nvPr/>
          </p:nvSpPr>
          <p:spPr>
            <a:xfrm>
              <a:off x="1686622" y="844858"/>
              <a:ext cx="5572519" cy="254429"/>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000" dirty="0">
                  <a:solidFill>
                    <a:schemeClr val="bg1">
                      <a:lumMod val="65000"/>
                    </a:schemeClr>
                  </a:solidFill>
                  <a:latin typeface="微软雅黑"/>
                </a:rPr>
                <a:t>dataset sources | format | overview</a:t>
              </a:r>
            </a:p>
          </p:txBody>
        </p:sp>
      </p:grpSp>
      <p:pic>
        <p:nvPicPr>
          <p:cNvPr id="3" name="Picture 2">
            <a:extLst>
              <a:ext uri="{FF2B5EF4-FFF2-40B4-BE49-F238E27FC236}">
                <a16:creationId xmlns:a16="http://schemas.microsoft.com/office/drawing/2014/main" id="{CD8F3B4B-63B6-426F-B885-47033593C360}"/>
              </a:ext>
            </a:extLst>
          </p:cNvPr>
          <p:cNvPicPr>
            <a:picLocks noChangeAspect="1"/>
          </p:cNvPicPr>
          <p:nvPr/>
        </p:nvPicPr>
        <p:blipFill>
          <a:blip r:embed="rId3"/>
          <a:stretch>
            <a:fillRect/>
          </a:stretch>
        </p:blipFill>
        <p:spPr>
          <a:xfrm>
            <a:off x="1497156" y="1524862"/>
            <a:ext cx="9530781" cy="1664441"/>
          </a:xfrm>
          <a:prstGeom prst="rect">
            <a:avLst/>
          </a:prstGeom>
        </p:spPr>
      </p:pic>
      <p:graphicFrame>
        <p:nvGraphicFramePr>
          <p:cNvPr id="22" name="Table 21">
            <a:extLst>
              <a:ext uri="{FF2B5EF4-FFF2-40B4-BE49-F238E27FC236}">
                <a16:creationId xmlns:a16="http://schemas.microsoft.com/office/drawing/2014/main" id="{D1E59BC1-DB55-49A9-90B0-B8B11A66BEDE}"/>
              </a:ext>
            </a:extLst>
          </p:cNvPr>
          <p:cNvGraphicFramePr>
            <a:graphicFrameLocks noGrp="1"/>
          </p:cNvGraphicFramePr>
          <p:nvPr>
            <p:extLst>
              <p:ext uri="{D42A27DB-BD31-4B8C-83A1-F6EECF244321}">
                <p14:modId xmlns:p14="http://schemas.microsoft.com/office/powerpoint/2010/main" val="1869572054"/>
              </p:ext>
            </p:extLst>
          </p:nvPr>
        </p:nvGraphicFramePr>
        <p:xfrm>
          <a:off x="8403459" y="3779535"/>
          <a:ext cx="2796366" cy="2023405"/>
        </p:xfrm>
        <a:graphic>
          <a:graphicData uri="http://schemas.openxmlformats.org/drawingml/2006/table">
            <a:tbl>
              <a:tblPr firstRow="1" bandRow="1">
                <a:tableStyleId>{5C22544A-7EE6-4342-B048-85BDC9FD1C3A}</a:tableStyleId>
              </a:tblPr>
              <a:tblGrid>
                <a:gridCol w="2796366">
                  <a:extLst>
                    <a:ext uri="{9D8B030D-6E8A-4147-A177-3AD203B41FA5}">
                      <a16:colId xmlns:a16="http://schemas.microsoft.com/office/drawing/2014/main" val="469422304"/>
                    </a:ext>
                  </a:extLst>
                </a:gridCol>
              </a:tblGrid>
              <a:tr h="3610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effectLst/>
                        </a:rPr>
                        <a:t>7 Classes For Each Drug</a:t>
                      </a:r>
                    </a:p>
                  </a:txBody>
                  <a:tcPr>
                    <a:solidFill>
                      <a:schemeClr val="accent1">
                        <a:lumMod val="60000"/>
                        <a:lumOff val="40000"/>
                      </a:schemeClr>
                    </a:solidFill>
                  </a:tcPr>
                </a:tc>
                <a:extLst>
                  <a:ext uri="{0D108BD9-81ED-4DB2-BD59-A6C34878D82A}">
                    <a16:rowId xmlns:a16="http://schemas.microsoft.com/office/drawing/2014/main" val="1069322082"/>
                  </a:ext>
                </a:extLst>
              </a:tr>
              <a:tr h="1662376">
                <a:tc>
                  <a:txBody>
                    <a:bodyPr/>
                    <a:lstStyle/>
                    <a:p>
                      <a:pPr marL="342900" marR="0" lvl="0" indent="-342900">
                        <a:lnSpc>
                          <a:spcPct val="115000"/>
                        </a:lnSpc>
                        <a:spcBef>
                          <a:spcPts val="0"/>
                        </a:spcBef>
                        <a:spcAft>
                          <a:spcPts val="0"/>
                        </a:spcAft>
                        <a:buFont typeface="+mj-lt"/>
                        <a:buAutoNum type="arabicPeriod"/>
                      </a:pPr>
                      <a:r>
                        <a:rPr lang="en-US" sz="1200" u="none" strike="noStrike" dirty="0">
                          <a:effectLst/>
                        </a:rPr>
                        <a:t>CL0 = never used</a:t>
                      </a:r>
                    </a:p>
                    <a:p>
                      <a:pPr marL="342900" marR="0" lvl="0" indent="-342900">
                        <a:lnSpc>
                          <a:spcPct val="115000"/>
                        </a:lnSpc>
                        <a:spcBef>
                          <a:spcPts val="0"/>
                        </a:spcBef>
                        <a:spcAft>
                          <a:spcPts val="0"/>
                        </a:spcAft>
                        <a:buFont typeface="+mj-lt"/>
                        <a:buAutoNum type="arabicPeriod"/>
                      </a:pPr>
                      <a:r>
                        <a:rPr lang="en-US" sz="1200" u="none" strike="noStrike" dirty="0">
                          <a:effectLst/>
                        </a:rPr>
                        <a:t>CL1 = used over a decade ago</a:t>
                      </a:r>
                    </a:p>
                    <a:p>
                      <a:pPr marL="342900" marR="0" lvl="0" indent="-342900">
                        <a:lnSpc>
                          <a:spcPct val="115000"/>
                        </a:lnSpc>
                        <a:spcBef>
                          <a:spcPts val="0"/>
                        </a:spcBef>
                        <a:spcAft>
                          <a:spcPts val="0"/>
                        </a:spcAft>
                        <a:buFont typeface="+mj-lt"/>
                        <a:buAutoNum type="arabicPeriod"/>
                      </a:pPr>
                      <a:r>
                        <a:rPr lang="en-US" sz="1200" u="none" strike="noStrike" dirty="0">
                          <a:effectLst/>
                        </a:rPr>
                        <a:t>CL2 = used in last decade</a:t>
                      </a:r>
                    </a:p>
                    <a:p>
                      <a:pPr marL="342900" marR="0" lvl="0" indent="-342900">
                        <a:lnSpc>
                          <a:spcPct val="115000"/>
                        </a:lnSpc>
                        <a:spcBef>
                          <a:spcPts val="0"/>
                        </a:spcBef>
                        <a:spcAft>
                          <a:spcPts val="0"/>
                        </a:spcAft>
                        <a:buFont typeface="+mj-lt"/>
                        <a:buAutoNum type="arabicPeriod"/>
                      </a:pPr>
                      <a:r>
                        <a:rPr lang="en-US" sz="1200" u="none" strike="noStrike" dirty="0">
                          <a:effectLst/>
                        </a:rPr>
                        <a:t>CL3 = used in last year</a:t>
                      </a:r>
                    </a:p>
                    <a:p>
                      <a:pPr marL="342900" marR="0" lvl="0" indent="-342900">
                        <a:lnSpc>
                          <a:spcPct val="115000"/>
                        </a:lnSpc>
                        <a:spcBef>
                          <a:spcPts val="0"/>
                        </a:spcBef>
                        <a:spcAft>
                          <a:spcPts val="0"/>
                        </a:spcAft>
                        <a:buFont typeface="+mj-lt"/>
                        <a:buAutoNum type="arabicPeriod"/>
                      </a:pPr>
                      <a:r>
                        <a:rPr lang="en-US" sz="1200" u="none" strike="noStrike" dirty="0">
                          <a:effectLst/>
                        </a:rPr>
                        <a:t>CL4 = used in last month</a:t>
                      </a:r>
                    </a:p>
                    <a:p>
                      <a:pPr marL="342900" marR="0" lvl="0" indent="-342900">
                        <a:lnSpc>
                          <a:spcPct val="115000"/>
                        </a:lnSpc>
                        <a:spcBef>
                          <a:spcPts val="0"/>
                        </a:spcBef>
                        <a:spcAft>
                          <a:spcPts val="0"/>
                        </a:spcAft>
                        <a:buFont typeface="+mj-lt"/>
                        <a:buAutoNum type="arabicPeriod"/>
                      </a:pPr>
                      <a:r>
                        <a:rPr lang="en-US" sz="1200" u="none" strike="noStrike" dirty="0">
                          <a:effectLst/>
                        </a:rPr>
                        <a:t>CL5 = used in last week</a:t>
                      </a:r>
                    </a:p>
                    <a:p>
                      <a:pPr marL="342900" marR="0" lvl="0" indent="-342900">
                        <a:lnSpc>
                          <a:spcPct val="115000"/>
                        </a:lnSpc>
                        <a:spcBef>
                          <a:spcPts val="0"/>
                        </a:spcBef>
                        <a:spcAft>
                          <a:spcPts val="0"/>
                        </a:spcAft>
                        <a:buFont typeface="+mj-lt"/>
                        <a:buAutoNum type="arabicPeriod"/>
                      </a:pPr>
                      <a:r>
                        <a:rPr lang="en-US" sz="1200" u="none" strike="noStrike" dirty="0">
                          <a:effectLst/>
                        </a:rPr>
                        <a:t>CL6 = used in last day</a:t>
                      </a:r>
                    </a:p>
                  </a:txBody>
                  <a:tcPr>
                    <a:solidFill>
                      <a:schemeClr val="accent1">
                        <a:lumMod val="20000"/>
                        <a:lumOff val="80000"/>
                      </a:schemeClr>
                    </a:solidFill>
                  </a:tcPr>
                </a:tc>
                <a:extLst>
                  <a:ext uri="{0D108BD9-81ED-4DB2-BD59-A6C34878D82A}">
                    <a16:rowId xmlns:a16="http://schemas.microsoft.com/office/drawing/2014/main" val="1918559103"/>
                  </a:ext>
                </a:extLst>
              </a:tr>
            </a:tbl>
          </a:graphicData>
        </a:graphic>
      </p:graphicFrame>
      <p:sp>
        <p:nvSpPr>
          <p:cNvPr id="5" name="Rectangle 4">
            <a:extLst>
              <a:ext uri="{FF2B5EF4-FFF2-40B4-BE49-F238E27FC236}">
                <a16:creationId xmlns:a16="http://schemas.microsoft.com/office/drawing/2014/main" id="{66E0B52C-A1FB-4C06-A457-B9B9C351F79D}"/>
              </a:ext>
            </a:extLst>
          </p:cNvPr>
          <p:cNvSpPr/>
          <p:nvPr/>
        </p:nvSpPr>
        <p:spPr>
          <a:xfrm>
            <a:off x="8027801" y="1797269"/>
            <a:ext cx="479272" cy="1299079"/>
          </a:xfrm>
          <a:prstGeom prst="rect">
            <a:avLst/>
          </a:prstGeom>
          <a:noFill/>
          <a:ln w="28575">
            <a:solidFill>
              <a:srgbClr val="EF6C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D2A688F2-BDEF-4393-B7B1-286D759A7AE4}"/>
              </a:ext>
            </a:extLst>
          </p:cNvPr>
          <p:cNvCxnSpPr/>
          <p:nvPr/>
        </p:nvCxnSpPr>
        <p:spPr>
          <a:xfrm>
            <a:off x="8403459" y="3189303"/>
            <a:ext cx="248657" cy="5051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Table 27">
            <a:extLst>
              <a:ext uri="{FF2B5EF4-FFF2-40B4-BE49-F238E27FC236}">
                <a16:creationId xmlns:a16="http://schemas.microsoft.com/office/drawing/2014/main" id="{FFCFCDB6-7C94-478C-BCA3-25A520EE717F}"/>
              </a:ext>
            </a:extLst>
          </p:cNvPr>
          <p:cNvGraphicFramePr>
            <a:graphicFrameLocks noGrp="1"/>
          </p:cNvGraphicFramePr>
          <p:nvPr>
            <p:extLst>
              <p:ext uri="{D42A27DB-BD31-4B8C-83A1-F6EECF244321}">
                <p14:modId xmlns:p14="http://schemas.microsoft.com/office/powerpoint/2010/main" val="766105189"/>
              </p:ext>
            </p:extLst>
          </p:nvPr>
        </p:nvGraphicFramePr>
        <p:xfrm>
          <a:off x="2740420" y="3906385"/>
          <a:ext cx="3565787" cy="1632649"/>
        </p:xfrm>
        <a:graphic>
          <a:graphicData uri="http://schemas.openxmlformats.org/drawingml/2006/table">
            <a:tbl>
              <a:tblPr firstRow="1" bandRow="1">
                <a:tableStyleId>{5C22544A-7EE6-4342-B048-85BDC9FD1C3A}</a:tableStyleId>
              </a:tblPr>
              <a:tblGrid>
                <a:gridCol w="3565787">
                  <a:extLst>
                    <a:ext uri="{9D8B030D-6E8A-4147-A177-3AD203B41FA5}">
                      <a16:colId xmlns:a16="http://schemas.microsoft.com/office/drawing/2014/main" val="469422304"/>
                    </a:ext>
                  </a:extLst>
                </a:gridCol>
              </a:tblGrid>
              <a:tr h="3305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effectLst/>
                        </a:rPr>
                        <a:t>1885 rows × 32 columns</a:t>
                      </a:r>
                    </a:p>
                  </a:txBody>
                  <a:tcPr>
                    <a:solidFill>
                      <a:schemeClr val="accent1">
                        <a:lumMod val="60000"/>
                        <a:lumOff val="40000"/>
                      </a:schemeClr>
                    </a:solidFill>
                  </a:tcPr>
                </a:tc>
                <a:extLst>
                  <a:ext uri="{0D108BD9-81ED-4DB2-BD59-A6C34878D82A}">
                    <a16:rowId xmlns:a16="http://schemas.microsoft.com/office/drawing/2014/main" val="1069322082"/>
                  </a:ext>
                </a:extLst>
              </a:tr>
              <a:tr h="790546">
                <a:tc>
                  <a:txBody>
                    <a:bodyPr/>
                    <a:lstStyle/>
                    <a:p>
                      <a:pPr marL="0" marR="0" lvl="0" indent="0">
                        <a:lnSpc>
                          <a:spcPct val="115000"/>
                        </a:lnSpc>
                        <a:spcBef>
                          <a:spcPts val="0"/>
                        </a:spcBef>
                        <a:spcAft>
                          <a:spcPts val="0"/>
                        </a:spcAft>
                        <a:buFont typeface="+mj-lt"/>
                        <a:buNone/>
                      </a:pPr>
                      <a:r>
                        <a:rPr lang="en-US" sz="1400" u="none" strike="noStrike" dirty="0">
                          <a:effectLst/>
                        </a:rPr>
                        <a:t>All input attributes are originally categorical and are quantified.</a:t>
                      </a:r>
                    </a:p>
                    <a:p>
                      <a:pPr marL="0" marR="0" lvl="0" indent="0">
                        <a:lnSpc>
                          <a:spcPct val="115000"/>
                        </a:lnSpc>
                        <a:spcBef>
                          <a:spcPts val="0"/>
                        </a:spcBef>
                        <a:spcAft>
                          <a:spcPts val="0"/>
                        </a:spcAft>
                        <a:buFont typeface="+mj-lt"/>
                        <a:buNone/>
                      </a:pPr>
                      <a:r>
                        <a:rPr lang="en-US" sz="1400" u="none" strike="noStrike" dirty="0">
                          <a:effectLst/>
                        </a:rPr>
                        <a:t>e.g. </a:t>
                      </a:r>
                    </a:p>
                    <a:p>
                      <a:pPr marL="285750" marR="0" lvl="0" indent="-285750">
                        <a:lnSpc>
                          <a:spcPct val="115000"/>
                        </a:lnSpc>
                        <a:spcBef>
                          <a:spcPts val="0"/>
                        </a:spcBef>
                        <a:spcAft>
                          <a:spcPts val="0"/>
                        </a:spcAft>
                        <a:buFont typeface="Arial" panose="020B0604020202020204" pitchFamily="34" charset="0"/>
                        <a:buChar char="•"/>
                      </a:pPr>
                      <a:r>
                        <a:rPr lang="en-US" sz="1400" u="none" strike="noStrike" dirty="0">
                          <a:effectLst/>
                        </a:rPr>
                        <a:t>0.48246 = Female</a:t>
                      </a:r>
                    </a:p>
                    <a:p>
                      <a:pPr marL="285750" marR="0" lvl="0" indent="-285750">
                        <a:lnSpc>
                          <a:spcPct val="115000"/>
                        </a:lnSpc>
                        <a:spcBef>
                          <a:spcPts val="0"/>
                        </a:spcBef>
                        <a:spcAft>
                          <a:spcPts val="0"/>
                        </a:spcAft>
                        <a:buFont typeface="Arial" panose="020B0604020202020204" pitchFamily="34" charset="0"/>
                        <a:buChar char="•"/>
                      </a:pPr>
                      <a:r>
                        <a:rPr lang="en-US" sz="1400" u="none" strike="noStrike" dirty="0">
                          <a:effectLst/>
                        </a:rPr>
                        <a:t>-0.48246 = Male</a:t>
                      </a:r>
                    </a:p>
                  </a:txBody>
                  <a:tcPr>
                    <a:solidFill>
                      <a:schemeClr val="accent1">
                        <a:lumMod val="20000"/>
                        <a:lumOff val="80000"/>
                      </a:schemeClr>
                    </a:solidFill>
                  </a:tcPr>
                </a:tc>
                <a:extLst>
                  <a:ext uri="{0D108BD9-81ED-4DB2-BD59-A6C34878D82A}">
                    <a16:rowId xmlns:a16="http://schemas.microsoft.com/office/drawing/2014/main" val="1918559103"/>
                  </a:ext>
                </a:extLst>
              </a:tr>
            </a:tbl>
          </a:graphicData>
        </a:graphic>
      </p:graphicFrame>
      <p:sp>
        <p:nvSpPr>
          <p:cNvPr id="29" name="Rectangle 28">
            <a:extLst>
              <a:ext uri="{FF2B5EF4-FFF2-40B4-BE49-F238E27FC236}">
                <a16:creationId xmlns:a16="http://schemas.microsoft.com/office/drawing/2014/main" id="{C7CA5CBF-4804-4B57-9525-EF935DE1CD9F}"/>
              </a:ext>
            </a:extLst>
          </p:cNvPr>
          <p:cNvSpPr/>
          <p:nvPr/>
        </p:nvSpPr>
        <p:spPr>
          <a:xfrm>
            <a:off x="2418805" y="1778351"/>
            <a:ext cx="633402" cy="1457044"/>
          </a:xfrm>
          <a:prstGeom prst="rect">
            <a:avLst/>
          </a:prstGeom>
          <a:noFill/>
          <a:ln w="28575">
            <a:solidFill>
              <a:srgbClr val="EF6C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E31059C1-906D-470E-B50A-830596A5ABB4}"/>
              </a:ext>
            </a:extLst>
          </p:cNvPr>
          <p:cNvCxnSpPr/>
          <p:nvPr/>
        </p:nvCxnSpPr>
        <p:spPr>
          <a:xfrm>
            <a:off x="2803550" y="3323102"/>
            <a:ext cx="248657" cy="5051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986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42652" y="304800"/>
            <a:ext cx="1634541" cy="1061520"/>
            <a:chOff x="-42652" y="304800"/>
            <a:chExt cx="1634541" cy="1061520"/>
          </a:xfrm>
        </p:grpSpPr>
        <p:sp>
          <p:nvSpPr>
            <p:cNvPr id="54" name="矩形 13"/>
            <p:cNvSpPr/>
            <p:nvPr/>
          </p:nvSpPr>
          <p:spPr>
            <a:xfrm rot="19800000" flipH="1">
              <a:off x="-42652" y="657611"/>
              <a:ext cx="1362763"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40000"/>
                  </a:schemeClr>
                </a:gs>
                <a:gs pos="100000">
                  <a:schemeClr val="tx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56" name="椭圆 55"/>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969446" y="432556"/>
              <a:ext cx="527710" cy="461665"/>
            </a:xfrm>
            <a:prstGeom prst="rect">
              <a:avLst/>
            </a:prstGeom>
            <a:noFill/>
          </p:spPr>
          <p:txBody>
            <a:bodyPr wrap="none" rtlCol="0">
              <a:spAutoFit/>
              <a:scene3d>
                <a:camera prst="orthographicFront"/>
                <a:lightRig rig="threePt" dir="t"/>
              </a:scene3d>
              <a:sp3d contourW="12700"/>
            </a:bodyPr>
            <a:lstStyle/>
            <a:p>
              <a:pPr algn="ctr"/>
              <a:r>
                <a:rPr lang="en-US" altLang="zh-CN" sz="2400" dirty="0">
                  <a:solidFill>
                    <a:schemeClr val="bg1"/>
                  </a:solidFill>
                </a:rPr>
                <a:t>01</a:t>
              </a:r>
              <a:endParaRPr lang="zh-CN" altLang="en-US" sz="2400" dirty="0">
                <a:solidFill>
                  <a:schemeClr val="bg1"/>
                </a:solidFill>
              </a:endParaRPr>
            </a:p>
          </p:txBody>
        </p:sp>
      </p:grpSp>
      <p:grpSp>
        <p:nvGrpSpPr>
          <p:cNvPr id="59" name="组合 58"/>
          <p:cNvGrpSpPr/>
          <p:nvPr/>
        </p:nvGrpSpPr>
        <p:grpSpPr>
          <a:xfrm>
            <a:off x="1686622" y="341972"/>
            <a:ext cx="5572519" cy="757315"/>
            <a:chOff x="1686622" y="341972"/>
            <a:chExt cx="5572519" cy="757315"/>
          </a:xfrm>
        </p:grpSpPr>
        <p:sp>
          <p:nvSpPr>
            <p:cNvPr id="60" name="文本框 59"/>
            <p:cNvSpPr txBox="1"/>
            <p:nvPr/>
          </p:nvSpPr>
          <p:spPr>
            <a:xfrm>
              <a:off x="1686622" y="341972"/>
              <a:ext cx="4076757" cy="584775"/>
            </a:xfrm>
            <a:prstGeom prst="rect">
              <a:avLst/>
            </a:prstGeom>
            <a:noFill/>
          </p:spPr>
          <p:txBody>
            <a:bodyPr wrap="none" rtlCol="0">
              <a:spAutoFit/>
              <a:scene3d>
                <a:camera prst="orthographicFront"/>
                <a:lightRig rig="threePt" dir="t"/>
              </a:scene3d>
              <a:sp3d contourW="12700"/>
            </a:bodyPr>
            <a:lstStyle/>
            <a:p>
              <a:pPr lvl="0">
                <a:defRPr/>
              </a:pPr>
              <a:r>
                <a:rPr lang="en-US" altLang="zh-CN" sz="3200" b="1" dirty="0">
                  <a:solidFill>
                    <a:schemeClr val="accent1"/>
                  </a:solidFill>
                </a:rPr>
                <a:t>Project Introduction</a:t>
              </a:r>
            </a:p>
          </p:txBody>
        </p:sp>
        <p:sp>
          <p:nvSpPr>
            <p:cNvPr id="61" name="文本框 60"/>
            <p:cNvSpPr txBox="1"/>
            <p:nvPr/>
          </p:nvSpPr>
          <p:spPr>
            <a:xfrm>
              <a:off x="1686622" y="844858"/>
              <a:ext cx="5572519" cy="254429"/>
            </a:xfrm>
            <a:prstGeom prst="rect">
              <a:avLst/>
            </a:prstGeom>
            <a:noFill/>
          </p:spPr>
          <p:txBody>
            <a:bodyPr wrap="square" rtlCol="0">
              <a:spAutoFit/>
              <a:scene3d>
                <a:camera prst="orthographicFront"/>
                <a:lightRig rig="threePt" dir="t"/>
              </a:scene3d>
              <a:sp3d contourW="12700"/>
            </a:bodyPr>
            <a:lstStyle/>
            <a:p>
              <a:pPr lvl="0">
                <a:lnSpc>
                  <a:spcPct val="114000"/>
                </a:lnSpc>
                <a:defRPr/>
              </a:pPr>
              <a:r>
                <a:rPr lang="en-US" altLang="zh-CN" sz="1000" dirty="0">
                  <a:solidFill>
                    <a:schemeClr val="bg1">
                      <a:lumMod val="65000"/>
                    </a:schemeClr>
                  </a:solidFill>
                  <a:latin typeface="微软雅黑"/>
                </a:rPr>
                <a:t>dataset sources | format | overview</a:t>
              </a:r>
            </a:p>
          </p:txBody>
        </p:sp>
      </p:grpSp>
      <p:pic>
        <p:nvPicPr>
          <p:cNvPr id="3" name="Picture 2">
            <a:extLst>
              <a:ext uri="{FF2B5EF4-FFF2-40B4-BE49-F238E27FC236}">
                <a16:creationId xmlns:a16="http://schemas.microsoft.com/office/drawing/2014/main" id="{CD8F3B4B-63B6-426F-B885-47033593C360}"/>
              </a:ext>
            </a:extLst>
          </p:cNvPr>
          <p:cNvPicPr>
            <a:picLocks noChangeAspect="1"/>
          </p:cNvPicPr>
          <p:nvPr/>
        </p:nvPicPr>
        <p:blipFill rotWithShape="1">
          <a:blip r:embed="rId3"/>
          <a:srcRect l="36828" r="32868"/>
          <a:stretch/>
        </p:blipFill>
        <p:spPr>
          <a:xfrm>
            <a:off x="8334311" y="432556"/>
            <a:ext cx="2888243" cy="1664441"/>
          </a:xfrm>
          <a:prstGeom prst="rect">
            <a:avLst/>
          </a:prstGeom>
        </p:spPr>
      </p:pic>
      <p:sp>
        <p:nvSpPr>
          <p:cNvPr id="29" name="Rectangle 28">
            <a:extLst>
              <a:ext uri="{FF2B5EF4-FFF2-40B4-BE49-F238E27FC236}">
                <a16:creationId xmlns:a16="http://schemas.microsoft.com/office/drawing/2014/main" id="{C7CA5CBF-4804-4B57-9525-EF935DE1CD9F}"/>
              </a:ext>
            </a:extLst>
          </p:cNvPr>
          <p:cNvSpPr/>
          <p:nvPr/>
        </p:nvSpPr>
        <p:spPr>
          <a:xfrm>
            <a:off x="8334311" y="411869"/>
            <a:ext cx="2585544" cy="1759670"/>
          </a:xfrm>
          <a:prstGeom prst="rect">
            <a:avLst/>
          </a:prstGeom>
          <a:noFill/>
          <a:ln w="28575">
            <a:solidFill>
              <a:srgbClr val="EF6C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0F37B3C-9071-49F6-8CCE-5AD6AFEF2A2B}"/>
              </a:ext>
            </a:extLst>
          </p:cNvPr>
          <p:cNvPicPr>
            <a:picLocks noChangeAspect="1"/>
          </p:cNvPicPr>
          <p:nvPr/>
        </p:nvPicPr>
        <p:blipFill rotWithShape="1">
          <a:blip r:embed="rId4">
            <a:extLst>
              <a:ext uri="{28A0092B-C50C-407E-A947-70E740481C1C}">
                <a14:useLocalDpi xmlns:a14="http://schemas.microsoft.com/office/drawing/2010/main" val="0"/>
              </a:ext>
            </a:extLst>
          </a:blip>
          <a:srcRect t="78970"/>
          <a:stretch/>
        </p:blipFill>
        <p:spPr>
          <a:xfrm>
            <a:off x="638729" y="1264776"/>
            <a:ext cx="1258923" cy="1295143"/>
          </a:xfrm>
          <a:prstGeom prst="rect">
            <a:avLst/>
          </a:prstGeom>
        </p:spPr>
      </p:pic>
      <p:pic>
        <p:nvPicPr>
          <p:cNvPr id="10" name="Picture 9">
            <a:extLst>
              <a:ext uri="{FF2B5EF4-FFF2-40B4-BE49-F238E27FC236}">
                <a16:creationId xmlns:a16="http://schemas.microsoft.com/office/drawing/2014/main" id="{9AACE23F-81F0-49DA-B399-1648B21894D4}"/>
              </a:ext>
            </a:extLst>
          </p:cNvPr>
          <p:cNvPicPr>
            <a:picLocks noChangeAspect="1"/>
          </p:cNvPicPr>
          <p:nvPr/>
        </p:nvPicPr>
        <p:blipFill rotWithShape="1">
          <a:blip r:embed="rId4">
            <a:extLst>
              <a:ext uri="{28A0092B-C50C-407E-A947-70E740481C1C}">
                <a14:useLocalDpi xmlns:a14="http://schemas.microsoft.com/office/drawing/2010/main" val="0"/>
              </a:ext>
            </a:extLst>
          </a:blip>
          <a:srcRect t="41012" b="39862"/>
          <a:stretch/>
        </p:blipFill>
        <p:spPr>
          <a:xfrm>
            <a:off x="638729" y="2575176"/>
            <a:ext cx="1258923" cy="1177904"/>
          </a:xfrm>
          <a:prstGeom prst="rect">
            <a:avLst/>
          </a:prstGeom>
        </p:spPr>
      </p:pic>
      <p:pic>
        <p:nvPicPr>
          <p:cNvPr id="12" name="Picture 11">
            <a:extLst>
              <a:ext uri="{FF2B5EF4-FFF2-40B4-BE49-F238E27FC236}">
                <a16:creationId xmlns:a16="http://schemas.microsoft.com/office/drawing/2014/main" id="{3E4EED93-28D1-4031-A7ED-0BF8E925E3D1}"/>
              </a:ext>
            </a:extLst>
          </p:cNvPr>
          <p:cNvPicPr>
            <a:picLocks noChangeAspect="1"/>
          </p:cNvPicPr>
          <p:nvPr/>
        </p:nvPicPr>
        <p:blipFill rotWithShape="1">
          <a:blip r:embed="rId4">
            <a:extLst>
              <a:ext uri="{28A0092B-C50C-407E-A947-70E740481C1C}">
                <a14:useLocalDpi xmlns:a14="http://schemas.microsoft.com/office/drawing/2010/main" val="0"/>
              </a:ext>
            </a:extLst>
          </a:blip>
          <a:srcRect t="60414" b="20460"/>
          <a:stretch/>
        </p:blipFill>
        <p:spPr>
          <a:xfrm>
            <a:off x="638729" y="3908342"/>
            <a:ext cx="1258923" cy="1177904"/>
          </a:xfrm>
          <a:prstGeom prst="rect">
            <a:avLst/>
          </a:prstGeom>
        </p:spPr>
      </p:pic>
      <p:pic>
        <p:nvPicPr>
          <p:cNvPr id="14" name="Picture 13">
            <a:extLst>
              <a:ext uri="{FF2B5EF4-FFF2-40B4-BE49-F238E27FC236}">
                <a16:creationId xmlns:a16="http://schemas.microsoft.com/office/drawing/2014/main" id="{C86FC7CC-50B6-4A11-AD5D-6591E37FA612}"/>
              </a:ext>
            </a:extLst>
          </p:cNvPr>
          <p:cNvPicPr>
            <a:picLocks noChangeAspect="1"/>
          </p:cNvPicPr>
          <p:nvPr/>
        </p:nvPicPr>
        <p:blipFill rotWithShape="1">
          <a:blip r:embed="rId4">
            <a:extLst>
              <a:ext uri="{28A0092B-C50C-407E-A947-70E740481C1C}">
                <a14:useLocalDpi xmlns:a14="http://schemas.microsoft.com/office/drawing/2010/main" val="0"/>
              </a:ext>
            </a:extLst>
          </a:blip>
          <a:srcRect b="78970"/>
          <a:stretch/>
        </p:blipFill>
        <p:spPr>
          <a:xfrm>
            <a:off x="638729" y="5021881"/>
            <a:ext cx="1258923" cy="1295143"/>
          </a:xfrm>
          <a:prstGeom prst="rect">
            <a:avLst/>
          </a:prstGeom>
        </p:spPr>
      </p:pic>
      <p:pic>
        <p:nvPicPr>
          <p:cNvPr id="17" name="Picture 16">
            <a:extLst>
              <a:ext uri="{FF2B5EF4-FFF2-40B4-BE49-F238E27FC236}">
                <a16:creationId xmlns:a16="http://schemas.microsoft.com/office/drawing/2014/main" id="{9FD847A8-218F-40D4-8B7C-65FC096466F2}"/>
              </a:ext>
            </a:extLst>
          </p:cNvPr>
          <p:cNvPicPr>
            <a:picLocks noChangeAspect="1"/>
          </p:cNvPicPr>
          <p:nvPr/>
        </p:nvPicPr>
        <p:blipFill rotWithShape="1">
          <a:blip r:embed="rId4">
            <a:extLst>
              <a:ext uri="{28A0092B-C50C-407E-A947-70E740481C1C}">
                <a14:useLocalDpi xmlns:a14="http://schemas.microsoft.com/office/drawing/2010/main" val="0"/>
              </a:ext>
            </a:extLst>
          </a:blip>
          <a:srcRect t="21030" b="59357"/>
          <a:stretch/>
        </p:blipFill>
        <p:spPr>
          <a:xfrm>
            <a:off x="7988387" y="2985352"/>
            <a:ext cx="1258923" cy="1207903"/>
          </a:xfrm>
          <a:prstGeom prst="rect">
            <a:avLst/>
          </a:prstGeom>
        </p:spPr>
      </p:pic>
      <p:grpSp>
        <p:nvGrpSpPr>
          <p:cNvPr id="31" name="组合 61">
            <a:extLst>
              <a:ext uri="{FF2B5EF4-FFF2-40B4-BE49-F238E27FC236}">
                <a16:creationId xmlns:a16="http://schemas.microsoft.com/office/drawing/2014/main" id="{D0986E07-FD34-47BF-9A8D-F1EFA2219A17}"/>
              </a:ext>
            </a:extLst>
          </p:cNvPr>
          <p:cNvGrpSpPr/>
          <p:nvPr/>
        </p:nvGrpSpPr>
        <p:grpSpPr>
          <a:xfrm>
            <a:off x="2094464" y="1291706"/>
            <a:ext cx="4954381" cy="1049175"/>
            <a:chOff x="874712" y="3325188"/>
            <a:chExt cx="5397657" cy="449073"/>
          </a:xfrm>
        </p:grpSpPr>
        <p:sp>
          <p:nvSpPr>
            <p:cNvPr id="32" name="矩形 63">
              <a:extLst>
                <a:ext uri="{FF2B5EF4-FFF2-40B4-BE49-F238E27FC236}">
                  <a16:creationId xmlns:a16="http://schemas.microsoft.com/office/drawing/2014/main" id="{F4EAF3AC-8BEC-4BD9-A3BE-2E658D1AFD68}"/>
                </a:ext>
              </a:extLst>
            </p:cNvPr>
            <p:cNvSpPr/>
            <p:nvPr/>
          </p:nvSpPr>
          <p:spPr>
            <a:xfrm>
              <a:off x="874712" y="3523605"/>
              <a:ext cx="5397657" cy="250656"/>
            </a:xfrm>
            <a:prstGeom prst="rect">
              <a:avLst/>
            </a:prstGeom>
          </p:spPr>
          <p:txBody>
            <a:bodyPr wrap="square">
              <a:spAutoFit/>
              <a:scene3d>
                <a:camera prst="orthographicFront"/>
                <a:lightRig rig="threePt" dir="t"/>
              </a:scene3d>
              <a:sp3d contourW="12700"/>
            </a:bodyPr>
            <a:lstStyle/>
            <a:p>
              <a:pPr marL="285750" indent="-285750">
                <a:lnSpc>
                  <a:spcPct val="120000"/>
                </a:lnSpc>
                <a:buFont typeface="Arial" panose="020B0604020202020204" pitchFamily="34" charset="0"/>
                <a:buChar char="•"/>
              </a:pPr>
              <a:r>
                <a:rPr lang="en-US" altLang="zh-CN" sz="1400" dirty="0">
                  <a:solidFill>
                    <a:schemeClr val="tx1">
                      <a:lumMod val="50000"/>
                      <a:lumOff val="50000"/>
                    </a:schemeClr>
                  </a:solidFill>
                </a:rPr>
                <a:t>Sadness, anger, anxiety, and emotional instability</a:t>
              </a:r>
            </a:p>
            <a:p>
              <a:pPr marL="285750" indent="-285750">
                <a:lnSpc>
                  <a:spcPct val="120000"/>
                </a:lnSpc>
                <a:buFont typeface="Arial" panose="020B0604020202020204" pitchFamily="34" charset="0"/>
                <a:buChar char="•"/>
              </a:pPr>
              <a:r>
                <a:rPr lang="en-US" altLang="zh-CN" sz="1400" dirty="0">
                  <a:solidFill>
                    <a:schemeClr val="tx1">
                      <a:lumMod val="50000"/>
                      <a:lumOff val="50000"/>
                    </a:schemeClr>
                  </a:solidFill>
                </a:rPr>
                <a:t>High score are prone to mood swings</a:t>
              </a:r>
            </a:p>
          </p:txBody>
        </p:sp>
        <p:sp>
          <p:nvSpPr>
            <p:cNvPr id="33" name="矩形 66">
              <a:extLst>
                <a:ext uri="{FF2B5EF4-FFF2-40B4-BE49-F238E27FC236}">
                  <a16:creationId xmlns:a16="http://schemas.microsoft.com/office/drawing/2014/main" id="{E608D865-E660-41AB-BD15-47484360310C}"/>
                </a:ext>
              </a:extLst>
            </p:cNvPr>
            <p:cNvSpPr/>
            <p:nvPr/>
          </p:nvSpPr>
          <p:spPr>
            <a:xfrm>
              <a:off x="874712" y="3325188"/>
              <a:ext cx="2241974" cy="168732"/>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rPr>
                <a:t>Neuroticism</a:t>
              </a:r>
              <a:endParaRPr lang="zh-CN" altLang="en-US" b="1" dirty="0">
                <a:solidFill>
                  <a:schemeClr val="tx1">
                    <a:lumMod val="75000"/>
                    <a:lumOff val="25000"/>
                  </a:schemeClr>
                </a:solidFill>
              </a:endParaRPr>
            </a:p>
          </p:txBody>
        </p:sp>
      </p:grpSp>
      <p:grpSp>
        <p:nvGrpSpPr>
          <p:cNvPr id="34" name="组合 61">
            <a:extLst>
              <a:ext uri="{FF2B5EF4-FFF2-40B4-BE49-F238E27FC236}">
                <a16:creationId xmlns:a16="http://schemas.microsoft.com/office/drawing/2014/main" id="{7864DB9C-B6C0-4E86-A9D2-948DDBE2DDCC}"/>
              </a:ext>
            </a:extLst>
          </p:cNvPr>
          <p:cNvGrpSpPr/>
          <p:nvPr/>
        </p:nvGrpSpPr>
        <p:grpSpPr>
          <a:xfrm>
            <a:off x="2090520" y="2639540"/>
            <a:ext cx="4954381" cy="1049175"/>
            <a:chOff x="874712" y="3325188"/>
            <a:chExt cx="5397657" cy="449073"/>
          </a:xfrm>
        </p:grpSpPr>
        <p:sp>
          <p:nvSpPr>
            <p:cNvPr id="35" name="矩形 63">
              <a:extLst>
                <a:ext uri="{FF2B5EF4-FFF2-40B4-BE49-F238E27FC236}">
                  <a16:creationId xmlns:a16="http://schemas.microsoft.com/office/drawing/2014/main" id="{AF3E6D92-76E9-4FC9-A4A7-D81C8EDF7562}"/>
                </a:ext>
              </a:extLst>
            </p:cNvPr>
            <p:cNvSpPr/>
            <p:nvPr/>
          </p:nvSpPr>
          <p:spPr>
            <a:xfrm>
              <a:off x="874712" y="3523605"/>
              <a:ext cx="5397657" cy="250656"/>
            </a:xfrm>
            <a:prstGeom prst="rect">
              <a:avLst/>
            </a:prstGeom>
          </p:spPr>
          <p:txBody>
            <a:bodyPr wrap="square">
              <a:spAutoFit/>
              <a:scene3d>
                <a:camera prst="orthographicFront"/>
                <a:lightRig rig="threePt" dir="t"/>
              </a:scene3d>
              <a:sp3d contourW="12700"/>
            </a:bodyPr>
            <a:lstStyle/>
            <a:p>
              <a:pPr marL="285750" indent="-285750">
                <a:lnSpc>
                  <a:spcPct val="120000"/>
                </a:lnSpc>
                <a:buFont typeface="Arial" panose="020B0604020202020204" pitchFamily="34" charset="0"/>
                <a:buChar char="•"/>
              </a:pPr>
              <a:r>
                <a:rPr lang="en-US" altLang="zh-CN" sz="1400" dirty="0">
                  <a:solidFill>
                    <a:schemeClr val="tx1">
                      <a:lumMod val="50000"/>
                      <a:lumOff val="50000"/>
                    </a:schemeClr>
                  </a:solidFill>
                </a:rPr>
                <a:t>Assertiveness, sociability, and excitability</a:t>
              </a:r>
            </a:p>
            <a:p>
              <a:pPr marL="285750" indent="-285750">
                <a:lnSpc>
                  <a:spcPct val="120000"/>
                </a:lnSpc>
                <a:buFont typeface="Arial" panose="020B0604020202020204" pitchFamily="34" charset="0"/>
                <a:buChar char="•"/>
              </a:pPr>
              <a:r>
                <a:rPr lang="en-US" altLang="zh-CN" sz="1400" dirty="0">
                  <a:solidFill>
                    <a:schemeClr val="tx1">
                      <a:lumMod val="50000"/>
                      <a:lumOff val="50000"/>
                    </a:schemeClr>
                  </a:solidFill>
                </a:rPr>
                <a:t>High score are described as outgoing</a:t>
              </a:r>
            </a:p>
          </p:txBody>
        </p:sp>
        <p:sp>
          <p:nvSpPr>
            <p:cNvPr id="36" name="矩形 66">
              <a:extLst>
                <a:ext uri="{FF2B5EF4-FFF2-40B4-BE49-F238E27FC236}">
                  <a16:creationId xmlns:a16="http://schemas.microsoft.com/office/drawing/2014/main" id="{79E2D1B4-052F-4DCE-BBF6-4ADAD93DEE23}"/>
                </a:ext>
              </a:extLst>
            </p:cNvPr>
            <p:cNvSpPr/>
            <p:nvPr/>
          </p:nvSpPr>
          <p:spPr>
            <a:xfrm>
              <a:off x="874712" y="3325188"/>
              <a:ext cx="2241974" cy="168732"/>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rPr>
                <a:t>Extraversion</a:t>
              </a:r>
              <a:endParaRPr lang="zh-CN" altLang="en-US" b="1" dirty="0">
                <a:solidFill>
                  <a:schemeClr val="tx1">
                    <a:lumMod val="75000"/>
                    <a:lumOff val="25000"/>
                  </a:schemeClr>
                </a:solidFill>
              </a:endParaRPr>
            </a:p>
          </p:txBody>
        </p:sp>
      </p:grpSp>
      <p:grpSp>
        <p:nvGrpSpPr>
          <p:cNvPr id="37" name="组合 61">
            <a:extLst>
              <a:ext uri="{FF2B5EF4-FFF2-40B4-BE49-F238E27FC236}">
                <a16:creationId xmlns:a16="http://schemas.microsoft.com/office/drawing/2014/main" id="{7EEF0145-468A-4546-9B08-4A156C232533}"/>
              </a:ext>
            </a:extLst>
          </p:cNvPr>
          <p:cNvGrpSpPr/>
          <p:nvPr/>
        </p:nvGrpSpPr>
        <p:grpSpPr>
          <a:xfrm>
            <a:off x="2090520" y="3972706"/>
            <a:ext cx="4954381" cy="1049175"/>
            <a:chOff x="874712" y="3325188"/>
            <a:chExt cx="5397657" cy="449073"/>
          </a:xfrm>
        </p:grpSpPr>
        <p:sp>
          <p:nvSpPr>
            <p:cNvPr id="38" name="矩形 63">
              <a:extLst>
                <a:ext uri="{FF2B5EF4-FFF2-40B4-BE49-F238E27FC236}">
                  <a16:creationId xmlns:a16="http://schemas.microsoft.com/office/drawing/2014/main" id="{51EB0E37-C11C-42FF-BF40-18986B16CC0B}"/>
                </a:ext>
              </a:extLst>
            </p:cNvPr>
            <p:cNvSpPr/>
            <p:nvPr/>
          </p:nvSpPr>
          <p:spPr>
            <a:xfrm>
              <a:off x="874712" y="3523605"/>
              <a:ext cx="5397657" cy="250656"/>
            </a:xfrm>
            <a:prstGeom prst="rect">
              <a:avLst/>
            </a:prstGeom>
          </p:spPr>
          <p:txBody>
            <a:bodyPr wrap="square">
              <a:spAutoFit/>
              <a:scene3d>
                <a:camera prst="orthographicFront"/>
                <a:lightRig rig="threePt" dir="t"/>
              </a:scene3d>
              <a:sp3d contourW="12700"/>
            </a:bodyPr>
            <a:lstStyle/>
            <a:p>
              <a:pPr marL="285750" indent="-285750">
                <a:lnSpc>
                  <a:spcPct val="120000"/>
                </a:lnSpc>
                <a:buFont typeface="Arial" panose="020B0604020202020204" pitchFamily="34" charset="0"/>
                <a:buChar char="•"/>
              </a:pPr>
              <a:r>
                <a:rPr lang="en-US" altLang="zh-CN" sz="1400" dirty="0">
                  <a:solidFill>
                    <a:schemeClr val="tx1">
                      <a:lumMod val="50000"/>
                      <a:lumOff val="50000"/>
                    </a:schemeClr>
                  </a:solidFill>
                </a:rPr>
                <a:t>Creative, open to try new things</a:t>
              </a:r>
            </a:p>
            <a:p>
              <a:pPr marL="285750" indent="-285750">
                <a:lnSpc>
                  <a:spcPct val="120000"/>
                </a:lnSpc>
                <a:buFont typeface="Arial" panose="020B0604020202020204" pitchFamily="34" charset="0"/>
                <a:buChar char="•"/>
              </a:pPr>
              <a:r>
                <a:rPr lang="en-US" altLang="zh-CN" sz="1400" dirty="0">
                  <a:solidFill>
                    <a:schemeClr val="tx1">
                      <a:lumMod val="50000"/>
                      <a:lumOff val="50000"/>
                    </a:schemeClr>
                  </a:solidFill>
                </a:rPr>
                <a:t>High score are described to have broad range of interest</a:t>
              </a:r>
            </a:p>
          </p:txBody>
        </p:sp>
        <p:sp>
          <p:nvSpPr>
            <p:cNvPr id="39" name="矩形 66">
              <a:extLst>
                <a:ext uri="{FF2B5EF4-FFF2-40B4-BE49-F238E27FC236}">
                  <a16:creationId xmlns:a16="http://schemas.microsoft.com/office/drawing/2014/main" id="{74D73DE3-197A-4751-9197-1925A2E8CBBC}"/>
                </a:ext>
              </a:extLst>
            </p:cNvPr>
            <p:cNvSpPr/>
            <p:nvPr/>
          </p:nvSpPr>
          <p:spPr>
            <a:xfrm>
              <a:off x="874712" y="3325188"/>
              <a:ext cx="3429907" cy="168732"/>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rPr>
                <a:t>Openness to Experience</a:t>
              </a:r>
              <a:endParaRPr lang="zh-CN" altLang="en-US" b="1" dirty="0">
                <a:solidFill>
                  <a:schemeClr val="tx1">
                    <a:lumMod val="75000"/>
                    <a:lumOff val="25000"/>
                  </a:schemeClr>
                </a:solidFill>
              </a:endParaRPr>
            </a:p>
          </p:txBody>
        </p:sp>
      </p:grpSp>
      <p:grpSp>
        <p:nvGrpSpPr>
          <p:cNvPr id="40" name="组合 61">
            <a:extLst>
              <a:ext uri="{FF2B5EF4-FFF2-40B4-BE49-F238E27FC236}">
                <a16:creationId xmlns:a16="http://schemas.microsoft.com/office/drawing/2014/main" id="{CA3D92D0-E893-47FC-A44D-88468A68588B}"/>
              </a:ext>
            </a:extLst>
          </p:cNvPr>
          <p:cNvGrpSpPr/>
          <p:nvPr/>
        </p:nvGrpSpPr>
        <p:grpSpPr>
          <a:xfrm>
            <a:off x="2090520" y="5226148"/>
            <a:ext cx="4954381" cy="1049175"/>
            <a:chOff x="874712" y="3325188"/>
            <a:chExt cx="5397657" cy="449073"/>
          </a:xfrm>
        </p:grpSpPr>
        <p:sp>
          <p:nvSpPr>
            <p:cNvPr id="41" name="矩形 63">
              <a:extLst>
                <a:ext uri="{FF2B5EF4-FFF2-40B4-BE49-F238E27FC236}">
                  <a16:creationId xmlns:a16="http://schemas.microsoft.com/office/drawing/2014/main" id="{E475CC64-34CF-4C35-BC19-24A317DC8A6F}"/>
                </a:ext>
              </a:extLst>
            </p:cNvPr>
            <p:cNvSpPr/>
            <p:nvPr/>
          </p:nvSpPr>
          <p:spPr>
            <a:xfrm>
              <a:off x="874712" y="3523605"/>
              <a:ext cx="5397657" cy="250656"/>
            </a:xfrm>
            <a:prstGeom prst="rect">
              <a:avLst/>
            </a:prstGeom>
          </p:spPr>
          <p:txBody>
            <a:bodyPr wrap="square">
              <a:spAutoFit/>
              <a:scene3d>
                <a:camera prst="orthographicFront"/>
                <a:lightRig rig="threePt" dir="t"/>
              </a:scene3d>
              <a:sp3d contourW="12700"/>
            </a:bodyPr>
            <a:lstStyle/>
            <a:p>
              <a:pPr marL="285750" indent="-285750">
                <a:lnSpc>
                  <a:spcPct val="120000"/>
                </a:lnSpc>
                <a:buFont typeface="Arial" panose="020B0604020202020204" pitchFamily="34" charset="0"/>
                <a:buChar char="•"/>
              </a:pPr>
              <a:r>
                <a:rPr lang="en-US" altLang="zh-CN" sz="1400" dirty="0">
                  <a:solidFill>
                    <a:schemeClr val="tx1">
                      <a:lumMod val="50000"/>
                      <a:lumOff val="50000"/>
                    </a:schemeClr>
                  </a:solidFill>
                </a:rPr>
                <a:t>Kind, affectionate, cooperative, and altruistic</a:t>
              </a:r>
            </a:p>
            <a:p>
              <a:pPr marL="285750" indent="-285750">
                <a:lnSpc>
                  <a:spcPct val="120000"/>
                </a:lnSpc>
                <a:buFont typeface="Arial" panose="020B0604020202020204" pitchFamily="34" charset="0"/>
                <a:buChar char="•"/>
              </a:pPr>
              <a:r>
                <a:rPr lang="en-US" altLang="zh-CN" sz="1400" dirty="0">
                  <a:solidFill>
                    <a:schemeClr val="tx1">
                      <a:lumMod val="50000"/>
                      <a:lumOff val="50000"/>
                    </a:schemeClr>
                  </a:solidFill>
                </a:rPr>
                <a:t>High score are tend to be more compassionate</a:t>
              </a:r>
            </a:p>
          </p:txBody>
        </p:sp>
        <p:sp>
          <p:nvSpPr>
            <p:cNvPr id="42" name="矩形 66">
              <a:extLst>
                <a:ext uri="{FF2B5EF4-FFF2-40B4-BE49-F238E27FC236}">
                  <a16:creationId xmlns:a16="http://schemas.microsoft.com/office/drawing/2014/main" id="{9CF659E4-E472-4CFD-B519-7329BD14922B}"/>
                </a:ext>
              </a:extLst>
            </p:cNvPr>
            <p:cNvSpPr/>
            <p:nvPr/>
          </p:nvSpPr>
          <p:spPr>
            <a:xfrm>
              <a:off x="874712" y="3325188"/>
              <a:ext cx="3429907" cy="168732"/>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rPr>
                <a:t>Agreeableness</a:t>
              </a:r>
              <a:endParaRPr lang="zh-CN" altLang="en-US" b="1" dirty="0">
                <a:solidFill>
                  <a:schemeClr val="tx1">
                    <a:lumMod val="75000"/>
                    <a:lumOff val="25000"/>
                  </a:schemeClr>
                </a:solidFill>
              </a:endParaRPr>
            </a:p>
          </p:txBody>
        </p:sp>
      </p:grpSp>
      <p:grpSp>
        <p:nvGrpSpPr>
          <p:cNvPr id="43" name="组合 61">
            <a:extLst>
              <a:ext uri="{FF2B5EF4-FFF2-40B4-BE49-F238E27FC236}">
                <a16:creationId xmlns:a16="http://schemas.microsoft.com/office/drawing/2014/main" id="{8D74CCF0-1435-427C-8BB9-5FFA67A3B6BE}"/>
              </a:ext>
            </a:extLst>
          </p:cNvPr>
          <p:cNvGrpSpPr/>
          <p:nvPr/>
        </p:nvGrpSpPr>
        <p:grpSpPr>
          <a:xfrm>
            <a:off x="7988387" y="4267797"/>
            <a:ext cx="3495675" cy="1824771"/>
            <a:chOff x="874710" y="3325188"/>
            <a:chExt cx="5640155" cy="781047"/>
          </a:xfrm>
        </p:grpSpPr>
        <p:sp>
          <p:nvSpPr>
            <p:cNvPr id="44" name="矩形 63">
              <a:extLst>
                <a:ext uri="{FF2B5EF4-FFF2-40B4-BE49-F238E27FC236}">
                  <a16:creationId xmlns:a16="http://schemas.microsoft.com/office/drawing/2014/main" id="{C04D52F8-3525-4F6C-AD77-0EBC7AD32806}"/>
                </a:ext>
              </a:extLst>
            </p:cNvPr>
            <p:cNvSpPr/>
            <p:nvPr/>
          </p:nvSpPr>
          <p:spPr>
            <a:xfrm>
              <a:off x="874712" y="3523605"/>
              <a:ext cx="5397657" cy="582630"/>
            </a:xfrm>
            <a:prstGeom prst="rect">
              <a:avLst/>
            </a:prstGeom>
          </p:spPr>
          <p:txBody>
            <a:bodyPr wrap="square">
              <a:spAutoFit/>
              <a:scene3d>
                <a:camera prst="orthographicFront"/>
                <a:lightRig rig="threePt" dir="t"/>
              </a:scene3d>
              <a:sp3d contourW="12700"/>
            </a:bodyPr>
            <a:lstStyle/>
            <a:p>
              <a:pPr marL="285750" indent="-285750">
                <a:lnSpc>
                  <a:spcPct val="120000"/>
                </a:lnSpc>
                <a:buFont typeface="Arial" panose="020B0604020202020204" pitchFamily="34" charset="0"/>
                <a:buChar char="•"/>
              </a:pPr>
              <a:r>
                <a:rPr lang="en-US" altLang="zh-CN" sz="1400" dirty="0">
                  <a:solidFill>
                    <a:schemeClr val="tx1">
                      <a:lumMod val="50000"/>
                      <a:lumOff val="50000"/>
                    </a:schemeClr>
                  </a:solidFill>
                </a:rPr>
                <a:t>Show good impulse control and act dutifully</a:t>
              </a:r>
            </a:p>
            <a:p>
              <a:pPr marL="285750" indent="-285750">
                <a:lnSpc>
                  <a:spcPct val="120000"/>
                </a:lnSpc>
                <a:buFont typeface="Arial" panose="020B0604020202020204" pitchFamily="34" charset="0"/>
                <a:buChar char="•"/>
              </a:pPr>
              <a:r>
                <a:rPr lang="en-US" altLang="zh-CN" sz="1400" dirty="0">
                  <a:solidFill>
                    <a:schemeClr val="tx1">
                      <a:lumMod val="50000"/>
                      <a:lumOff val="50000"/>
                    </a:schemeClr>
                  </a:solidFill>
                </a:rPr>
                <a:t>High score are described to be achievement-oriented, well organized, and mindful of details</a:t>
              </a:r>
            </a:p>
          </p:txBody>
        </p:sp>
        <p:sp>
          <p:nvSpPr>
            <p:cNvPr id="45" name="矩形 66">
              <a:extLst>
                <a:ext uri="{FF2B5EF4-FFF2-40B4-BE49-F238E27FC236}">
                  <a16:creationId xmlns:a16="http://schemas.microsoft.com/office/drawing/2014/main" id="{308B5739-72E1-4BDE-80A9-E852C6FB32B9}"/>
                </a:ext>
              </a:extLst>
            </p:cNvPr>
            <p:cNvSpPr/>
            <p:nvPr/>
          </p:nvSpPr>
          <p:spPr>
            <a:xfrm>
              <a:off x="874710" y="3325188"/>
              <a:ext cx="5640155" cy="168732"/>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rPr>
                <a:t>Conscientiousness</a:t>
              </a:r>
              <a:endParaRPr lang="zh-CN" altLang="en-US" b="1" dirty="0">
                <a:solidFill>
                  <a:schemeClr val="tx1">
                    <a:lumMod val="75000"/>
                    <a:lumOff val="25000"/>
                  </a:schemeClr>
                </a:solidFill>
              </a:endParaRPr>
            </a:p>
          </p:txBody>
        </p:sp>
      </p:grpSp>
    </p:spTree>
    <p:extLst>
      <p:ext uri="{BB962C8B-B14F-4D97-AF65-F5344CB8AC3E}">
        <p14:creationId xmlns:p14="http://schemas.microsoft.com/office/powerpoint/2010/main" val="423316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579511" y="1446213"/>
            <a:ext cx="5481689" cy="3260177"/>
            <a:chOff x="-316204" y="304800"/>
            <a:chExt cx="1908093" cy="1134818"/>
          </a:xfrm>
        </p:grpSpPr>
        <p:sp>
          <p:nvSpPr>
            <p:cNvPr id="8" name="矩形 13"/>
            <p:cNvSpPr/>
            <p:nvPr/>
          </p:nvSpPr>
          <p:spPr>
            <a:xfrm rot="19800000" flipH="1">
              <a:off x="-316204" y="730909"/>
              <a:ext cx="1655954" cy="708709"/>
            </a:xfrm>
            <a:custGeom>
              <a:avLst/>
              <a:gdLst>
                <a:gd name="connsiteX0" fmla="*/ 0 w 1502637"/>
                <a:gd name="connsiteY0" fmla="*/ 0 h 714206"/>
                <a:gd name="connsiteX1" fmla="*/ 1502637 w 1502637"/>
                <a:gd name="connsiteY1" fmla="*/ 0 h 714206"/>
                <a:gd name="connsiteX2" fmla="*/ 1502637 w 1502637"/>
                <a:gd name="connsiteY2" fmla="*/ 714206 h 714206"/>
                <a:gd name="connsiteX3" fmla="*/ 0 w 1502637"/>
                <a:gd name="connsiteY3" fmla="*/ 714206 h 714206"/>
                <a:gd name="connsiteX4" fmla="*/ 0 w 1502637"/>
                <a:gd name="connsiteY4" fmla="*/ 0 h 714206"/>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0 w 1502637"/>
                <a:gd name="connsiteY4" fmla="*/ 724042 h 724042"/>
                <a:gd name="connsiteX5" fmla="*/ 0 w 1502637"/>
                <a:gd name="connsiteY5"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724042 h 724042"/>
                <a:gd name="connsiteX6" fmla="*/ 0 w 1502637"/>
                <a:gd name="connsiteY6" fmla="*/ 9836 h 724042"/>
                <a:gd name="connsiteX0" fmla="*/ 0 w 1502637"/>
                <a:gd name="connsiteY0" fmla="*/ 9836 h 724042"/>
                <a:gd name="connsiteX1" fmla="*/ 152018 w 1502637"/>
                <a:gd name="connsiteY1" fmla="*/ 0 h 724042"/>
                <a:gd name="connsiteX2" fmla="*/ 1502637 w 1502637"/>
                <a:gd name="connsiteY2" fmla="*/ 9836 h 724042"/>
                <a:gd name="connsiteX3" fmla="*/ 1502637 w 1502637"/>
                <a:gd name="connsiteY3" fmla="*/ 724042 h 724042"/>
                <a:gd name="connsiteX4" fmla="*/ 139874 w 1502637"/>
                <a:gd name="connsiteY4" fmla="*/ 721915 h 724042"/>
                <a:gd name="connsiteX5" fmla="*/ 0 w 1502637"/>
                <a:gd name="connsiteY5" fmla="*/ 9836 h 724042"/>
                <a:gd name="connsiteX0" fmla="*/ 0 w 1362763"/>
                <a:gd name="connsiteY0" fmla="*/ 721915 h 724042"/>
                <a:gd name="connsiteX1" fmla="*/ 12144 w 1362763"/>
                <a:gd name="connsiteY1" fmla="*/ 0 h 724042"/>
                <a:gd name="connsiteX2" fmla="*/ 1362763 w 1362763"/>
                <a:gd name="connsiteY2" fmla="*/ 9836 h 724042"/>
                <a:gd name="connsiteX3" fmla="*/ 1362763 w 1362763"/>
                <a:gd name="connsiteY3" fmla="*/ 724042 h 724042"/>
                <a:gd name="connsiteX4" fmla="*/ 0 w 1362763"/>
                <a:gd name="connsiteY4" fmla="*/ 721915 h 724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763" h="724042">
                  <a:moveTo>
                    <a:pt x="0" y="721915"/>
                  </a:moveTo>
                  <a:lnTo>
                    <a:pt x="12144" y="0"/>
                  </a:lnTo>
                  <a:lnTo>
                    <a:pt x="1362763" y="9836"/>
                  </a:lnTo>
                  <a:lnTo>
                    <a:pt x="1362763" y="724042"/>
                  </a:lnTo>
                  <a:lnTo>
                    <a:pt x="0" y="721915"/>
                  </a:lnTo>
                  <a:close/>
                </a:path>
              </a:pathLst>
            </a:custGeom>
            <a:gradFill>
              <a:gsLst>
                <a:gs pos="0">
                  <a:schemeClr val="tx1">
                    <a:alpha val="55000"/>
                  </a:schemeClr>
                </a:gs>
                <a:gs pos="100000">
                  <a:schemeClr val="bg1">
                    <a:alpha val="0"/>
                  </a:schemeClr>
                </a:gs>
              </a:gsLst>
              <a:lin ang="0" scaled="0"/>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 name="椭圆 8"/>
            <p:cNvSpPr/>
            <p:nvPr/>
          </p:nvSpPr>
          <p:spPr>
            <a:xfrm>
              <a:off x="874713" y="304800"/>
              <a:ext cx="717176" cy="717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0" name="文本框 9"/>
            <p:cNvSpPr txBox="1"/>
            <p:nvPr/>
          </p:nvSpPr>
          <p:spPr>
            <a:xfrm>
              <a:off x="1052181" y="486619"/>
              <a:ext cx="362241" cy="35353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prstClr val="white"/>
                  </a:solidFill>
                  <a:effectLst/>
                  <a:uLnTx/>
                  <a:uFillTx/>
                  <a:latin typeface="Arial"/>
                  <a:ea typeface="微软雅黑"/>
                  <a:cs typeface="+mn-cs"/>
                </a:rPr>
                <a:t>02</a:t>
              </a:r>
              <a:endParaRPr kumimoji="0" lang="zh-CN" altLang="en-US" sz="6000" b="0"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4" name="组合 3"/>
          <p:cNvGrpSpPr/>
          <p:nvPr/>
        </p:nvGrpSpPr>
        <p:grpSpPr>
          <a:xfrm>
            <a:off x="3322440" y="3921518"/>
            <a:ext cx="5572519" cy="757315"/>
            <a:chOff x="1686622" y="341972"/>
            <a:chExt cx="5572519" cy="757315"/>
          </a:xfrm>
        </p:grpSpPr>
        <p:sp>
          <p:nvSpPr>
            <p:cNvPr id="5" name="文本框 4"/>
            <p:cNvSpPr txBox="1"/>
            <p:nvPr/>
          </p:nvSpPr>
          <p:spPr>
            <a:xfrm>
              <a:off x="2752698" y="341972"/>
              <a:ext cx="3440365" cy="584775"/>
            </a:xfrm>
            <a:prstGeom prst="rect">
              <a:avLst/>
            </a:prstGeom>
            <a:noFill/>
          </p:spPr>
          <p:txBody>
            <a:bodyPr wrap="none" rtlCol="0">
              <a:spAutoFit/>
              <a:scene3d>
                <a:camera prst="orthographicFront"/>
                <a:lightRig rig="threePt" dir="t"/>
              </a:scene3d>
              <a:sp3d contourW="12700"/>
            </a:bodyPr>
            <a:lstStyle/>
            <a:p>
              <a:pPr lvl="0" algn="ctr">
                <a:defRPr/>
              </a:pPr>
              <a:r>
                <a:rPr lang="en-US" altLang="zh-CN" sz="3200" b="1" dirty="0">
                  <a:solidFill>
                    <a:srgbClr val="EF6C74"/>
                  </a:solidFill>
                </a:rPr>
                <a:t>Data Exploration</a:t>
              </a:r>
            </a:p>
          </p:txBody>
        </p:sp>
        <p:sp>
          <p:nvSpPr>
            <p:cNvPr id="6" name="文本框 5"/>
            <p:cNvSpPr txBox="1"/>
            <p:nvPr/>
          </p:nvSpPr>
          <p:spPr>
            <a:xfrm>
              <a:off x="1686622" y="844858"/>
              <a:ext cx="5572519" cy="254429"/>
            </a:xfrm>
            <a:prstGeom prst="rect">
              <a:avLst/>
            </a:prstGeom>
            <a:noFill/>
          </p:spPr>
          <p:txBody>
            <a:bodyPr wrap="square" rtlCol="0">
              <a:spAutoFit/>
              <a:scene3d>
                <a:camera prst="orthographicFront"/>
                <a:lightRig rig="threePt" dir="t"/>
              </a:scene3d>
              <a:sp3d contourW="12700"/>
            </a:bodyPr>
            <a:lstStyle/>
            <a:p>
              <a:pPr lvl="0" algn="ctr">
                <a:lnSpc>
                  <a:spcPct val="114000"/>
                </a:lnSpc>
                <a:defRPr/>
              </a:pPr>
              <a:r>
                <a:rPr kumimoji="0" lang="en-US" altLang="zh-CN" sz="1000" b="0" i="0" u="none" strike="noStrike" kern="1200" cap="none" spc="0" normalizeH="0" baseline="0" noProof="0" dirty="0">
                  <a:ln>
                    <a:noFill/>
                  </a:ln>
                  <a:solidFill>
                    <a:prstClr val="white">
                      <a:lumMod val="65000"/>
                    </a:prstClr>
                  </a:solidFill>
                  <a:effectLst/>
                  <a:uLnTx/>
                  <a:uFillTx/>
                  <a:latin typeface="微软雅黑"/>
                  <a:ea typeface="微软雅黑"/>
                  <a:cs typeface="+mn-cs"/>
                </a:rPr>
                <a:t>Summary statistics | </a:t>
              </a:r>
              <a:r>
                <a:rPr lang="en-US" altLang="zh-CN" sz="1000" dirty="0">
                  <a:solidFill>
                    <a:prstClr val="white">
                      <a:lumMod val="65000"/>
                    </a:prstClr>
                  </a:solidFill>
                  <a:latin typeface="微软雅黑"/>
                </a:rPr>
                <a:t>manipulation | binary classification | visualization </a:t>
              </a:r>
              <a:endParaRPr kumimoji="0" lang="en-US" altLang="zh-CN" sz="1000" b="0" i="0" u="none" strike="noStrike" kern="1200" cap="none" spc="0" normalizeH="0" baseline="0" noProof="0" dirty="0">
                <a:ln>
                  <a:noFill/>
                </a:ln>
                <a:solidFill>
                  <a:prstClr val="white">
                    <a:lumMod val="65000"/>
                  </a:prstClr>
                </a:solidFill>
                <a:effectLst/>
                <a:uLnTx/>
                <a:uFillTx/>
                <a:latin typeface="微软雅黑"/>
                <a:ea typeface="微软雅黑"/>
                <a:cs typeface="+mn-cs"/>
              </a:endParaRPr>
            </a:p>
          </p:txBody>
        </p:sp>
      </p:grpSp>
    </p:spTree>
    <p:extLst>
      <p:ext uri="{BB962C8B-B14F-4D97-AF65-F5344CB8AC3E}">
        <p14:creationId xmlns:p14="http://schemas.microsoft.com/office/powerpoint/2010/main" val="13380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down)">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主题">
  <a:themeElements>
    <a:clrScheme name="自定义 81">
      <a:dk1>
        <a:sysClr val="windowText" lastClr="000000"/>
      </a:dk1>
      <a:lt1>
        <a:sysClr val="window" lastClr="FFFFFF"/>
      </a:lt1>
      <a:dk2>
        <a:srgbClr val="44546A"/>
      </a:dk2>
      <a:lt2>
        <a:srgbClr val="E7E6E6"/>
      </a:lt2>
      <a:accent1>
        <a:srgbClr val="EF6C74"/>
      </a:accent1>
      <a:accent2>
        <a:srgbClr val="4EADE3"/>
      </a:accent2>
      <a:accent3>
        <a:srgbClr val="F6A667"/>
      </a:accent3>
      <a:accent4>
        <a:srgbClr val="44C0BD"/>
      </a:accent4>
      <a:accent5>
        <a:srgbClr val="EF6C74"/>
      </a:accent5>
      <a:accent6>
        <a:srgbClr val="4EADE3"/>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1702</TotalTime>
  <Words>2227</Words>
  <Application>Microsoft Macintosh PowerPoint</Application>
  <PresentationFormat>Widescreen</PresentationFormat>
  <Paragraphs>466</Paragraphs>
  <Slides>39</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等线</vt:lpstr>
      <vt:lpstr>微软雅黑</vt:lpstr>
      <vt:lpstr>Arial</vt:lpstr>
      <vt:lpstr>Courier New</vt:lpstr>
      <vt:lpstr>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 K</dc:creator>
  <cp:lastModifiedBy>梅 昊</cp:lastModifiedBy>
  <cp:revision>70</cp:revision>
  <dcterms:created xsi:type="dcterms:W3CDTF">2017-07-19T05:24:20Z</dcterms:created>
  <dcterms:modified xsi:type="dcterms:W3CDTF">2019-11-20T23:11:57Z</dcterms:modified>
</cp:coreProperties>
</file>